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57" r:id="rId3"/>
    <p:sldId id="258" r:id="rId4"/>
    <p:sldId id="259" r:id="rId5"/>
    <p:sldId id="260" r:id="rId6"/>
    <p:sldId id="28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0" r:id="rId22"/>
    <p:sldId id="275" r:id="rId23"/>
    <p:sldId id="276" r:id="rId24"/>
    <p:sldId id="277" r:id="rId25"/>
    <p:sldId id="278" r:id="rId26"/>
    <p:sldId id="281" r:id="rId27"/>
    <p:sldId id="282"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12/11/2021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3672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1326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3696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0010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642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1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6287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747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0449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124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12/11/2021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76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12/11/2021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56611002"/>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35" r:id="rId6"/>
    <p:sldLayoutId id="2147483931" r:id="rId7"/>
    <p:sldLayoutId id="2147483932" r:id="rId8"/>
    <p:sldLayoutId id="2147483933" r:id="rId9"/>
    <p:sldLayoutId id="2147483934" r:id="rId10"/>
    <p:sldLayoutId id="214748393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D4829215-4F1C-45DF-B68B-E372C0EE7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54E68677-C7D7-4587-B0DD-D7A936FE73EF}"/>
              </a:ext>
            </a:extLst>
          </p:cNvPr>
          <p:cNvPicPr>
            <a:picLocks noChangeAspect="1"/>
          </p:cNvPicPr>
          <p:nvPr/>
        </p:nvPicPr>
        <p:blipFill rotWithShape="1">
          <a:blip r:embed="rId2">
            <a:alphaModFix amt="67000"/>
          </a:blip>
          <a:srcRect t="5970" r="-1" b="9738"/>
          <a:stretch/>
        </p:blipFill>
        <p:spPr>
          <a:xfrm>
            <a:off x="20" y="10"/>
            <a:ext cx="12188931" cy="6857990"/>
          </a:xfrm>
          <a:prstGeom prst="rect">
            <a:avLst/>
          </a:prstGeom>
        </p:spPr>
      </p:pic>
      <p:sp>
        <p:nvSpPr>
          <p:cNvPr id="91" name="Freeform: Shape 90">
            <a:extLst>
              <a:ext uri="{FF2B5EF4-FFF2-40B4-BE49-F238E27FC236}">
                <a16:creationId xmlns:a16="http://schemas.microsoft.com/office/drawing/2014/main" id="{264D4509-EFC8-4812-861A-783863BFC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902" y="1823454"/>
            <a:ext cx="5531319"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B1653B"/>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6548F64-6CC0-4FC7-BCBA-77D5CCC57013}"/>
              </a:ext>
            </a:extLst>
          </p:cNvPr>
          <p:cNvSpPr>
            <a:spLocks noGrp="1"/>
          </p:cNvSpPr>
          <p:nvPr>
            <p:ph type="ctrTitle"/>
          </p:nvPr>
        </p:nvSpPr>
        <p:spPr>
          <a:xfrm>
            <a:off x="5692594" y="268939"/>
            <a:ext cx="6212540" cy="3886199"/>
          </a:xfrm>
        </p:spPr>
        <p:txBody>
          <a:bodyPr>
            <a:noAutofit/>
          </a:bodyPr>
          <a:lstStyle/>
          <a:p>
            <a:pPr algn="ctr"/>
            <a:r>
              <a:rPr lang="en-US" sz="4800" b="1" dirty="0">
                <a:latin typeface="Times New Roman" panose="02020603050405020304" pitchFamily="18" charset="0"/>
                <a:cs typeface="Times New Roman" panose="02020603050405020304" pitchFamily="18" charset="0"/>
              </a:rPr>
              <a:t>Diabetes</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Detection Using Machine Learning</a:t>
            </a:r>
          </a:p>
        </p:txBody>
      </p:sp>
      <p:sp>
        <p:nvSpPr>
          <p:cNvPr id="3" name="Subtitle 2">
            <a:extLst>
              <a:ext uri="{FF2B5EF4-FFF2-40B4-BE49-F238E27FC236}">
                <a16:creationId xmlns:a16="http://schemas.microsoft.com/office/drawing/2014/main" id="{6335DAC6-8CEF-4F80-95C8-12689325EB1C}"/>
              </a:ext>
            </a:extLst>
          </p:cNvPr>
          <p:cNvSpPr>
            <a:spLocks noGrp="1"/>
          </p:cNvSpPr>
          <p:nvPr>
            <p:ph type="subTitle" idx="1"/>
          </p:nvPr>
        </p:nvSpPr>
        <p:spPr>
          <a:xfrm>
            <a:off x="6525228" y="4421752"/>
            <a:ext cx="4671688" cy="1341690"/>
          </a:xfrm>
        </p:spPr>
        <p:txBody>
          <a:bodyPr>
            <a:normAutofit fontScale="85000" lnSpcReduction="20000"/>
          </a:bodyPr>
          <a:lstStyle/>
          <a:p>
            <a:pPr algn="ctr"/>
            <a:r>
              <a:rPr lang="en-US" sz="4400" b="1" dirty="0">
                <a:latin typeface="Times New Roman" panose="02020603050405020304" pitchFamily="18" charset="0"/>
                <a:cs typeface="Times New Roman" panose="02020603050405020304" pitchFamily="18" charset="0"/>
              </a:rPr>
              <a:t>Muhammad Osama</a:t>
            </a:r>
          </a:p>
          <a:p>
            <a:pPr algn="ctr"/>
            <a:r>
              <a:rPr lang="en-US" sz="4400" b="1" dirty="0">
                <a:latin typeface="Times New Roman" panose="02020603050405020304" pitchFamily="18" charset="0"/>
                <a:cs typeface="Times New Roman" panose="02020603050405020304" pitchFamily="18" charset="0"/>
              </a:rPr>
              <a:t>U41261655</a:t>
            </a:r>
          </a:p>
        </p:txBody>
      </p:sp>
    </p:spTree>
    <p:extLst>
      <p:ext uri="{BB962C8B-B14F-4D97-AF65-F5344CB8AC3E}">
        <p14:creationId xmlns:p14="http://schemas.microsoft.com/office/powerpoint/2010/main" val="18843866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2A3B3-FD5E-4E9B-AC70-F791188E1ECF}"/>
              </a:ext>
            </a:extLst>
          </p:cNvPr>
          <p:cNvSpPr>
            <a:spLocks noGrp="1"/>
          </p:cNvSpPr>
          <p:nvPr>
            <p:ph type="title"/>
          </p:nvPr>
        </p:nvSpPr>
        <p:spPr>
          <a:xfrm>
            <a:off x="638881" y="154065"/>
            <a:ext cx="10909640" cy="904970"/>
          </a:xfrm>
        </p:spPr>
        <p:txBody>
          <a:bodyPr vert="horz" lIns="91440" tIns="45720" rIns="91440" bIns="45720" rtlCol="0" anchor="ctr">
            <a:normAutofit/>
          </a:bodyPr>
          <a:lstStyle/>
          <a:p>
            <a:pPr algn="ctr">
              <a:lnSpc>
                <a:spcPct val="90000"/>
              </a:lnSpc>
            </a:pPr>
            <a:r>
              <a:rPr lang="en-US" sz="5600" dirty="0"/>
              <a:t>K Nearest Neighbor P = 3</a:t>
            </a:r>
          </a:p>
        </p:txBody>
      </p:sp>
      <p:pic>
        <p:nvPicPr>
          <p:cNvPr id="13" name="Content Placeholder 12">
            <a:extLst>
              <a:ext uri="{FF2B5EF4-FFF2-40B4-BE49-F238E27FC236}">
                <a16:creationId xmlns:a16="http://schemas.microsoft.com/office/drawing/2014/main" id="{9BEA9053-E10E-4C57-B03C-056C75442F0D}"/>
              </a:ext>
            </a:extLst>
          </p:cNvPr>
          <p:cNvPicPr>
            <a:picLocks noChangeAspect="1"/>
          </p:cNvPicPr>
          <p:nvPr/>
        </p:nvPicPr>
        <p:blipFill rotWithShape="1">
          <a:blip r:embed="rId2">
            <a:extLst>
              <a:ext uri="{28A0092B-C50C-407E-A947-70E740481C1C}">
                <a14:useLocalDpi xmlns:a14="http://schemas.microsoft.com/office/drawing/2010/main" val="0"/>
              </a:ext>
            </a:extLst>
          </a:blip>
          <a:srcRect t="9739" r="7158"/>
          <a:stretch/>
        </p:blipFill>
        <p:spPr>
          <a:xfrm>
            <a:off x="2178674" y="1091661"/>
            <a:ext cx="7908301" cy="5766340"/>
          </a:xfrm>
          <a:prstGeom prst="rect">
            <a:avLst/>
          </a:prstGeom>
        </p:spPr>
      </p:pic>
    </p:spTree>
    <p:extLst>
      <p:ext uri="{BB962C8B-B14F-4D97-AF65-F5344CB8AC3E}">
        <p14:creationId xmlns:p14="http://schemas.microsoft.com/office/powerpoint/2010/main" val="311633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9DEE-EE03-451B-829D-1A288C52E33B}"/>
              </a:ext>
            </a:extLst>
          </p:cNvPr>
          <p:cNvSpPr>
            <a:spLocks noGrp="1"/>
          </p:cNvSpPr>
          <p:nvPr>
            <p:ph type="title"/>
          </p:nvPr>
        </p:nvSpPr>
        <p:spPr/>
        <p:txBody>
          <a:bodyPr/>
          <a:lstStyle/>
          <a:p>
            <a:r>
              <a:rPr lang="en-US" dirty="0"/>
              <a:t>K Nearest Neighbor Conclusion</a:t>
            </a:r>
          </a:p>
        </p:txBody>
      </p:sp>
      <p:sp>
        <p:nvSpPr>
          <p:cNvPr id="3" name="Content Placeholder 2">
            <a:extLst>
              <a:ext uri="{FF2B5EF4-FFF2-40B4-BE49-F238E27FC236}">
                <a16:creationId xmlns:a16="http://schemas.microsoft.com/office/drawing/2014/main" id="{835E7708-7DAF-44EE-9B76-D1226A840E4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For all values of P, the highest accuracy is for 11 neighbors.</a:t>
            </a:r>
          </a:p>
          <a:p>
            <a:r>
              <a:rPr lang="en-US" sz="1800" dirty="0">
                <a:latin typeface="Times New Roman" panose="02020603050405020304" pitchFamily="18" charset="0"/>
                <a:cs typeface="Times New Roman" panose="02020603050405020304" pitchFamily="18" charset="0"/>
              </a:rPr>
              <a:t>The max accuracy for all values of P is almost the same, the highest being 71.48% for P = 1.5</a:t>
            </a:r>
          </a:p>
          <a:p>
            <a:r>
              <a:rPr lang="en-US" sz="1800" dirty="0">
                <a:latin typeface="Times New Roman" panose="02020603050405020304" pitchFamily="18" charset="0"/>
                <a:cs typeface="Times New Roman" panose="02020603050405020304" pitchFamily="18" charset="0"/>
              </a:rPr>
              <a:t>Would prefer P = 1 as not much computation required and can be easily run for large datasets such as this.</a:t>
            </a:r>
          </a:p>
        </p:txBody>
      </p:sp>
    </p:spTree>
    <p:extLst>
      <p:ext uri="{BB962C8B-B14F-4D97-AF65-F5344CB8AC3E}">
        <p14:creationId xmlns:p14="http://schemas.microsoft.com/office/powerpoint/2010/main" val="299405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2ECF-2DD9-46CA-838F-0388F9101E6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A9B15371-953E-40DC-BC29-0E0178AF050B}"/>
              </a:ext>
            </a:extLst>
          </p:cNvPr>
          <p:cNvSpPr>
            <a:spLocks noGrp="1"/>
          </p:cNvSpPr>
          <p:nvPr>
            <p:ph idx="1"/>
          </p:nvPr>
        </p:nvSpPr>
        <p:spPr>
          <a:xfrm>
            <a:off x="838200" y="1929384"/>
            <a:ext cx="10515600" cy="894498"/>
          </a:xfrm>
        </p:spPr>
        <p:txBody>
          <a:bodyPr/>
          <a:lstStyle/>
          <a:p>
            <a:r>
              <a:rPr lang="en-US" sz="1800" dirty="0">
                <a:latin typeface="Times New Roman" panose="02020603050405020304" pitchFamily="18" charset="0"/>
                <a:cs typeface="Times New Roman" panose="02020603050405020304" pitchFamily="18" charset="0"/>
              </a:rPr>
              <a:t>Accuracy for Logistic Regression with all features: 74.22%</a:t>
            </a:r>
          </a:p>
          <a:p>
            <a:r>
              <a:rPr lang="en-US" sz="1800" dirty="0">
                <a:latin typeface="Times New Roman" panose="02020603050405020304" pitchFamily="18" charset="0"/>
                <a:cs typeface="Times New Roman" panose="02020603050405020304" pitchFamily="18" charset="0"/>
              </a:rPr>
              <a:t>Weights for the features are as follows:</a:t>
            </a:r>
          </a:p>
          <a:p>
            <a:pPr marL="0" indent="0">
              <a:buNone/>
            </a:pPr>
            <a:endParaRPr lang="en-US" dirty="0"/>
          </a:p>
        </p:txBody>
      </p:sp>
      <p:graphicFrame>
        <p:nvGraphicFramePr>
          <p:cNvPr id="4" name="Table 4">
            <a:extLst>
              <a:ext uri="{FF2B5EF4-FFF2-40B4-BE49-F238E27FC236}">
                <a16:creationId xmlns:a16="http://schemas.microsoft.com/office/drawing/2014/main" id="{4EAE533F-5F29-4D04-8926-38FA68EC2A6C}"/>
              </a:ext>
            </a:extLst>
          </p:cNvPr>
          <p:cNvGraphicFramePr>
            <a:graphicFrameLocks noGrp="1"/>
          </p:cNvGraphicFramePr>
          <p:nvPr>
            <p:extLst>
              <p:ext uri="{D42A27DB-BD31-4B8C-83A1-F6EECF244321}">
                <p14:modId xmlns:p14="http://schemas.microsoft.com/office/powerpoint/2010/main" val="1932118278"/>
              </p:ext>
            </p:extLst>
          </p:nvPr>
        </p:nvGraphicFramePr>
        <p:xfrm>
          <a:off x="0" y="3098082"/>
          <a:ext cx="12191999" cy="3759916"/>
        </p:xfrm>
        <a:graphic>
          <a:graphicData uri="http://schemas.openxmlformats.org/drawingml/2006/table">
            <a:tbl>
              <a:tblPr firstRow="1" bandRow="1">
                <a:tableStyleId>{5C22544A-7EE6-4342-B048-85BDC9FD1C3A}</a:tableStyleId>
              </a:tblPr>
              <a:tblGrid>
                <a:gridCol w="2292379">
                  <a:extLst>
                    <a:ext uri="{9D8B030D-6E8A-4147-A177-3AD203B41FA5}">
                      <a16:colId xmlns:a16="http://schemas.microsoft.com/office/drawing/2014/main" val="324754386"/>
                    </a:ext>
                  </a:extLst>
                </a:gridCol>
                <a:gridCol w="1771620">
                  <a:extLst>
                    <a:ext uri="{9D8B030D-6E8A-4147-A177-3AD203B41FA5}">
                      <a16:colId xmlns:a16="http://schemas.microsoft.com/office/drawing/2014/main" val="4138261940"/>
                    </a:ext>
                  </a:extLst>
                </a:gridCol>
                <a:gridCol w="2032000">
                  <a:extLst>
                    <a:ext uri="{9D8B030D-6E8A-4147-A177-3AD203B41FA5}">
                      <a16:colId xmlns:a16="http://schemas.microsoft.com/office/drawing/2014/main" val="1155681349"/>
                    </a:ext>
                  </a:extLst>
                </a:gridCol>
                <a:gridCol w="2032000">
                  <a:extLst>
                    <a:ext uri="{9D8B030D-6E8A-4147-A177-3AD203B41FA5}">
                      <a16:colId xmlns:a16="http://schemas.microsoft.com/office/drawing/2014/main" val="3141935312"/>
                    </a:ext>
                  </a:extLst>
                </a:gridCol>
                <a:gridCol w="2032000">
                  <a:extLst>
                    <a:ext uri="{9D8B030D-6E8A-4147-A177-3AD203B41FA5}">
                      <a16:colId xmlns:a16="http://schemas.microsoft.com/office/drawing/2014/main" val="3611140065"/>
                    </a:ext>
                  </a:extLst>
                </a:gridCol>
                <a:gridCol w="2032000">
                  <a:extLst>
                    <a:ext uri="{9D8B030D-6E8A-4147-A177-3AD203B41FA5}">
                      <a16:colId xmlns:a16="http://schemas.microsoft.com/office/drawing/2014/main" val="2698834818"/>
                    </a:ext>
                  </a:extLst>
                </a:gridCol>
              </a:tblGrid>
              <a:tr h="452163">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extLst>
                  <a:ext uri="{0D108BD9-81ED-4DB2-BD59-A6C34878D82A}">
                    <a16:rowId xmlns:a16="http://schemas.microsoft.com/office/drawing/2014/main" val="2061713715"/>
                  </a:ext>
                </a:extLst>
              </a:tr>
              <a:tr h="452163">
                <a:tc>
                  <a:txBody>
                    <a:bodyPr/>
                    <a:lstStyle/>
                    <a:p>
                      <a:r>
                        <a:rPr lang="en-US" sz="1600" dirty="0" err="1">
                          <a:latin typeface="Times New Roman" panose="02020603050405020304" pitchFamily="18" charset="0"/>
                          <a:cs typeface="Times New Roman" panose="02020603050405020304" pitchFamily="18" charset="0"/>
                        </a:rPr>
                        <a:t>HighBP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0.85668608</a:t>
                      </a:r>
                    </a:p>
                  </a:txBody>
                  <a:tcPr/>
                </a:tc>
                <a:tc>
                  <a:txBody>
                    <a:bodyPr/>
                    <a:lstStyle/>
                    <a:p>
                      <a:r>
                        <a:rPr lang="en-US" sz="1600" dirty="0" err="1">
                          <a:latin typeface="Times New Roman" panose="02020603050405020304" pitchFamily="18" charset="0"/>
                          <a:cs typeface="Times New Roman" panose="02020603050405020304" pitchFamily="18" charset="0"/>
                        </a:rPr>
                        <a:t>PhysActivity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0.07846623</a:t>
                      </a:r>
                    </a:p>
                  </a:txBody>
                  <a:tcPr/>
                </a:tc>
                <a:tc>
                  <a:txBody>
                    <a:bodyPr/>
                    <a:lstStyle/>
                    <a:p>
                      <a:r>
                        <a:rPr lang="en-US" sz="1600" dirty="0" err="1">
                          <a:latin typeface="Times New Roman" panose="02020603050405020304" pitchFamily="18" charset="0"/>
                          <a:cs typeface="Times New Roman" panose="02020603050405020304" pitchFamily="18" charset="0"/>
                        </a:rPr>
                        <a:t>MentHlth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-0.15072095</a:t>
                      </a:r>
                    </a:p>
                  </a:txBody>
                  <a:tcPr/>
                </a:tc>
                <a:extLst>
                  <a:ext uri="{0D108BD9-81ED-4DB2-BD59-A6C34878D82A}">
                    <a16:rowId xmlns:a16="http://schemas.microsoft.com/office/drawing/2014/main" val="616533034"/>
                  </a:ext>
                </a:extLst>
              </a:tr>
              <a:tr h="452163">
                <a:tc>
                  <a:txBody>
                    <a:bodyPr/>
                    <a:lstStyle/>
                    <a:p>
                      <a:r>
                        <a:rPr lang="en-US" sz="1600" dirty="0" err="1">
                          <a:latin typeface="Times New Roman" panose="02020603050405020304" pitchFamily="18" charset="0"/>
                          <a:cs typeface="Times New Roman" panose="02020603050405020304" pitchFamily="18" charset="0"/>
                        </a:rPr>
                        <a:t>HighChol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0.62942776</a:t>
                      </a:r>
                    </a:p>
                  </a:txBody>
                  <a:tcPr/>
                </a:tc>
                <a:tc>
                  <a:txBody>
                    <a:bodyPr/>
                    <a:lstStyle/>
                    <a:p>
                      <a:r>
                        <a:rPr lang="en-US" sz="1600" dirty="0">
                          <a:latin typeface="Times New Roman" panose="02020603050405020304" pitchFamily="18" charset="0"/>
                          <a:cs typeface="Times New Roman" panose="02020603050405020304" pitchFamily="18" charset="0"/>
                        </a:rPr>
                        <a:t>Fruits</a:t>
                      </a:r>
                    </a:p>
                  </a:txBody>
                  <a:tcPr/>
                </a:tc>
                <a:tc>
                  <a:txBody>
                    <a:bodyPr/>
                    <a:lstStyle/>
                    <a:p>
                      <a:r>
                        <a:rPr lang="en-US" sz="1600" dirty="0">
                          <a:latin typeface="Times New Roman" panose="02020603050405020304" pitchFamily="18" charset="0"/>
                          <a:cs typeface="Times New Roman" panose="02020603050405020304" pitchFamily="18" charset="0"/>
                        </a:rPr>
                        <a:t>-0.13423889</a:t>
                      </a:r>
                    </a:p>
                  </a:txBody>
                  <a:tcPr/>
                </a:tc>
                <a:tc>
                  <a:txBody>
                    <a:bodyPr/>
                    <a:lstStyle/>
                    <a:p>
                      <a:r>
                        <a:rPr lang="en-US" sz="1600" dirty="0" err="1">
                          <a:latin typeface="Times New Roman" panose="02020603050405020304" pitchFamily="18" charset="0"/>
                          <a:cs typeface="Times New Roman" panose="02020603050405020304" pitchFamily="18" charset="0"/>
                        </a:rPr>
                        <a:t>PhysHlth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-0.25841351</a:t>
                      </a:r>
                    </a:p>
                  </a:txBody>
                  <a:tcPr/>
                </a:tc>
                <a:extLst>
                  <a:ext uri="{0D108BD9-81ED-4DB2-BD59-A6C34878D82A}">
                    <a16:rowId xmlns:a16="http://schemas.microsoft.com/office/drawing/2014/main" val="1953485842"/>
                  </a:ext>
                </a:extLst>
              </a:tr>
              <a:tr h="452163">
                <a:tc>
                  <a:txBody>
                    <a:bodyPr/>
                    <a:lstStyle/>
                    <a:p>
                      <a:r>
                        <a:rPr lang="en-US" sz="1600" dirty="0" err="1">
                          <a:latin typeface="Times New Roman" panose="02020603050405020304" pitchFamily="18" charset="0"/>
                          <a:cs typeface="Times New Roman" panose="02020603050405020304" pitchFamily="18" charset="0"/>
                        </a:rPr>
                        <a:t>CholCheck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1.26243219</a:t>
                      </a:r>
                    </a:p>
                  </a:txBody>
                  <a:tcPr/>
                </a:tc>
                <a:tc>
                  <a:txBody>
                    <a:bodyPr/>
                    <a:lstStyle/>
                    <a:p>
                      <a:r>
                        <a:rPr lang="en-US" sz="1600" dirty="0">
                          <a:latin typeface="Times New Roman" panose="02020603050405020304" pitchFamily="18" charset="0"/>
                          <a:cs typeface="Times New Roman" panose="02020603050405020304" pitchFamily="18" charset="0"/>
                        </a:rPr>
                        <a:t>Veggies</a:t>
                      </a:r>
                    </a:p>
                  </a:txBody>
                  <a:tcPr/>
                </a:tc>
                <a:tc>
                  <a:txBody>
                    <a:bodyPr/>
                    <a:lstStyle/>
                    <a:p>
                      <a:r>
                        <a:rPr lang="en-US" sz="1600" dirty="0">
                          <a:latin typeface="Times New Roman" panose="02020603050405020304" pitchFamily="18" charset="0"/>
                          <a:cs typeface="Times New Roman" panose="02020603050405020304" pitchFamily="18" charset="0"/>
                        </a:rPr>
                        <a:t>-0.13935377</a:t>
                      </a:r>
                    </a:p>
                  </a:txBody>
                  <a:tcPr/>
                </a:tc>
                <a:tc>
                  <a:txBody>
                    <a:bodyPr/>
                    <a:lstStyle/>
                    <a:p>
                      <a:r>
                        <a:rPr lang="en-US" sz="1600" dirty="0" err="1">
                          <a:latin typeface="Times New Roman" panose="02020603050405020304" pitchFamily="18" charset="0"/>
                          <a:cs typeface="Times New Roman" panose="02020603050405020304" pitchFamily="18" charset="0"/>
                        </a:rPr>
                        <a:t>DiffWalk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-0.08787142</a:t>
                      </a:r>
                    </a:p>
                  </a:txBody>
                  <a:tcPr/>
                </a:tc>
                <a:extLst>
                  <a:ext uri="{0D108BD9-81ED-4DB2-BD59-A6C34878D82A}">
                    <a16:rowId xmlns:a16="http://schemas.microsoft.com/office/drawing/2014/main" val="2053797464"/>
                  </a:ext>
                </a:extLst>
              </a:tr>
              <a:tr h="523469">
                <a:tc>
                  <a:txBody>
                    <a:bodyPr/>
                    <a:lstStyle/>
                    <a:p>
                      <a:r>
                        <a:rPr lang="en-US" sz="1600" dirty="0">
                          <a:latin typeface="Times New Roman" panose="02020603050405020304" pitchFamily="18" charset="0"/>
                          <a:cs typeface="Times New Roman" panose="02020603050405020304" pitchFamily="18" charset="0"/>
                        </a:rPr>
                        <a:t>BMI</a:t>
                      </a:r>
                    </a:p>
                  </a:txBody>
                  <a:tcPr/>
                </a:tc>
                <a:tc>
                  <a:txBody>
                    <a:bodyPr/>
                    <a:lstStyle/>
                    <a:p>
                      <a:r>
                        <a:rPr lang="en-US" sz="1600" dirty="0">
                          <a:latin typeface="Times New Roman" panose="02020603050405020304" pitchFamily="18" charset="0"/>
                          <a:cs typeface="Times New Roman" panose="02020603050405020304" pitchFamily="18" charset="0"/>
                        </a:rPr>
                        <a:t>5.40626823</a:t>
                      </a:r>
                    </a:p>
                  </a:txBody>
                  <a:tcPr/>
                </a:tc>
                <a:tc>
                  <a:txBody>
                    <a:bodyPr/>
                    <a:lstStyle/>
                    <a:p>
                      <a:r>
                        <a:rPr lang="en-US" sz="1600" dirty="0" err="1">
                          <a:latin typeface="Times New Roman" panose="02020603050405020304" pitchFamily="18" charset="0"/>
                          <a:cs typeface="Times New Roman" panose="02020603050405020304" pitchFamily="18" charset="0"/>
                        </a:rPr>
                        <a:t>HvyAlcoholConsump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-0.64823837</a:t>
                      </a:r>
                    </a:p>
                  </a:txBody>
                  <a:tcPr/>
                </a:tc>
                <a:tc>
                  <a:txBody>
                    <a:bodyPr/>
                    <a:lstStyle/>
                    <a:p>
                      <a:r>
                        <a:rPr lang="en-US" sz="1600" dirty="0">
                          <a:latin typeface="Times New Roman" panose="02020603050405020304" pitchFamily="18" charset="0"/>
                          <a:cs typeface="Times New Roman" panose="02020603050405020304" pitchFamily="18" charset="0"/>
                        </a:rPr>
                        <a:t>Sex</a:t>
                      </a:r>
                    </a:p>
                  </a:txBody>
                  <a:tcPr/>
                </a:tc>
                <a:tc>
                  <a:txBody>
                    <a:bodyPr/>
                    <a:lstStyle/>
                    <a:p>
                      <a:r>
                        <a:rPr lang="en-US" sz="1600" dirty="0">
                          <a:latin typeface="Times New Roman" panose="02020603050405020304" pitchFamily="18" charset="0"/>
                          <a:cs typeface="Times New Roman" panose="02020603050405020304" pitchFamily="18" charset="0"/>
                        </a:rPr>
                        <a:t>0.13613309</a:t>
                      </a:r>
                    </a:p>
                  </a:txBody>
                  <a:tcPr/>
                </a:tc>
                <a:extLst>
                  <a:ext uri="{0D108BD9-81ED-4DB2-BD59-A6C34878D82A}">
                    <a16:rowId xmlns:a16="http://schemas.microsoft.com/office/drawing/2014/main" val="4055132907"/>
                  </a:ext>
                </a:extLst>
              </a:tr>
              <a:tr h="452163">
                <a:tc>
                  <a:txBody>
                    <a:bodyPr/>
                    <a:lstStyle/>
                    <a:p>
                      <a:r>
                        <a:rPr lang="en-US" sz="1600" dirty="0">
                          <a:latin typeface="Times New Roman" panose="02020603050405020304" pitchFamily="18" charset="0"/>
                          <a:cs typeface="Times New Roman" panose="02020603050405020304" pitchFamily="18" charset="0"/>
                        </a:rPr>
                        <a:t>Smoker</a:t>
                      </a:r>
                    </a:p>
                  </a:txBody>
                  <a:tcPr/>
                </a:tc>
                <a:tc>
                  <a:txBody>
                    <a:bodyPr/>
                    <a:lstStyle/>
                    <a:p>
                      <a:r>
                        <a:rPr lang="en-US" sz="1600" dirty="0">
                          <a:latin typeface="Times New Roman" panose="02020603050405020304" pitchFamily="18" charset="0"/>
                          <a:cs typeface="Times New Roman" panose="02020603050405020304" pitchFamily="18" charset="0"/>
                        </a:rPr>
                        <a:t>-0.04415837</a:t>
                      </a:r>
                    </a:p>
                  </a:txBody>
                  <a:tcPr/>
                </a:tc>
                <a:tc>
                  <a:txBody>
                    <a:bodyPr/>
                    <a:lstStyle/>
                    <a:p>
                      <a:r>
                        <a:rPr lang="en-US" sz="1600" dirty="0" err="1">
                          <a:latin typeface="Times New Roman" panose="02020603050405020304" pitchFamily="18" charset="0"/>
                          <a:cs typeface="Times New Roman" panose="02020603050405020304" pitchFamily="18" charset="0"/>
                        </a:rPr>
                        <a:t>AnyHealthcare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0.25729719</a:t>
                      </a:r>
                    </a:p>
                  </a:txBody>
                  <a:tcPr/>
                </a:tc>
                <a:tc>
                  <a:txBody>
                    <a:bodyPr/>
                    <a:lstStyle/>
                    <a:p>
                      <a:r>
                        <a:rPr lang="en-US" sz="1600" dirty="0">
                          <a:latin typeface="Times New Roman" panose="02020603050405020304" pitchFamily="18" charset="0"/>
                          <a:cs typeface="Times New Roman" panose="02020603050405020304" pitchFamily="18" charset="0"/>
                        </a:rPr>
                        <a:t>Age</a:t>
                      </a:r>
                    </a:p>
                  </a:txBody>
                  <a:tcPr/>
                </a:tc>
                <a:tc>
                  <a:txBody>
                    <a:bodyPr/>
                    <a:lstStyle/>
                    <a:p>
                      <a:r>
                        <a:rPr lang="en-US" sz="1600" dirty="0">
                          <a:latin typeface="Times New Roman" panose="02020603050405020304" pitchFamily="18" charset="0"/>
                          <a:cs typeface="Times New Roman" panose="02020603050405020304" pitchFamily="18" charset="0"/>
                        </a:rPr>
                        <a:t>1.61390534</a:t>
                      </a:r>
                    </a:p>
                  </a:txBody>
                  <a:tcPr/>
                </a:tc>
                <a:extLst>
                  <a:ext uri="{0D108BD9-81ED-4DB2-BD59-A6C34878D82A}">
                    <a16:rowId xmlns:a16="http://schemas.microsoft.com/office/drawing/2014/main" val="392631763"/>
                  </a:ext>
                </a:extLst>
              </a:tr>
              <a:tr h="452163">
                <a:tc>
                  <a:txBody>
                    <a:bodyPr/>
                    <a:lstStyle/>
                    <a:p>
                      <a:r>
                        <a:rPr lang="en-US" sz="1600" dirty="0">
                          <a:latin typeface="Times New Roman" panose="02020603050405020304" pitchFamily="18" charset="0"/>
                          <a:cs typeface="Times New Roman" panose="02020603050405020304" pitchFamily="18" charset="0"/>
                        </a:rPr>
                        <a:t>Stroke</a:t>
                      </a:r>
                    </a:p>
                  </a:txBody>
                  <a:tcPr/>
                </a:tc>
                <a:tc>
                  <a:txBody>
                    <a:bodyPr/>
                    <a:lstStyle/>
                    <a:p>
                      <a:r>
                        <a:rPr lang="en-US" sz="1600" dirty="0">
                          <a:latin typeface="Times New Roman" panose="02020603050405020304" pitchFamily="18" charset="0"/>
                          <a:cs typeface="Times New Roman" panose="02020603050405020304" pitchFamily="18" charset="0"/>
                        </a:rPr>
                        <a:t>0.07920962</a:t>
                      </a:r>
                    </a:p>
                  </a:txBody>
                  <a:tcPr/>
                </a:tc>
                <a:tc>
                  <a:txBody>
                    <a:bodyPr/>
                    <a:lstStyle/>
                    <a:p>
                      <a:r>
                        <a:rPr lang="en-US" sz="1600" dirty="0" err="1">
                          <a:latin typeface="Times New Roman" panose="02020603050405020304" pitchFamily="18" charset="0"/>
                          <a:cs typeface="Times New Roman" panose="02020603050405020304" pitchFamily="18" charset="0"/>
                        </a:rPr>
                        <a:t>NoDocbcCost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0.23874808</a:t>
                      </a:r>
                    </a:p>
                  </a:txBody>
                  <a:tcPr/>
                </a:tc>
                <a:tc>
                  <a:txBody>
                    <a:bodyPr/>
                    <a:lstStyle/>
                    <a:p>
                      <a:r>
                        <a:rPr lang="en-US" sz="1600" dirty="0">
                          <a:latin typeface="Times New Roman" panose="02020603050405020304" pitchFamily="18" charset="0"/>
                          <a:cs typeface="Times New Roman" panose="02020603050405020304" pitchFamily="18" charset="0"/>
                        </a:rPr>
                        <a:t>Education</a:t>
                      </a:r>
                    </a:p>
                  </a:txBody>
                  <a:tcPr/>
                </a:tc>
                <a:tc>
                  <a:txBody>
                    <a:bodyPr/>
                    <a:lstStyle/>
                    <a:p>
                      <a:r>
                        <a:rPr lang="en-US" sz="1600" dirty="0">
                          <a:latin typeface="Times New Roman" panose="02020603050405020304" pitchFamily="18" charset="0"/>
                          <a:cs typeface="Times New Roman" panose="02020603050405020304" pitchFamily="18" charset="0"/>
                        </a:rPr>
                        <a:t>-0.47340977</a:t>
                      </a:r>
                    </a:p>
                  </a:txBody>
                  <a:tcPr/>
                </a:tc>
                <a:extLst>
                  <a:ext uri="{0D108BD9-81ED-4DB2-BD59-A6C34878D82A}">
                    <a16:rowId xmlns:a16="http://schemas.microsoft.com/office/drawing/2014/main" val="2785978663"/>
                  </a:ext>
                </a:extLst>
              </a:tr>
              <a:tr h="523469">
                <a:tc>
                  <a:txBody>
                    <a:bodyPr/>
                    <a:lstStyle/>
                    <a:p>
                      <a:r>
                        <a:rPr lang="en-US" sz="1600" dirty="0" err="1">
                          <a:latin typeface="Times New Roman" panose="02020603050405020304" pitchFamily="18" charset="0"/>
                          <a:cs typeface="Times New Roman" panose="02020603050405020304" pitchFamily="18" charset="0"/>
                        </a:rPr>
                        <a:t>HeartDiseaseorAttack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0.24708055</a:t>
                      </a:r>
                    </a:p>
                  </a:txBody>
                  <a:tcPr/>
                </a:tc>
                <a:tc>
                  <a:txBody>
                    <a:bodyPr/>
                    <a:lstStyle/>
                    <a:p>
                      <a:r>
                        <a:rPr lang="en-US" sz="1600" dirty="0" err="1">
                          <a:latin typeface="Times New Roman" panose="02020603050405020304" pitchFamily="18" charset="0"/>
                          <a:cs typeface="Times New Roman" panose="02020603050405020304" pitchFamily="18" charset="0"/>
                        </a:rPr>
                        <a:t>GenHlth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2.54029155</a:t>
                      </a:r>
                    </a:p>
                  </a:txBody>
                  <a:tcPr/>
                </a:tc>
                <a:tc>
                  <a:txBody>
                    <a:bodyPr/>
                    <a:lstStyle/>
                    <a:p>
                      <a:r>
                        <a:rPr lang="en-US" sz="1600" dirty="0">
                          <a:latin typeface="Times New Roman" panose="02020603050405020304" pitchFamily="18" charset="0"/>
                          <a:cs typeface="Times New Roman" panose="02020603050405020304" pitchFamily="18" charset="0"/>
                        </a:rPr>
                        <a:t>Income</a:t>
                      </a:r>
                    </a:p>
                  </a:txBody>
                  <a:tcPr/>
                </a:tc>
                <a:tc>
                  <a:txBody>
                    <a:bodyPr/>
                    <a:lstStyle/>
                    <a:p>
                      <a:r>
                        <a:rPr lang="en-US" sz="1600" dirty="0">
                          <a:latin typeface="Times New Roman" panose="02020603050405020304" pitchFamily="18" charset="0"/>
                          <a:cs typeface="Times New Roman" panose="02020603050405020304" pitchFamily="18" charset="0"/>
                        </a:rPr>
                        <a:t>-0.23468117</a:t>
                      </a:r>
                    </a:p>
                  </a:txBody>
                  <a:tcPr/>
                </a:tc>
                <a:extLst>
                  <a:ext uri="{0D108BD9-81ED-4DB2-BD59-A6C34878D82A}">
                    <a16:rowId xmlns:a16="http://schemas.microsoft.com/office/drawing/2014/main" val="1626007256"/>
                  </a:ext>
                </a:extLst>
              </a:tr>
            </a:tbl>
          </a:graphicData>
        </a:graphic>
      </p:graphicFrame>
    </p:spTree>
    <p:extLst>
      <p:ext uri="{BB962C8B-B14F-4D97-AF65-F5344CB8AC3E}">
        <p14:creationId xmlns:p14="http://schemas.microsoft.com/office/powerpoint/2010/main" val="134514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74E2-9EE1-4CF4-923A-2B8CC9C3913D}"/>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486CD90C-B905-4057-9760-42C66E818C54}"/>
              </a:ext>
            </a:extLst>
          </p:cNvPr>
          <p:cNvSpPr>
            <a:spLocks noGrp="1"/>
          </p:cNvSpPr>
          <p:nvPr>
            <p:ph idx="1"/>
          </p:nvPr>
        </p:nvSpPr>
        <p:spPr>
          <a:xfrm>
            <a:off x="838200" y="1783976"/>
            <a:ext cx="10515600" cy="1237130"/>
          </a:xfrm>
        </p:spPr>
        <p:txBody>
          <a:bodyPr>
            <a:normAutofit/>
          </a:bodyPr>
          <a:lstStyle/>
          <a:p>
            <a:r>
              <a:rPr lang="en-US" sz="1800" dirty="0">
                <a:latin typeface="Times New Roman" panose="02020603050405020304" pitchFamily="18" charset="0"/>
                <a:cs typeface="Times New Roman" panose="02020603050405020304" pitchFamily="18" charset="0"/>
              </a:rPr>
              <a:t>Removing features with negative weights and checking accuracy. Number of features removed are 9.</a:t>
            </a:r>
          </a:p>
          <a:p>
            <a:r>
              <a:rPr lang="en-US" sz="1800" dirty="0">
                <a:latin typeface="Times New Roman" panose="02020603050405020304" pitchFamily="18" charset="0"/>
                <a:cs typeface="Times New Roman" panose="02020603050405020304" pitchFamily="18" charset="0"/>
              </a:rPr>
              <a:t>Accuracy for Logistic Regression without features with negative weights: 74.36%</a:t>
            </a:r>
          </a:p>
          <a:p>
            <a:r>
              <a:rPr lang="en-US" sz="1800" dirty="0">
                <a:latin typeface="Times New Roman" panose="02020603050405020304" pitchFamily="18" charset="0"/>
                <a:cs typeface="Times New Roman" panose="02020603050405020304" pitchFamily="18" charset="0"/>
              </a:rPr>
              <a:t>Accuracy slightly increased and we have also significantly reduced the size of the data set.</a:t>
            </a:r>
          </a:p>
        </p:txBody>
      </p:sp>
      <p:graphicFrame>
        <p:nvGraphicFramePr>
          <p:cNvPr id="4" name="Table 4">
            <a:extLst>
              <a:ext uri="{FF2B5EF4-FFF2-40B4-BE49-F238E27FC236}">
                <a16:creationId xmlns:a16="http://schemas.microsoft.com/office/drawing/2014/main" id="{17C18ED3-39E4-4E58-95CB-B19753E05F09}"/>
              </a:ext>
            </a:extLst>
          </p:cNvPr>
          <p:cNvGraphicFramePr>
            <a:graphicFrameLocks noGrp="1"/>
          </p:cNvGraphicFramePr>
          <p:nvPr>
            <p:extLst>
              <p:ext uri="{D42A27DB-BD31-4B8C-83A1-F6EECF244321}">
                <p14:modId xmlns:p14="http://schemas.microsoft.com/office/powerpoint/2010/main" val="2110112036"/>
              </p:ext>
            </p:extLst>
          </p:nvPr>
        </p:nvGraphicFramePr>
        <p:xfrm>
          <a:off x="0" y="3098082"/>
          <a:ext cx="12191999" cy="3759916"/>
        </p:xfrm>
        <a:graphic>
          <a:graphicData uri="http://schemas.openxmlformats.org/drawingml/2006/table">
            <a:tbl>
              <a:tblPr firstRow="1" bandRow="1">
                <a:tableStyleId>{5C22544A-7EE6-4342-B048-85BDC9FD1C3A}</a:tableStyleId>
              </a:tblPr>
              <a:tblGrid>
                <a:gridCol w="2292379">
                  <a:extLst>
                    <a:ext uri="{9D8B030D-6E8A-4147-A177-3AD203B41FA5}">
                      <a16:colId xmlns:a16="http://schemas.microsoft.com/office/drawing/2014/main" val="324754386"/>
                    </a:ext>
                  </a:extLst>
                </a:gridCol>
                <a:gridCol w="1771620">
                  <a:extLst>
                    <a:ext uri="{9D8B030D-6E8A-4147-A177-3AD203B41FA5}">
                      <a16:colId xmlns:a16="http://schemas.microsoft.com/office/drawing/2014/main" val="4138261940"/>
                    </a:ext>
                  </a:extLst>
                </a:gridCol>
                <a:gridCol w="2032000">
                  <a:extLst>
                    <a:ext uri="{9D8B030D-6E8A-4147-A177-3AD203B41FA5}">
                      <a16:colId xmlns:a16="http://schemas.microsoft.com/office/drawing/2014/main" val="1155681349"/>
                    </a:ext>
                  </a:extLst>
                </a:gridCol>
                <a:gridCol w="2032000">
                  <a:extLst>
                    <a:ext uri="{9D8B030D-6E8A-4147-A177-3AD203B41FA5}">
                      <a16:colId xmlns:a16="http://schemas.microsoft.com/office/drawing/2014/main" val="3141935312"/>
                    </a:ext>
                  </a:extLst>
                </a:gridCol>
                <a:gridCol w="2032000">
                  <a:extLst>
                    <a:ext uri="{9D8B030D-6E8A-4147-A177-3AD203B41FA5}">
                      <a16:colId xmlns:a16="http://schemas.microsoft.com/office/drawing/2014/main" val="3611140065"/>
                    </a:ext>
                  </a:extLst>
                </a:gridCol>
                <a:gridCol w="2032000">
                  <a:extLst>
                    <a:ext uri="{9D8B030D-6E8A-4147-A177-3AD203B41FA5}">
                      <a16:colId xmlns:a16="http://schemas.microsoft.com/office/drawing/2014/main" val="2698834818"/>
                    </a:ext>
                  </a:extLst>
                </a:gridCol>
              </a:tblGrid>
              <a:tr h="452163">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extLst>
                  <a:ext uri="{0D108BD9-81ED-4DB2-BD59-A6C34878D82A}">
                    <a16:rowId xmlns:a16="http://schemas.microsoft.com/office/drawing/2014/main" val="2061713715"/>
                  </a:ext>
                </a:extLst>
              </a:tr>
              <a:tr h="452163">
                <a:tc>
                  <a:txBody>
                    <a:bodyPr/>
                    <a:lstStyle/>
                    <a:p>
                      <a:r>
                        <a:rPr lang="en-US" sz="1600" dirty="0" err="1">
                          <a:latin typeface="Times New Roman" panose="02020603050405020304" pitchFamily="18" charset="0"/>
                          <a:cs typeface="Times New Roman" panose="02020603050405020304" pitchFamily="18" charset="0"/>
                        </a:rPr>
                        <a:t>HighBP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0.78964572</a:t>
                      </a:r>
                    </a:p>
                  </a:txBody>
                  <a:tcPr/>
                </a:tc>
                <a:tc>
                  <a:txBody>
                    <a:bodyPr/>
                    <a:lstStyle/>
                    <a:p>
                      <a:r>
                        <a:rPr lang="en-US" sz="1600" dirty="0" err="1">
                          <a:latin typeface="Times New Roman" panose="02020603050405020304" pitchFamily="18" charset="0"/>
                          <a:cs typeface="Times New Roman" panose="02020603050405020304" pitchFamily="18" charset="0"/>
                        </a:rPr>
                        <a:t>PhysActivity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0.05887075</a:t>
                      </a:r>
                    </a:p>
                  </a:txBody>
                  <a:tcPr/>
                </a:tc>
                <a:tc>
                  <a:txBody>
                    <a:bodyPr/>
                    <a:lstStyle/>
                    <a:p>
                      <a:r>
                        <a:rPr lang="en-US" sz="1600" dirty="0" err="1">
                          <a:latin typeface="Times New Roman" panose="02020603050405020304" pitchFamily="18" charset="0"/>
                          <a:cs typeface="Times New Roman" panose="02020603050405020304" pitchFamily="18" charset="0"/>
                        </a:rPr>
                        <a:t>MentHlth</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6533034"/>
                  </a:ext>
                </a:extLst>
              </a:tr>
              <a:tr h="452163">
                <a:tc>
                  <a:txBody>
                    <a:bodyPr/>
                    <a:lstStyle/>
                    <a:p>
                      <a:r>
                        <a:rPr lang="en-US" sz="1600" dirty="0" err="1">
                          <a:latin typeface="Times New Roman" panose="02020603050405020304" pitchFamily="18" charset="0"/>
                          <a:cs typeface="Times New Roman" panose="02020603050405020304" pitchFamily="18" charset="0"/>
                        </a:rPr>
                        <a:t>HighChol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0.58008288</a:t>
                      </a:r>
                    </a:p>
                  </a:txBody>
                  <a:tcPr/>
                </a:tc>
                <a:tc>
                  <a:txBody>
                    <a:bodyPr/>
                    <a:lstStyle/>
                    <a:p>
                      <a:r>
                        <a:rPr lang="en-US" sz="1600" dirty="0">
                          <a:latin typeface="Times New Roman" panose="02020603050405020304" pitchFamily="18" charset="0"/>
                          <a:cs typeface="Times New Roman" panose="02020603050405020304" pitchFamily="18" charset="0"/>
                        </a:rPr>
                        <a:t>Fruits</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PhysHlth</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3485842"/>
                  </a:ext>
                </a:extLst>
              </a:tr>
              <a:tr h="452163">
                <a:tc>
                  <a:txBody>
                    <a:bodyPr/>
                    <a:lstStyle/>
                    <a:p>
                      <a:r>
                        <a:rPr lang="en-US" sz="1600" dirty="0" err="1">
                          <a:latin typeface="Times New Roman" panose="02020603050405020304" pitchFamily="18" charset="0"/>
                          <a:cs typeface="Times New Roman" panose="02020603050405020304" pitchFamily="18" charset="0"/>
                        </a:rPr>
                        <a:t>CholCheck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1.0561844</a:t>
                      </a:r>
                    </a:p>
                  </a:txBody>
                  <a:tcPr/>
                </a:tc>
                <a:tc>
                  <a:txBody>
                    <a:bodyPr/>
                    <a:lstStyle/>
                    <a:p>
                      <a:r>
                        <a:rPr lang="en-US" sz="1600" dirty="0">
                          <a:latin typeface="Times New Roman" panose="02020603050405020304" pitchFamily="18" charset="0"/>
                          <a:cs typeface="Times New Roman" panose="02020603050405020304" pitchFamily="18" charset="0"/>
                        </a:rPr>
                        <a:t>Veggies</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DiffWalk</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3797464"/>
                  </a:ext>
                </a:extLst>
              </a:tr>
              <a:tr h="523469">
                <a:tc>
                  <a:txBody>
                    <a:bodyPr/>
                    <a:lstStyle/>
                    <a:p>
                      <a:r>
                        <a:rPr lang="en-US" sz="1600" dirty="0">
                          <a:latin typeface="Times New Roman" panose="02020603050405020304" pitchFamily="18" charset="0"/>
                          <a:cs typeface="Times New Roman" panose="02020603050405020304" pitchFamily="18" charset="0"/>
                        </a:rPr>
                        <a:t>BMI</a:t>
                      </a:r>
                    </a:p>
                  </a:txBody>
                  <a:tcPr/>
                </a:tc>
                <a:tc>
                  <a:txBody>
                    <a:bodyPr/>
                    <a:lstStyle/>
                    <a:p>
                      <a:r>
                        <a:rPr lang="en-US" sz="1600" dirty="0">
                          <a:latin typeface="Times New Roman" panose="02020603050405020304" pitchFamily="18" charset="0"/>
                          <a:cs typeface="Times New Roman" panose="02020603050405020304" pitchFamily="18" charset="0"/>
                        </a:rPr>
                        <a:t>5.89740956</a:t>
                      </a:r>
                    </a:p>
                  </a:txBody>
                  <a:tcPr/>
                </a:tc>
                <a:tc>
                  <a:txBody>
                    <a:bodyPr/>
                    <a:lstStyle/>
                    <a:p>
                      <a:r>
                        <a:rPr lang="en-US" sz="1600" dirty="0" err="1">
                          <a:latin typeface="Times New Roman" panose="02020603050405020304" pitchFamily="18" charset="0"/>
                          <a:cs typeface="Times New Roman" panose="02020603050405020304" pitchFamily="18" charset="0"/>
                        </a:rPr>
                        <a:t>HvyAlcoholConsump</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Sex</a:t>
                      </a:r>
                    </a:p>
                  </a:txBody>
                  <a:tcPr/>
                </a:tc>
                <a:tc>
                  <a:txBody>
                    <a:bodyPr/>
                    <a:lstStyle/>
                    <a:p>
                      <a:r>
                        <a:rPr lang="en-US" sz="1600" dirty="0">
                          <a:latin typeface="Times New Roman" panose="02020603050405020304" pitchFamily="18" charset="0"/>
                          <a:cs typeface="Times New Roman" panose="02020603050405020304" pitchFamily="18" charset="0"/>
                        </a:rPr>
                        <a:t>0.15586659</a:t>
                      </a:r>
                    </a:p>
                  </a:txBody>
                  <a:tcPr/>
                </a:tc>
                <a:extLst>
                  <a:ext uri="{0D108BD9-81ED-4DB2-BD59-A6C34878D82A}">
                    <a16:rowId xmlns:a16="http://schemas.microsoft.com/office/drawing/2014/main" val="4055132907"/>
                  </a:ext>
                </a:extLst>
              </a:tr>
              <a:tr h="452163">
                <a:tc>
                  <a:txBody>
                    <a:bodyPr/>
                    <a:lstStyle/>
                    <a:p>
                      <a:r>
                        <a:rPr lang="en-US" sz="1600" dirty="0">
                          <a:latin typeface="Times New Roman" panose="02020603050405020304" pitchFamily="18" charset="0"/>
                          <a:cs typeface="Times New Roman" panose="02020603050405020304" pitchFamily="18" charset="0"/>
                        </a:rPr>
                        <a:t>Smoker</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AnyHealthcare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0.05962112</a:t>
                      </a:r>
                    </a:p>
                  </a:txBody>
                  <a:tcPr/>
                </a:tc>
                <a:tc>
                  <a:txBody>
                    <a:bodyPr/>
                    <a:lstStyle/>
                    <a:p>
                      <a:r>
                        <a:rPr lang="en-US" sz="1600" dirty="0">
                          <a:latin typeface="Times New Roman" panose="02020603050405020304" pitchFamily="18" charset="0"/>
                          <a:cs typeface="Times New Roman" panose="02020603050405020304" pitchFamily="18" charset="0"/>
                        </a:rPr>
                        <a:t>Age</a:t>
                      </a:r>
                    </a:p>
                  </a:txBody>
                  <a:tcPr/>
                </a:tc>
                <a:tc>
                  <a:txBody>
                    <a:bodyPr/>
                    <a:lstStyle/>
                    <a:p>
                      <a:r>
                        <a:rPr lang="en-US" sz="1600" dirty="0">
                          <a:latin typeface="Times New Roman" panose="02020603050405020304" pitchFamily="18" charset="0"/>
                          <a:cs typeface="Times New Roman" panose="02020603050405020304" pitchFamily="18" charset="0"/>
                        </a:rPr>
                        <a:t>1.5132662</a:t>
                      </a:r>
                    </a:p>
                  </a:txBody>
                  <a:tcPr/>
                </a:tc>
                <a:extLst>
                  <a:ext uri="{0D108BD9-81ED-4DB2-BD59-A6C34878D82A}">
                    <a16:rowId xmlns:a16="http://schemas.microsoft.com/office/drawing/2014/main" val="392631763"/>
                  </a:ext>
                </a:extLst>
              </a:tr>
              <a:tr h="452163">
                <a:tc>
                  <a:txBody>
                    <a:bodyPr/>
                    <a:lstStyle/>
                    <a:p>
                      <a:r>
                        <a:rPr lang="en-US" sz="1600" dirty="0">
                          <a:latin typeface="Times New Roman" panose="02020603050405020304" pitchFamily="18" charset="0"/>
                          <a:cs typeface="Times New Roman" panose="02020603050405020304" pitchFamily="18" charset="0"/>
                        </a:rPr>
                        <a:t>Stroke</a:t>
                      </a:r>
                    </a:p>
                  </a:txBody>
                  <a:tcPr/>
                </a:tc>
                <a:tc>
                  <a:txBody>
                    <a:bodyPr/>
                    <a:lstStyle/>
                    <a:p>
                      <a:r>
                        <a:rPr lang="en-US" sz="1600" dirty="0">
                          <a:latin typeface="Times New Roman" panose="02020603050405020304" pitchFamily="18" charset="0"/>
                          <a:cs typeface="Times New Roman" panose="02020603050405020304" pitchFamily="18" charset="0"/>
                        </a:rPr>
                        <a:t>0.14197646</a:t>
                      </a:r>
                    </a:p>
                  </a:txBody>
                  <a:tcPr/>
                </a:tc>
                <a:tc>
                  <a:txBody>
                    <a:bodyPr/>
                    <a:lstStyle/>
                    <a:p>
                      <a:r>
                        <a:rPr lang="en-US" sz="1600" dirty="0" err="1">
                          <a:latin typeface="Times New Roman" panose="02020603050405020304" pitchFamily="18" charset="0"/>
                          <a:cs typeface="Times New Roman" panose="02020603050405020304" pitchFamily="18" charset="0"/>
                        </a:rPr>
                        <a:t>NoDocbcCost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0.03727246</a:t>
                      </a:r>
                    </a:p>
                  </a:txBody>
                  <a:tcPr/>
                </a:tc>
                <a:tc>
                  <a:txBody>
                    <a:bodyPr/>
                    <a:lstStyle/>
                    <a:p>
                      <a:r>
                        <a:rPr lang="en-US" sz="1600" dirty="0">
                          <a:latin typeface="Times New Roman" panose="02020603050405020304" pitchFamily="18" charset="0"/>
                          <a:cs typeface="Times New Roman" panose="02020603050405020304" pitchFamily="18" charset="0"/>
                        </a:rPr>
                        <a:t>Education</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5978663"/>
                  </a:ext>
                </a:extLst>
              </a:tr>
              <a:tr h="523469">
                <a:tc>
                  <a:txBody>
                    <a:bodyPr/>
                    <a:lstStyle/>
                    <a:p>
                      <a:r>
                        <a:rPr lang="en-US" sz="1600" dirty="0" err="1">
                          <a:latin typeface="Times New Roman" panose="02020603050405020304" pitchFamily="18" charset="0"/>
                          <a:cs typeface="Times New Roman" panose="02020603050405020304" pitchFamily="18" charset="0"/>
                        </a:rPr>
                        <a:t>HeartDiseaseorAttack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0.39350825</a:t>
                      </a:r>
                    </a:p>
                  </a:txBody>
                  <a:tcPr/>
                </a:tc>
                <a:tc>
                  <a:txBody>
                    <a:bodyPr/>
                    <a:lstStyle/>
                    <a:p>
                      <a:r>
                        <a:rPr lang="en-US" sz="1600" dirty="0" err="1">
                          <a:latin typeface="Times New Roman" panose="02020603050405020304" pitchFamily="18" charset="0"/>
                          <a:cs typeface="Times New Roman" panose="02020603050405020304" pitchFamily="18" charset="0"/>
                        </a:rPr>
                        <a:t>GenHlth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2.44785979</a:t>
                      </a:r>
                    </a:p>
                  </a:txBody>
                  <a:tcPr/>
                </a:tc>
                <a:tc>
                  <a:txBody>
                    <a:bodyPr/>
                    <a:lstStyle/>
                    <a:p>
                      <a:r>
                        <a:rPr lang="en-US" sz="1600" dirty="0">
                          <a:latin typeface="Times New Roman" panose="02020603050405020304" pitchFamily="18" charset="0"/>
                          <a:cs typeface="Times New Roman" panose="02020603050405020304" pitchFamily="18" charset="0"/>
                        </a:rPr>
                        <a:t>Income</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6007256"/>
                  </a:ext>
                </a:extLst>
              </a:tr>
            </a:tbl>
          </a:graphicData>
        </a:graphic>
      </p:graphicFrame>
    </p:spTree>
    <p:extLst>
      <p:ext uri="{BB962C8B-B14F-4D97-AF65-F5344CB8AC3E}">
        <p14:creationId xmlns:p14="http://schemas.microsoft.com/office/powerpoint/2010/main" val="188991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7027-2B36-4314-ADF3-AAF8AFE69E94}"/>
              </a:ext>
            </a:extLst>
          </p:cNvPr>
          <p:cNvSpPr>
            <a:spLocks noGrp="1"/>
          </p:cNvSpPr>
          <p:nvPr>
            <p:ph type="title"/>
          </p:nvPr>
        </p:nvSpPr>
        <p:spPr/>
        <p:txBody>
          <a:bodyPr/>
          <a:lstStyle/>
          <a:p>
            <a:r>
              <a:rPr lang="en-US" dirty="0"/>
              <a:t>Naïve Bayesian - Gaussian</a:t>
            </a:r>
          </a:p>
        </p:txBody>
      </p:sp>
      <p:sp>
        <p:nvSpPr>
          <p:cNvPr id="3" name="Content Placeholder 2">
            <a:extLst>
              <a:ext uri="{FF2B5EF4-FFF2-40B4-BE49-F238E27FC236}">
                <a16:creationId xmlns:a16="http://schemas.microsoft.com/office/drawing/2014/main" id="{4AB3EBB6-D5AD-4910-B142-D844E913862B}"/>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Accuracy for Naive Bayesian: 71.90%</a:t>
            </a:r>
          </a:p>
        </p:txBody>
      </p:sp>
    </p:spTree>
    <p:extLst>
      <p:ext uri="{BB962C8B-B14F-4D97-AF65-F5344CB8AC3E}">
        <p14:creationId xmlns:p14="http://schemas.microsoft.com/office/powerpoint/2010/main" val="2704980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8DD5-7AB0-4BD1-BBD5-9054FDE972C7}"/>
              </a:ext>
            </a:extLst>
          </p:cNvPr>
          <p:cNvSpPr>
            <a:spLocks noGrp="1"/>
          </p:cNvSpPr>
          <p:nvPr>
            <p:ph type="title"/>
          </p:nvPr>
        </p:nvSpPr>
        <p:spPr/>
        <p:txBody>
          <a:bodyPr/>
          <a:lstStyle/>
          <a:p>
            <a:r>
              <a:rPr lang="en-US" dirty="0"/>
              <a:t>Linear Discriminant</a:t>
            </a:r>
          </a:p>
        </p:txBody>
      </p:sp>
      <p:sp>
        <p:nvSpPr>
          <p:cNvPr id="3" name="Content Placeholder 2">
            <a:extLst>
              <a:ext uri="{FF2B5EF4-FFF2-40B4-BE49-F238E27FC236}">
                <a16:creationId xmlns:a16="http://schemas.microsoft.com/office/drawing/2014/main" id="{DC019EFF-5A0B-4626-8780-4CE09CBF150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Accuracy for Linear Discriminant: 75.0%</a:t>
            </a:r>
          </a:p>
          <a:p>
            <a:r>
              <a:rPr lang="en-US" sz="1800" dirty="0">
                <a:latin typeface="Times New Roman" panose="02020603050405020304" pitchFamily="18" charset="0"/>
                <a:cs typeface="Times New Roman" panose="02020603050405020304" pitchFamily="18" charset="0"/>
              </a:rPr>
              <a:t>Weights for the features are as follows:</a:t>
            </a:r>
          </a:p>
          <a:p>
            <a:pPr marL="0" indent="0">
              <a:buNone/>
            </a:pPr>
            <a:endParaRPr lang="en-US"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CAA61B67-353E-4B60-B47D-3E46139257B9}"/>
              </a:ext>
            </a:extLst>
          </p:cNvPr>
          <p:cNvGraphicFramePr>
            <a:graphicFrameLocks noGrp="1"/>
          </p:cNvGraphicFramePr>
          <p:nvPr>
            <p:extLst>
              <p:ext uri="{D42A27DB-BD31-4B8C-83A1-F6EECF244321}">
                <p14:modId xmlns:p14="http://schemas.microsoft.com/office/powerpoint/2010/main" val="1454614094"/>
              </p:ext>
            </p:extLst>
          </p:nvPr>
        </p:nvGraphicFramePr>
        <p:xfrm>
          <a:off x="0" y="3098082"/>
          <a:ext cx="12191999" cy="3759916"/>
        </p:xfrm>
        <a:graphic>
          <a:graphicData uri="http://schemas.openxmlformats.org/drawingml/2006/table">
            <a:tbl>
              <a:tblPr firstRow="1" bandRow="1">
                <a:tableStyleId>{5C22544A-7EE6-4342-B048-85BDC9FD1C3A}</a:tableStyleId>
              </a:tblPr>
              <a:tblGrid>
                <a:gridCol w="2292379">
                  <a:extLst>
                    <a:ext uri="{9D8B030D-6E8A-4147-A177-3AD203B41FA5}">
                      <a16:colId xmlns:a16="http://schemas.microsoft.com/office/drawing/2014/main" val="324754386"/>
                    </a:ext>
                  </a:extLst>
                </a:gridCol>
                <a:gridCol w="1771620">
                  <a:extLst>
                    <a:ext uri="{9D8B030D-6E8A-4147-A177-3AD203B41FA5}">
                      <a16:colId xmlns:a16="http://schemas.microsoft.com/office/drawing/2014/main" val="4138261940"/>
                    </a:ext>
                  </a:extLst>
                </a:gridCol>
                <a:gridCol w="2032000">
                  <a:extLst>
                    <a:ext uri="{9D8B030D-6E8A-4147-A177-3AD203B41FA5}">
                      <a16:colId xmlns:a16="http://schemas.microsoft.com/office/drawing/2014/main" val="1155681349"/>
                    </a:ext>
                  </a:extLst>
                </a:gridCol>
                <a:gridCol w="2032000">
                  <a:extLst>
                    <a:ext uri="{9D8B030D-6E8A-4147-A177-3AD203B41FA5}">
                      <a16:colId xmlns:a16="http://schemas.microsoft.com/office/drawing/2014/main" val="3141935312"/>
                    </a:ext>
                  </a:extLst>
                </a:gridCol>
                <a:gridCol w="2032000">
                  <a:extLst>
                    <a:ext uri="{9D8B030D-6E8A-4147-A177-3AD203B41FA5}">
                      <a16:colId xmlns:a16="http://schemas.microsoft.com/office/drawing/2014/main" val="3611140065"/>
                    </a:ext>
                  </a:extLst>
                </a:gridCol>
                <a:gridCol w="2032000">
                  <a:extLst>
                    <a:ext uri="{9D8B030D-6E8A-4147-A177-3AD203B41FA5}">
                      <a16:colId xmlns:a16="http://schemas.microsoft.com/office/drawing/2014/main" val="2698834818"/>
                    </a:ext>
                  </a:extLst>
                </a:gridCol>
              </a:tblGrid>
              <a:tr h="452163">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extLst>
                  <a:ext uri="{0D108BD9-81ED-4DB2-BD59-A6C34878D82A}">
                    <a16:rowId xmlns:a16="http://schemas.microsoft.com/office/drawing/2014/main" val="2061713715"/>
                  </a:ext>
                </a:extLst>
              </a:tr>
              <a:tr h="452163">
                <a:tc>
                  <a:txBody>
                    <a:bodyPr/>
                    <a:lstStyle/>
                    <a:p>
                      <a:r>
                        <a:rPr lang="en-US" sz="1600" dirty="0" err="1">
                          <a:latin typeface="Times New Roman" panose="02020603050405020304" pitchFamily="18" charset="0"/>
                          <a:cs typeface="Times New Roman" panose="02020603050405020304" pitchFamily="18" charset="0"/>
                        </a:rPr>
                        <a:t>HighBP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0.86345273</a:t>
                      </a:r>
                    </a:p>
                  </a:txBody>
                  <a:tcPr/>
                </a:tc>
                <a:tc>
                  <a:txBody>
                    <a:bodyPr/>
                    <a:lstStyle/>
                    <a:p>
                      <a:r>
                        <a:rPr lang="en-US" sz="1600" dirty="0" err="1">
                          <a:latin typeface="Times New Roman" panose="02020603050405020304" pitchFamily="18" charset="0"/>
                          <a:cs typeface="Times New Roman" panose="02020603050405020304" pitchFamily="18" charset="0"/>
                        </a:rPr>
                        <a:t>PhysActivity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0.05923623</a:t>
                      </a:r>
                    </a:p>
                  </a:txBody>
                  <a:tcPr/>
                </a:tc>
                <a:tc>
                  <a:txBody>
                    <a:bodyPr/>
                    <a:lstStyle/>
                    <a:p>
                      <a:r>
                        <a:rPr lang="en-US" sz="1600" dirty="0" err="1">
                          <a:latin typeface="Times New Roman" panose="02020603050405020304" pitchFamily="18" charset="0"/>
                          <a:cs typeface="Times New Roman" panose="02020603050405020304" pitchFamily="18" charset="0"/>
                        </a:rPr>
                        <a:t>MentHlth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-0.01639663</a:t>
                      </a:r>
                    </a:p>
                  </a:txBody>
                  <a:tcPr/>
                </a:tc>
                <a:extLst>
                  <a:ext uri="{0D108BD9-81ED-4DB2-BD59-A6C34878D82A}">
                    <a16:rowId xmlns:a16="http://schemas.microsoft.com/office/drawing/2014/main" val="616533034"/>
                  </a:ext>
                </a:extLst>
              </a:tr>
              <a:tr h="452163">
                <a:tc>
                  <a:txBody>
                    <a:bodyPr/>
                    <a:lstStyle/>
                    <a:p>
                      <a:r>
                        <a:rPr lang="en-US" sz="1600" dirty="0" err="1">
                          <a:latin typeface="Times New Roman" panose="02020603050405020304" pitchFamily="18" charset="0"/>
                          <a:cs typeface="Times New Roman" panose="02020603050405020304" pitchFamily="18" charset="0"/>
                        </a:rPr>
                        <a:t>HighChol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0.59304363</a:t>
                      </a:r>
                    </a:p>
                  </a:txBody>
                  <a:tcPr/>
                </a:tc>
                <a:tc>
                  <a:txBody>
                    <a:bodyPr/>
                    <a:lstStyle/>
                    <a:p>
                      <a:r>
                        <a:rPr lang="en-US" sz="1600" dirty="0">
                          <a:latin typeface="Times New Roman" panose="02020603050405020304" pitchFamily="18" charset="0"/>
                          <a:cs typeface="Times New Roman" panose="02020603050405020304" pitchFamily="18" charset="0"/>
                        </a:rPr>
                        <a:t>Fruits</a:t>
                      </a:r>
                    </a:p>
                  </a:txBody>
                  <a:tcPr/>
                </a:tc>
                <a:tc>
                  <a:txBody>
                    <a:bodyPr/>
                    <a:lstStyle/>
                    <a:p>
                      <a:r>
                        <a:rPr lang="en-US" sz="1600" dirty="0">
                          <a:latin typeface="Times New Roman" panose="02020603050405020304" pitchFamily="18" charset="0"/>
                          <a:cs typeface="Times New Roman" panose="02020603050405020304" pitchFamily="18" charset="0"/>
                        </a:rPr>
                        <a:t>-0.05458343</a:t>
                      </a:r>
                    </a:p>
                  </a:txBody>
                  <a:tcPr/>
                </a:tc>
                <a:tc>
                  <a:txBody>
                    <a:bodyPr/>
                    <a:lstStyle/>
                    <a:p>
                      <a:r>
                        <a:rPr lang="en-US" sz="1600" dirty="0" err="1">
                          <a:latin typeface="Times New Roman" panose="02020603050405020304" pitchFamily="18" charset="0"/>
                          <a:cs typeface="Times New Roman" panose="02020603050405020304" pitchFamily="18" charset="0"/>
                        </a:rPr>
                        <a:t>PhysHlth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-0.30914761</a:t>
                      </a:r>
                    </a:p>
                  </a:txBody>
                  <a:tcPr/>
                </a:tc>
                <a:extLst>
                  <a:ext uri="{0D108BD9-81ED-4DB2-BD59-A6C34878D82A}">
                    <a16:rowId xmlns:a16="http://schemas.microsoft.com/office/drawing/2014/main" val="1953485842"/>
                  </a:ext>
                </a:extLst>
              </a:tr>
              <a:tr h="452163">
                <a:tc>
                  <a:txBody>
                    <a:bodyPr/>
                    <a:lstStyle/>
                    <a:p>
                      <a:r>
                        <a:rPr lang="en-US" sz="1600" dirty="0" err="1">
                          <a:latin typeface="Times New Roman" panose="02020603050405020304" pitchFamily="18" charset="0"/>
                          <a:cs typeface="Times New Roman" panose="02020603050405020304" pitchFamily="18" charset="0"/>
                        </a:rPr>
                        <a:t>CholCheck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0.75594544</a:t>
                      </a:r>
                    </a:p>
                  </a:txBody>
                  <a:tcPr/>
                </a:tc>
                <a:tc>
                  <a:txBody>
                    <a:bodyPr/>
                    <a:lstStyle/>
                    <a:p>
                      <a:r>
                        <a:rPr lang="en-US" sz="1600" dirty="0">
                          <a:latin typeface="Times New Roman" panose="02020603050405020304" pitchFamily="18" charset="0"/>
                          <a:cs typeface="Times New Roman" panose="02020603050405020304" pitchFamily="18" charset="0"/>
                        </a:rPr>
                        <a:t>Veggies</a:t>
                      </a:r>
                    </a:p>
                  </a:txBody>
                  <a:tcPr/>
                </a:tc>
                <a:tc>
                  <a:txBody>
                    <a:bodyPr/>
                    <a:lstStyle/>
                    <a:p>
                      <a:r>
                        <a:rPr lang="en-US" sz="1600" dirty="0">
                          <a:latin typeface="Times New Roman" panose="02020603050405020304" pitchFamily="18" charset="0"/>
                          <a:cs typeface="Times New Roman" panose="02020603050405020304" pitchFamily="18" charset="0"/>
                        </a:rPr>
                        <a:t>-0.17954158</a:t>
                      </a:r>
                    </a:p>
                  </a:txBody>
                  <a:tcPr/>
                </a:tc>
                <a:tc>
                  <a:txBody>
                    <a:bodyPr/>
                    <a:lstStyle/>
                    <a:p>
                      <a:r>
                        <a:rPr lang="en-US" sz="1600" dirty="0" err="1">
                          <a:latin typeface="Times New Roman" panose="02020603050405020304" pitchFamily="18" charset="0"/>
                          <a:cs typeface="Times New Roman" panose="02020603050405020304" pitchFamily="18" charset="0"/>
                        </a:rPr>
                        <a:t>DiffWalk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-0.0608103</a:t>
                      </a:r>
                    </a:p>
                  </a:txBody>
                  <a:tcPr/>
                </a:tc>
                <a:extLst>
                  <a:ext uri="{0D108BD9-81ED-4DB2-BD59-A6C34878D82A}">
                    <a16:rowId xmlns:a16="http://schemas.microsoft.com/office/drawing/2014/main" val="2053797464"/>
                  </a:ext>
                </a:extLst>
              </a:tr>
              <a:tr h="523469">
                <a:tc>
                  <a:txBody>
                    <a:bodyPr/>
                    <a:lstStyle/>
                    <a:p>
                      <a:r>
                        <a:rPr lang="en-US" sz="1600" dirty="0">
                          <a:latin typeface="Times New Roman" panose="02020603050405020304" pitchFamily="18" charset="0"/>
                          <a:cs typeface="Times New Roman" panose="02020603050405020304" pitchFamily="18" charset="0"/>
                        </a:rPr>
                        <a:t>BMI</a:t>
                      </a:r>
                    </a:p>
                  </a:txBody>
                  <a:tcPr/>
                </a:tc>
                <a:tc>
                  <a:txBody>
                    <a:bodyPr/>
                    <a:lstStyle/>
                    <a:p>
                      <a:r>
                        <a:rPr lang="en-US" sz="1600" dirty="0">
                          <a:latin typeface="Times New Roman" panose="02020603050405020304" pitchFamily="18" charset="0"/>
                          <a:cs typeface="Times New Roman" panose="02020603050405020304" pitchFamily="18" charset="0"/>
                        </a:rPr>
                        <a:t>6.96269783</a:t>
                      </a:r>
                    </a:p>
                  </a:txBody>
                  <a:tcPr/>
                </a:tc>
                <a:tc>
                  <a:txBody>
                    <a:bodyPr/>
                    <a:lstStyle/>
                    <a:p>
                      <a:r>
                        <a:rPr lang="en-US" sz="1600" dirty="0" err="1">
                          <a:latin typeface="Times New Roman" panose="02020603050405020304" pitchFamily="18" charset="0"/>
                          <a:cs typeface="Times New Roman" panose="02020603050405020304" pitchFamily="18" charset="0"/>
                        </a:rPr>
                        <a:t>HvyAlcoholConsump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-0.60084862</a:t>
                      </a:r>
                    </a:p>
                  </a:txBody>
                  <a:tcPr/>
                </a:tc>
                <a:tc>
                  <a:txBody>
                    <a:bodyPr/>
                    <a:lstStyle/>
                    <a:p>
                      <a:r>
                        <a:rPr lang="en-US" sz="1600" dirty="0">
                          <a:latin typeface="Times New Roman" panose="02020603050405020304" pitchFamily="18" charset="0"/>
                          <a:cs typeface="Times New Roman" panose="02020603050405020304" pitchFamily="18" charset="0"/>
                        </a:rPr>
                        <a:t>Sex</a:t>
                      </a:r>
                    </a:p>
                  </a:txBody>
                  <a:tcPr/>
                </a:tc>
                <a:tc>
                  <a:txBody>
                    <a:bodyPr/>
                    <a:lstStyle/>
                    <a:p>
                      <a:r>
                        <a:rPr lang="en-US" sz="1600" dirty="0">
                          <a:latin typeface="Times New Roman" panose="02020603050405020304" pitchFamily="18" charset="0"/>
                          <a:cs typeface="Times New Roman" panose="02020603050405020304" pitchFamily="18" charset="0"/>
                        </a:rPr>
                        <a:t>0.17021504</a:t>
                      </a:r>
                    </a:p>
                  </a:txBody>
                  <a:tcPr/>
                </a:tc>
                <a:extLst>
                  <a:ext uri="{0D108BD9-81ED-4DB2-BD59-A6C34878D82A}">
                    <a16:rowId xmlns:a16="http://schemas.microsoft.com/office/drawing/2014/main" val="4055132907"/>
                  </a:ext>
                </a:extLst>
              </a:tr>
              <a:tr h="452163">
                <a:tc>
                  <a:txBody>
                    <a:bodyPr/>
                    <a:lstStyle/>
                    <a:p>
                      <a:r>
                        <a:rPr lang="en-US" sz="1600" dirty="0">
                          <a:latin typeface="Times New Roman" panose="02020603050405020304" pitchFamily="18" charset="0"/>
                          <a:cs typeface="Times New Roman" panose="02020603050405020304" pitchFamily="18" charset="0"/>
                        </a:rPr>
                        <a:t>Smoker</a:t>
                      </a:r>
                    </a:p>
                  </a:txBody>
                  <a:tcPr/>
                </a:tc>
                <a:tc>
                  <a:txBody>
                    <a:bodyPr/>
                    <a:lstStyle/>
                    <a:p>
                      <a:r>
                        <a:rPr lang="en-US" sz="1600" dirty="0">
                          <a:latin typeface="Times New Roman" panose="02020603050405020304" pitchFamily="18" charset="0"/>
                          <a:cs typeface="Times New Roman" panose="02020603050405020304" pitchFamily="18" charset="0"/>
                        </a:rPr>
                        <a:t>-0.03948506</a:t>
                      </a:r>
                    </a:p>
                  </a:txBody>
                  <a:tcPr/>
                </a:tc>
                <a:tc>
                  <a:txBody>
                    <a:bodyPr/>
                    <a:lstStyle/>
                    <a:p>
                      <a:r>
                        <a:rPr lang="en-US" sz="1600" dirty="0" err="1">
                          <a:latin typeface="Times New Roman" panose="02020603050405020304" pitchFamily="18" charset="0"/>
                          <a:cs typeface="Times New Roman" panose="02020603050405020304" pitchFamily="18" charset="0"/>
                        </a:rPr>
                        <a:t>AnyHealthcare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0.29443414</a:t>
                      </a:r>
                    </a:p>
                  </a:txBody>
                  <a:tcPr/>
                </a:tc>
                <a:tc>
                  <a:txBody>
                    <a:bodyPr/>
                    <a:lstStyle/>
                    <a:p>
                      <a:r>
                        <a:rPr lang="en-US" sz="1600" dirty="0">
                          <a:latin typeface="Times New Roman" panose="02020603050405020304" pitchFamily="18" charset="0"/>
                          <a:cs typeface="Times New Roman" panose="02020603050405020304" pitchFamily="18" charset="0"/>
                        </a:rPr>
                        <a:t>Age</a:t>
                      </a:r>
                    </a:p>
                  </a:txBody>
                  <a:tcPr/>
                </a:tc>
                <a:tc>
                  <a:txBody>
                    <a:bodyPr/>
                    <a:lstStyle/>
                    <a:p>
                      <a:r>
                        <a:rPr lang="en-US" sz="1600" dirty="0">
                          <a:latin typeface="Times New Roman" panose="02020603050405020304" pitchFamily="18" charset="0"/>
                          <a:cs typeface="Times New Roman" panose="02020603050405020304" pitchFamily="18" charset="0"/>
                        </a:rPr>
                        <a:t>1.7600519</a:t>
                      </a:r>
                    </a:p>
                  </a:txBody>
                  <a:tcPr/>
                </a:tc>
                <a:extLst>
                  <a:ext uri="{0D108BD9-81ED-4DB2-BD59-A6C34878D82A}">
                    <a16:rowId xmlns:a16="http://schemas.microsoft.com/office/drawing/2014/main" val="392631763"/>
                  </a:ext>
                </a:extLst>
              </a:tr>
              <a:tr h="452163">
                <a:tc>
                  <a:txBody>
                    <a:bodyPr/>
                    <a:lstStyle/>
                    <a:p>
                      <a:r>
                        <a:rPr lang="en-US" sz="1600" dirty="0">
                          <a:latin typeface="Times New Roman" panose="02020603050405020304" pitchFamily="18" charset="0"/>
                          <a:cs typeface="Times New Roman" panose="02020603050405020304" pitchFamily="18" charset="0"/>
                        </a:rPr>
                        <a:t>Stroke</a:t>
                      </a:r>
                    </a:p>
                  </a:txBody>
                  <a:tcPr/>
                </a:tc>
                <a:tc>
                  <a:txBody>
                    <a:bodyPr/>
                    <a:lstStyle/>
                    <a:p>
                      <a:r>
                        <a:rPr lang="en-US" sz="1600" dirty="0">
                          <a:latin typeface="Times New Roman" panose="02020603050405020304" pitchFamily="18" charset="0"/>
                          <a:cs typeface="Times New Roman" panose="02020603050405020304" pitchFamily="18" charset="0"/>
                        </a:rPr>
                        <a:t>0.17766079</a:t>
                      </a:r>
                    </a:p>
                  </a:txBody>
                  <a:tcPr/>
                </a:tc>
                <a:tc>
                  <a:txBody>
                    <a:bodyPr/>
                    <a:lstStyle/>
                    <a:p>
                      <a:r>
                        <a:rPr lang="en-US" sz="1600" dirty="0" err="1">
                          <a:latin typeface="Times New Roman" panose="02020603050405020304" pitchFamily="18" charset="0"/>
                          <a:cs typeface="Times New Roman" panose="02020603050405020304" pitchFamily="18" charset="0"/>
                        </a:rPr>
                        <a:t>NoDocbcCost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0.13171834</a:t>
                      </a:r>
                    </a:p>
                  </a:txBody>
                  <a:tcPr/>
                </a:tc>
                <a:tc>
                  <a:txBody>
                    <a:bodyPr/>
                    <a:lstStyle/>
                    <a:p>
                      <a:r>
                        <a:rPr lang="en-US" sz="1600" dirty="0">
                          <a:latin typeface="Times New Roman" panose="02020603050405020304" pitchFamily="18" charset="0"/>
                          <a:cs typeface="Times New Roman" panose="02020603050405020304" pitchFamily="18" charset="0"/>
                        </a:rPr>
                        <a:t>Education</a:t>
                      </a:r>
                    </a:p>
                  </a:txBody>
                  <a:tcPr/>
                </a:tc>
                <a:tc>
                  <a:txBody>
                    <a:bodyPr/>
                    <a:lstStyle/>
                    <a:p>
                      <a:r>
                        <a:rPr lang="en-US" sz="1600" dirty="0">
                          <a:latin typeface="Times New Roman" panose="02020603050405020304" pitchFamily="18" charset="0"/>
                          <a:cs typeface="Times New Roman" panose="02020603050405020304" pitchFamily="18" charset="0"/>
                        </a:rPr>
                        <a:t>-0.22667397</a:t>
                      </a:r>
                    </a:p>
                  </a:txBody>
                  <a:tcPr/>
                </a:tc>
                <a:extLst>
                  <a:ext uri="{0D108BD9-81ED-4DB2-BD59-A6C34878D82A}">
                    <a16:rowId xmlns:a16="http://schemas.microsoft.com/office/drawing/2014/main" val="2785978663"/>
                  </a:ext>
                </a:extLst>
              </a:tr>
              <a:tr h="523469">
                <a:tc>
                  <a:txBody>
                    <a:bodyPr/>
                    <a:lstStyle/>
                    <a:p>
                      <a:r>
                        <a:rPr lang="en-US" sz="1600" dirty="0" err="1">
                          <a:latin typeface="Times New Roman" panose="02020603050405020304" pitchFamily="18" charset="0"/>
                          <a:cs typeface="Times New Roman" panose="02020603050405020304" pitchFamily="18" charset="0"/>
                        </a:rPr>
                        <a:t>HeartDiseaseorAttack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0.27907794</a:t>
                      </a:r>
                    </a:p>
                  </a:txBody>
                  <a:tcPr/>
                </a:tc>
                <a:tc>
                  <a:txBody>
                    <a:bodyPr/>
                    <a:lstStyle/>
                    <a:p>
                      <a:r>
                        <a:rPr lang="en-US" sz="1600" dirty="0" err="1">
                          <a:latin typeface="Times New Roman" panose="02020603050405020304" pitchFamily="18" charset="0"/>
                          <a:cs typeface="Times New Roman" panose="02020603050405020304" pitchFamily="18" charset="0"/>
                        </a:rPr>
                        <a:t>GenHlth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2.55747984</a:t>
                      </a:r>
                    </a:p>
                  </a:txBody>
                  <a:tcPr/>
                </a:tc>
                <a:tc>
                  <a:txBody>
                    <a:bodyPr/>
                    <a:lstStyle/>
                    <a:p>
                      <a:r>
                        <a:rPr lang="en-US" sz="1600" dirty="0">
                          <a:latin typeface="Times New Roman" panose="02020603050405020304" pitchFamily="18" charset="0"/>
                          <a:cs typeface="Times New Roman" panose="02020603050405020304" pitchFamily="18" charset="0"/>
                        </a:rPr>
                        <a:t>Income</a:t>
                      </a:r>
                    </a:p>
                  </a:txBody>
                  <a:tcPr/>
                </a:tc>
                <a:tc>
                  <a:txBody>
                    <a:bodyPr/>
                    <a:lstStyle/>
                    <a:p>
                      <a:r>
                        <a:rPr lang="en-US" sz="1600" dirty="0">
                          <a:latin typeface="Times New Roman" panose="02020603050405020304" pitchFamily="18" charset="0"/>
                          <a:cs typeface="Times New Roman" panose="02020603050405020304" pitchFamily="18" charset="0"/>
                        </a:rPr>
                        <a:t>-0.18176663</a:t>
                      </a:r>
                    </a:p>
                  </a:txBody>
                  <a:tcPr/>
                </a:tc>
                <a:extLst>
                  <a:ext uri="{0D108BD9-81ED-4DB2-BD59-A6C34878D82A}">
                    <a16:rowId xmlns:a16="http://schemas.microsoft.com/office/drawing/2014/main" val="1626007256"/>
                  </a:ext>
                </a:extLst>
              </a:tr>
            </a:tbl>
          </a:graphicData>
        </a:graphic>
      </p:graphicFrame>
    </p:spTree>
    <p:extLst>
      <p:ext uri="{BB962C8B-B14F-4D97-AF65-F5344CB8AC3E}">
        <p14:creationId xmlns:p14="http://schemas.microsoft.com/office/powerpoint/2010/main" val="408796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AB58-F3F1-4B9C-B9A9-A3DE9787B5BC}"/>
              </a:ext>
            </a:extLst>
          </p:cNvPr>
          <p:cNvSpPr>
            <a:spLocks noGrp="1"/>
          </p:cNvSpPr>
          <p:nvPr>
            <p:ph type="title"/>
          </p:nvPr>
        </p:nvSpPr>
        <p:spPr/>
        <p:txBody>
          <a:bodyPr/>
          <a:lstStyle/>
          <a:p>
            <a:r>
              <a:rPr lang="en-US" dirty="0"/>
              <a:t>Linear Discriminant</a:t>
            </a:r>
          </a:p>
        </p:txBody>
      </p:sp>
      <p:sp>
        <p:nvSpPr>
          <p:cNvPr id="3" name="Content Placeholder 2">
            <a:extLst>
              <a:ext uri="{FF2B5EF4-FFF2-40B4-BE49-F238E27FC236}">
                <a16:creationId xmlns:a16="http://schemas.microsoft.com/office/drawing/2014/main" id="{0F1210CA-E871-49FE-B895-DC33F7A3AC1A}"/>
              </a:ext>
            </a:extLst>
          </p:cNvPr>
          <p:cNvSpPr>
            <a:spLocks noGrp="1"/>
          </p:cNvSpPr>
          <p:nvPr>
            <p:ph idx="1"/>
          </p:nvPr>
        </p:nvSpPr>
        <p:spPr>
          <a:xfrm>
            <a:off x="838200" y="1783976"/>
            <a:ext cx="10515600" cy="1246095"/>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Removing features with negative weights and checking accuracy. Number of features removed are 9.</a:t>
            </a:r>
          </a:p>
          <a:p>
            <a:r>
              <a:rPr lang="en-US" sz="1800" dirty="0">
                <a:latin typeface="Times New Roman" panose="02020603050405020304" pitchFamily="18" charset="0"/>
                <a:cs typeface="Times New Roman" panose="02020603050405020304" pitchFamily="18" charset="0"/>
              </a:rPr>
              <a:t>Accuracy for Linear Discriminant without features with negative weights: 74.36%</a:t>
            </a:r>
          </a:p>
          <a:p>
            <a:r>
              <a:rPr lang="en-US" sz="1800" dirty="0">
                <a:latin typeface="Times New Roman" panose="02020603050405020304" pitchFamily="18" charset="0"/>
                <a:cs typeface="Times New Roman" panose="02020603050405020304" pitchFamily="18" charset="0"/>
              </a:rPr>
              <a:t>Accuracy slightly increased and we have also significantly reduced the size of the data set.</a:t>
            </a:r>
          </a:p>
          <a:p>
            <a:endParaRPr lang="en-US" sz="1800"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4">
            <a:extLst>
              <a:ext uri="{FF2B5EF4-FFF2-40B4-BE49-F238E27FC236}">
                <a16:creationId xmlns:a16="http://schemas.microsoft.com/office/drawing/2014/main" id="{54F77C0B-88A8-45BC-B8AE-0D1886A13FEA}"/>
              </a:ext>
            </a:extLst>
          </p:cNvPr>
          <p:cNvGraphicFramePr>
            <a:graphicFrameLocks noGrp="1"/>
          </p:cNvGraphicFramePr>
          <p:nvPr>
            <p:extLst>
              <p:ext uri="{D42A27DB-BD31-4B8C-83A1-F6EECF244321}">
                <p14:modId xmlns:p14="http://schemas.microsoft.com/office/powerpoint/2010/main" val="2118023407"/>
              </p:ext>
            </p:extLst>
          </p:nvPr>
        </p:nvGraphicFramePr>
        <p:xfrm>
          <a:off x="0" y="3098082"/>
          <a:ext cx="12191999" cy="3759916"/>
        </p:xfrm>
        <a:graphic>
          <a:graphicData uri="http://schemas.openxmlformats.org/drawingml/2006/table">
            <a:tbl>
              <a:tblPr firstRow="1" bandRow="1">
                <a:tableStyleId>{5C22544A-7EE6-4342-B048-85BDC9FD1C3A}</a:tableStyleId>
              </a:tblPr>
              <a:tblGrid>
                <a:gridCol w="2292379">
                  <a:extLst>
                    <a:ext uri="{9D8B030D-6E8A-4147-A177-3AD203B41FA5}">
                      <a16:colId xmlns:a16="http://schemas.microsoft.com/office/drawing/2014/main" val="324754386"/>
                    </a:ext>
                  </a:extLst>
                </a:gridCol>
                <a:gridCol w="1771620">
                  <a:extLst>
                    <a:ext uri="{9D8B030D-6E8A-4147-A177-3AD203B41FA5}">
                      <a16:colId xmlns:a16="http://schemas.microsoft.com/office/drawing/2014/main" val="4138261940"/>
                    </a:ext>
                  </a:extLst>
                </a:gridCol>
                <a:gridCol w="2032000">
                  <a:extLst>
                    <a:ext uri="{9D8B030D-6E8A-4147-A177-3AD203B41FA5}">
                      <a16:colId xmlns:a16="http://schemas.microsoft.com/office/drawing/2014/main" val="1155681349"/>
                    </a:ext>
                  </a:extLst>
                </a:gridCol>
                <a:gridCol w="2032000">
                  <a:extLst>
                    <a:ext uri="{9D8B030D-6E8A-4147-A177-3AD203B41FA5}">
                      <a16:colId xmlns:a16="http://schemas.microsoft.com/office/drawing/2014/main" val="3141935312"/>
                    </a:ext>
                  </a:extLst>
                </a:gridCol>
                <a:gridCol w="2032000">
                  <a:extLst>
                    <a:ext uri="{9D8B030D-6E8A-4147-A177-3AD203B41FA5}">
                      <a16:colId xmlns:a16="http://schemas.microsoft.com/office/drawing/2014/main" val="3611140065"/>
                    </a:ext>
                  </a:extLst>
                </a:gridCol>
                <a:gridCol w="2032000">
                  <a:extLst>
                    <a:ext uri="{9D8B030D-6E8A-4147-A177-3AD203B41FA5}">
                      <a16:colId xmlns:a16="http://schemas.microsoft.com/office/drawing/2014/main" val="2698834818"/>
                    </a:ext>
                  </a:extLst>
                </a:gridCol>
              </a:tblGrid>
              <a:tr h="452163">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Weight</a:t>
                      </a:r>
                    </a:p>
                  </a:txBody>
                  <a:tcPr/>
                </a:tc>
                <a:extLst>
                  <a:ext uri="{0D108BD9-81ED-4DB2-BD59-A6C34878D82A}">
                    <a16:rowId xmlns:a16="http://schemas.microsoft.com/office/drawing/2014/main" val="2061713715"/>
                  </a:ext>
                </a:extLst>
              </a:tr>
              <a:tr h="452163">
                <a:tc>
                  <a:txBody>
                    <a:bodyPr/>
                    <a:lstStyle/>
                    <a:p>
                      <a:r>
                        <a:rPr lang="en-US" sz="1600" dirty="0" err="1">
                          <a:latin typeface="Times New Roman" panose="02020603050405020304" pitchFamily="18" charset="0"/>
                          <a:cs typeface="Times New Roman" panose="02020603050405020304" pitchFamily="18" charset="0"/>
                        </a:rPr>
                        <a:t>HighBP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0.78964572</a:t>
                      </a:r>
                    </a:p>
                  </a:txBody>
                  <a:tcPr/>
                </a:tc>
                <a:tc>
                  <a:txBody>
                    <a:bodyPr/>
                    <a:lstStyle/>
                    <a:p>
                      <a:r>
                        <a:rPr lang="en-US" sz="1600" dirty="0" err="1">
                          <a:latin typeface="Times New Roman" panose="02020603050405020304" pitchFamily="18" charset="0"/>
                          <a:cs typeface="Times New Roman" panose="02020603050405020304" pitchFamily="18" charset="0"/>
                        </a:rPr>
                        <a:t>PhysActivity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0.05887075</a:t>
                      </a:r>
                    </a:p>
                  </a:txBody>
                  <a:tcPr/>
                </a:tc>
                <a:tc>
                  <a:txBody>
                    <a:bodyPr/>
                    <a:lstStyle/>
                    <a:p>
                      <a:r>
                        <a:rPr lang="en-US" sz="1600" dirty="0" err="1">
                          <a:latin typeface="Times New Roman" panose="02020603050405020304" pitchFamily="18" charset="0"/>
                          <a:cs typeface="Times New Roman" panose="02020603050405020304" pitchFamily="18" charset="0"/>
                        </a:rPr>
                        <a:t>MentHlth</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6533034"/>
                  </a:ext>
                </a:extLst>
              </a:tr>
              <a:tr h="452163">
                <a:tc>
                  <a:txBody>
                    <a:bodyPr/>
                    <a:lstStyle/>
                    <a:p>
                      <a:r>
                        <a:rPr lang="en-US" sz="1600" dirty="0" err="1">
                          <a:latin typeface="Times New Roman" panose="02020603050405020304" pitchFamily="18" charset="0"/>
                          <a:cs typeface="Times New Roman" panose="02020603050405020304" pitchFamily="18" charset="0"/>
                        </a:rPr>
                        <a:t>HighChol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0.58008288</a:t>
                      </a:r>
                    </a:p>
                  </a:txBody>
                  <a:tcPr/>
                </a:tc>
                <a:tc>
                  <a:txBody>
                    <a:bodyPr/>
                    <a:lstStyle/>
                    <a:p>
                      <a:r>
                        <a:rPr lang="en-US" sz="1600" dirty="0">
                          <a:latin typeface="Times New Roman" panose="02020603050405020304" pitchFamily="18" charset="0"/>
                          <a:cs typeface="Times New Roman" panose="02020603050405020304" pitchFamily="18" charset="0"/>
                        </a:rPr>
                        <a:t>Fruits</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PhysHlth</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3485842"/>
                  </a:ext>
                </a:extLst>
              </a:tr>
              <a:tr h="452163">
                <a:tc>
                  <a:txBody>
                    <a:bodyPr/>
                    <a:lstStyle/>
                    <a:p>
                      <a:r>
                        <a:rPr lang="en-US" sz="1600" dirty="0" err="1">
                          <a:latin typeface="Times New Roman" panose="02020603050405020304" pitchFamily="18" charset="0"/>
                          <a:cs typeface="Times New Roman" panose="02020603050405020304" pitchFamily="18" charset="0"/>
                        </a:rPr>
                        <a:t>CholCheck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1.0561844</a:t>
                      </a:r>
                    </a:p>
                  </a:txBody>
                  <a:tcPr/>
                </a:tc>
                <a:tc>
                  <a:txBody>
                    <a:bodyPr/>
                    <a:lstStyle/>
                    <a:p>
                      <a:r>
                        <a:rPr lang="en-US" sz="1600" dirty="0">
                          <a:latin typeface="Times New Roman" panose="02020603050405020304" pitchFamily="18" charset="0"/>
                          <a:cs typeface="Times New Roman" panose="02020603050405020304" pitchFamily="18" charset="0"/>
                        </a:rPr>
                        <a:t>Veggies</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DiffWalk</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3797464"/>
                  </a:ext>
                </a:extLst>
              </a:tr>
              <a:tr h="523469">
                <a:tc>
                  <a:txBody>
                    <a:bodyPr/>
                    <a:lstStyle/>
                    <a:p>
                      <a:r>
                        <a:rPr lang="en-US" sz="1600" dirty="0">
                          <a:latin typeface="Times New Roman" panose="02020603050405020304" pitchFamily="18" charset="0"/>
                          <a:cs typeface="Times New Roman" panose="02020603050405020304" pitchFamily="18" charset="0"/>
                        </a:rPr>
                        <a:t>BMI</a:t>
                      </a:r>
                    </a:p>
                  </a:txBody>
                  <a:tcPr/>
                </a:tc>
                <a:tc>
                  <a:txBody>
                    <a:bodyPr/>
                    <a:lstStyle/>
                    <a:p>
                      <a:r>
                        <a:rPr lang="en-US" sz="1600" dirty="0">
                          <a:latin typeface="Times New Roman" panose="02020603050405020304" pitchFamily="18" charset="0"/>
                          <a:cs typeface="Times New Roman" panose="02020603050405020304" pitchFamily="18" charset="0"/>
                        </a:rPr>
                        <a:t>5.89740956</a:t>
                      </a:r>
                    </a:p>
                  </a:txBody>
                  <a:tcPr/>
                </a:tc>
                <a:tc>
                  <a:txBody>
                    <a:bodyPr/>
                    <a:lstStyle/>
                    <a:p>
                      <a:r>
                        <a:rPr lang="en-US" sz="1600" dirty="0" err="1">
                          <a:latin typeface="Times New Roman" panose="02020603050405020304" pitchFamily="18" charset="0"/>
                          <a:cs typeface="Times New Roman" panose="02020603050405020304" pitchFamily="18" charset="0"/>
                        </a:rPr>
                        <a:t>HvyAlcoholConsump</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Sex</a:t>
                      </a:r>
                    </a:p>
                  </a:txBody>
                  <a:tcPr/>
                </a:tc>
                <a:tc>
                  <a:txBody>
                    <a:bodyPr/>
                    <a:lstStyle/>
                    <a:p>
                      <a:r>
                        <a:rPr lang="en-US" sz="1600" dirty="0">
                          <a:latin typeface="Times New Roman" panose="02020603050405020304" pitchFamily="18" charset="0"/>
                          <a:cs typeface="Times New Roman" panose="02020603050405020304" pitchFamily="18" charset="0"/>
                        </a:rPr>
                        <a:t>0.15586659</a:t>
                      </a:r>
                    </a:p>
                  </a:txBody>
                  <a:tcPr/>
                </a:tc>
                <a:extLst>
                  <a:ext uri="{0D108BD9-81ED-4DB2-BD59-A6C34878D82A}">
                    <a16:rowId xmlns:a16="http://schemas.microsoft.com/office/drawing/2014/main" val="4055132907"/>
                  </a:ext>
                </a:extLst>
              </a:tr>
              <a:tr h="452163">
                <a:tc>
                  <a:txBody>
                    <a:bodyPr/>
                    <a:lstStyle/>
                    <a:p>
                      <a:r>
                        <a:rPr lang="en-US" sz="1600" dirty="0">
                          <a:latin typeface="Times New Roman" panose="02020603050405020304" pitchFamily="18" charset="0"/>
                          <a:cs typeface="Times New Roman" panose="02020603050405020304" pitchFamily="18" charset="0"/>
                        </a:rPr>
                        <a:t>Smoker</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AnyHealthcare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0.05962112</a:t>
                      </a:r>
                    </a:p>
                  </a:txBody>
                  <a:tcPr/>
                </a:tc>
                <a:tc>
                  <a:txBody>
                    <a:bodyPr/>
                    <a:lstStyle/>
                    <a:p>
                      <a:r>
                        <a:rPr lang="en-US" sz="1600" dirty="0">
                          <a:latin typeface="Times New Roman" panose="02020603050405020304" pitchFamily="18" charset="0"/>
                          <a:cs typeface="Times New Roman" panose="02020603050405020304" pitchFamily="18" charset="0"/>
                        </a:rPr>
                        <a:t>Age</a:t>
                      </a:r>
                    </a:p>
                  </a:txBody>
                  <a:tcPr/>
                </a:tc>
                <a:tc>
                  <a:txBody>
                    <a:bodyPr/>
                    <a:lstStyle/>
                    <a:p>
                      <a:r>
                        <a:rPr lang="en-US" sz="1600" dirty="0">
                          <a:latin typeface="Times New Roman" panose="02020603050405020304" pitchFamily="18" charset="0"/>
                          <a:cs typeface="Times New Roman" panose="02020603050405020304" pitchFamily="18" charset="0"/>
                        </a:rPr>
                        <a:t>1.5132662</a:t>
                      </a:r>
                    </a:p>
                  </a:txBody>
                  <a:tcPr/>
                </a:tc>
                <a:extLst>
                  <a:ext uri="{0D108BD9-81ED-4DB2-BD59-A6C34878D82A}">
                    <a16:rowId xmlns:a16="http://schemas.microsoft.com/office/drawing/2014/main" val="392631763"/>
                  </a:ext>
                </a:extLst>
              </a:tr>
              <a:tr h="452163">
                <a:tc>
                  <a:txBody>
                    <a:bodyPr/>
                    <a:lstStyle/>
                    <a:p>
                      <a:r>
                        <a:rPr lang="en-US" sz="1600" dirty="0">
                          <a:latin typeface="Times New Roman" panose="02020603050405020304" pitchFamily="18" charset="0"/>
                          <a:cs typeface="Times New Roman" panose="02020603050405020304" pitchFamily="18" charset="0"/>
                        </a:rPr>
                        <a:t>Stroke</a:t>
                      </a:r>
                    </a:p>
                  </a:txBody>
                  <a:tcPr/>
                </a:tc>
                <a:tc>
                  <a:txBody>
                    <a:bodyPr/>
                    <a:lstStyle/>
                    <a:p>
                      <a:r>
                        <a:rPr lang="en-US" sz="1600" dirty="0">
                          <a:latin typeface="Times New Roman" panose="02020603050405020304" pitchFamily="18" charset="0"/>
                          <a:cs typeface="Times New Roman" panose="02020603050405020304" pitchFamily="18" charset="0"/>
                        </a:rPr>
                        <a:t>0.14197646</a:t>
                      </a:r>
                    </a:p>
                  </a:txBody>
                  <a:tcPr/>
                </a:tc>
                <a:tc>
                  <a:txBody>
                    <a:bodyPr/>
                    <a:lstStyle/>
                    <a:p>
                      <a:r>
                        <a:rPr lang="en-US" sz="1600" dirty="0" err="1">
                          <a:latin typeface="Times New Roman" panose="02020603050405020304" pitchFamily="18" charset="0"/>
                          <a:cs typeface="Times New Roman" panose="02020603050405020304" pitchFamily="18" charset="0"/>
                        </a:rPr>
                        <a:t>NoDocbcCost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0.03727246</a:t>
                      </a:r>
                    </a:p>
                  </a:txBody>
                  <a:tcPr/>
                </a:tc>
                <a:tc>
                  <a:txBody>
                    <a:bodyPr/>
                    <a:lstStyle/>
                    <a:p>
                      <a:r>
                        <a:rPr lang="en-US" sz="1600" dirty="0">
                          <a:latin typeface="Times New Roman" panose="02020603050405020304" pitchFamily="18" charset="0"/>
                          <a:cs typeface="Times New Roman" panose="02020603050405020304" pitchFamily="18" charset="0"/>
                        </a:rPr>
                        <a:t>Education</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5978663"/>
                  </a:ext>
                </a:extLst>
              </a:tr>
              <a:tr h="523469">
                <a:tc>
                  <a:txBody>
                    <a:bodyPr/>
                    <a:lstStyle/>
                    <a:p>
                      <a:r>
                        <a:rPr lang="en-US" sz="1600" dirty="0" err="1">
                          <a:latin typeface="Times New Roman" panose="02020603050405020304" pitchFamily="18" charset="0"/>
                          <a:cs typeface="Times New Roman" panose="02020603050405020304" pitchFamily="18" charset="0"/>
                        </a:rPr>
                        <a:t>HeartDiseaseorAttack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0.39350825</a:t>
                      </a:r>
                    </a:p>
                  </a:txBody>
                  <a:tcPr/>
                </a:tc>
                <a:tc>
                  <a:txBody>
                    <a:bodyPr/>
                    <a:lstStyle/>
                    <a:p>
                      <a:r>
                        <a:rPr lang="en-US" sz="1600" dirty="0" err="1">
                          <a:latin typeface="Times New Roman" panose="02020603050405020304" pitchFamily="18" charset="0"/>
                          <a:cs typeface="Times New Roman" panose="02020603050405020304" pitchFamily="18" charset="0"/>
                        </a:rPr>
                        <a:t>GenHlth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2.44785979</a:t>
                      </a:r>
                    </a:p>
                  </a:txBody>
                  <a:tcPr/>
                </a:tc>
                <a:tc>
                  <a:txBody>
                    <a:bodyPr/>
                    <a:lstStyle/>
                    <a:p>
                      <a:r>
                        <a:rPr lang="en-US" sz="1600" dirty="0">
                          <a:latin typeface="Times New Roman" panose="02020603050405020304" pitchFamily="18" charset="0"/>
                          <a:cs typeface="Times New Roman" panose="02020603050405020304" pitchFamily="18" charset="0"/>
                        </a:rPr>
                        <a:t>Income</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6007256"/>
                  </a:ext>
                </a:extLst>
              </a:tr>
            </a:tbl>
          </a:graphicData>
        </a:graphic>
      </p:graphicFrame>
    </p:spTree>
    <p:extLst>
      <p:ext uri="{BB962C8B-B14F-4D97-AF65-F5344CB8AC3E}">
        <p14:creationId xmlns:p14="http://schemas.microsoft.com/office/powerpoint/2010/main" val="214784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AC4F-E7B8-40B6-B67F-08E46D57C812}"/>
              </a:ext>
            </a:extLst>
          </p:cNvPr>
          <p:cNvSpPr>
            <a:spLocks noGrp="1"/>
          </p:cNvSpPr>
          <p:nvPr>
            <p:ph type="title"/>
          </p:nvPr>
        </p:nvSpPr>
        <p:spPr/>
        <p:txBody>
          <a:bodyPr/>
          <a:lstStyle/>
          <a:p>
            <a:r>
              <a:rPr lang="en-US" dirty="0"/>
              <a:t>Quadratic Discriminant</a:t>
            </a:r>
          </a:p>
        </p:txBody>
      </p:sp>
      <p:sp>
        <p:nvSpPr>
          <p:cNvPr id="3" name="Content Placeholder 2">
            <a:extLst>
              <a:ext uri="{FF2B5EF4-FFF2-40B4-BE49-F238E27FC236}">
                <a16:creationId xmlns:a16="http://schemas.microsoft.com/office/drawing/2014/main" id="{B88E2A97-266F-47DD-8E74-8397D3FA1726}"/>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Accuracy for Quadratic Discriminant: 70.72%</a:t>
            </a:r>
          </a:p>
        </p:txBody>
      </p:sp>
    </p:spTree>
    <p:extLst>
      <p:ext uri="{BB962C8B-B14F-4D97-AF65-F5344CB8AC3E}">
        <p14:creationId xmlns:p14="http://schemas.microsoft.com/office/powerpoint/2010/main" val="170998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43E2-8BB8-4702-9480-3124E9A2AA0F}"/>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5FE3613C-F528-487D-B7C0-A7F9D16D226D}"/>
              </a:ext>
            </a:extLst>
          </p:cNvPr>
          <p:cNvSpPr>
            <a:spLocks noGrp="1"/>
          </p:cNvSpPr>
          <p:nvPr>
            <p:ph idx="1"/>
          </p:nvPr>
        </p:nvSpPr>
        <p:spPr>
          <a:xfrm>
            <a:off x="838200" y="1929384"/>
            <a:ext cx="10515600" cy="311792"/>
          </a:xfrm>
        </p:spPr>
        <p:txBody>
          <a:bodyPr>
            <a:normAutofit fontScale="92500" lnSpcReduction="20000"/>
          </a:bodyPr>
          <a:lstStyle/>
          <a:p>
            <a:r>
              <a:rPr lang="en-US" sz="1600" dirty="0">
                <a:latin typeface="Times New Roman" panose="02020603050405020304" pitchFamily="18" charset="0"/>
                <a:cs typeface="Times New Roman" panose="02020603050405020304" pitchFamily="18" charset="0"/>
              </a:rPr>
              <a:t>Max accuracy for Decision Tree is: 73.04% for depth: 7</a:t>
            </a:r>
          </a:p>
        </p:txBody>
      </p:sp>
      <p:pic>
        <p:nvPicPr>
          <p:cNvPr id="5" name="Picture 4" descr="Chart, line chart&#10;&#10;Description automatically generated">
            <a:extLst>
              <a:ext uri="{FF2B5EF4-FFF2-40B4-BE49-F238E27FC236}">
                <a16:creationId xmlns:a16="http://schemas.microsoft.com/office/drawing/2014/main" id="{5CEE2FE0-5C93-43CB-A89D-3698A76CDA6E}"/>
              </a:ext>
            </a:extLst>
          </p:cNvPr>
          <p:cNvPicPr>
            <a:picLocks noChangeAspect="1"/>
          </p:cNvPicPr>
          <p:nvPr/>
        </p:nvPicPr>
        <p:blipFill rotWithShape="1">
          <a:blip r:embed="rId2">
            <a:extLst>
              <a:ext uri="{28A0092B-C50C-407E-A947-70E740481C1C}">
                <a14:useLocalDpi xmlns:a14="http://schemas.microsoft.com/office/drawing/2010/main" val="0"/>
              </a:ext>
            </a:extLst>
          </a:blip>
          <a:srcRect t="10489" r="8596"/>
          <a:stretch/>
        </p:blipFill>
        <p:spPr>
          <a:xfrm>
            <a:off x="2954213" y="2241176"/>
            <a:ext cx="6283574" cy="4615031"/>
          </a:xfrm>
          <a:prstGeom prst="rect">
            <a:avLst/>
          </a:prstGeom>
        </p:spPr>
      </p:pic>
    </p:spTree>
    <p:extLst>
      <p:ext uri="{BB962C8B-B14F-4D97-AF65-F5344CB8AC3E}">
        <p14:creationId xmlns:p14="http://schemas.microsoft.com/office/powerpoint/2010/main" val="748854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1064-437A-4476-90AB-7C3512EDB62C}"/>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13FA46C5-6FEB-4768-8897-EFB26FCA374A}"/>
              </a:ext>
            </a:extLst>
          </p:cNvPr>
          <p:cNvSpPr>
            <a:spLocks noGrp="1"/>
          </p:cNvSpPr>
          <p:nvPr>
            <p:ph idx="1"/>
          </p:nvPr>
        </p:nvSpPr>
        <p:spPr>
          <a:xfrm>
            <a:off x="838200" y="1929384"/>
            <a:ext cx="10515600" cy="365581"/>
          </a:xfrm>
        </p:spPr>
        <p:txBody>
          <a:bodyPr>
            <a:normAutofit fontScale="92500"/>
          </a:bodyPr>
          <a:lstStyle/>
          <a:p>
            <a:r>
              <a:rPr lang="en-US" sz="1800" dirty="0">
                <a:latin typeface="Times New Roman" panose="02020603050405020304" pitchFamily="18" charset="0"/>
                <a:cs typeface="Times New Roman" panose="02020603050405020304" pitchFamily="18" charset="0"/>
              </a:rPr>
              <a:t>The feature importance are as follows:</a:t>
            </a:r>
          </a:p>
        </p:txBody>
      </p:sp>
      <p:graphicFrame>
        <p:nvGraphicFramePr>
          <p:cNvPr id="4" name="Table 4">
            <a:extLst>
              <a:ext uri="{FF2B5EF4-FFF2-40B4-BE49-F238E27FC236}">
                <a16:creationId xmlns:a16="http://schemas.microsoft.com/office/drawing/2014/main" id="{A8A58AA3-530F-4827-94D7-D19306D4099B}"/>
              </a:ext>
            </a:extLst>
          </p:cNvPr>
          <p:cNvGraphicFramePr>
            <a:graphicFrameLocks noGrp="1"/>
          </p:cNvGraphicFramePr>
          <p:nvPr>
            <p:extLst>
              <p:ext uri="{D42A27DB-BD31-4B8C-83A1-F6EECF244321}">
                <p14:modId xmlns:p14="http://schemas.microsoft.com/office/powerpoint/2010/main" val="1503457410"/>
              </p:ext>
            </p:extLst>
          </p:nvPr>
        </p:nvGraphicFramePr>
        <p:xfrm>
          <a:off x="0" y="3098082"/>
          <a:ext cx="12191999" cy="3759916"/>
        </p:xfrm>
        <a:graphic>
          <a:graphicData uri="http://schemas.openxmlformats.org/drawingml/2006/table">
            <a:tbl>
              <a:tblPr firstRow="1" bandRow="1">
                <a:tableStyleId>{5C22544A-7EE6-4342-B048-85BDC9FD1C3A}</a:tableStyleId>
              </a:tblPr>
              <a:tblGrid>
                <a:gridCol w="2292379">
                  <a:extLst>
                    <a:ext uri="{9D8B030D-6E8A-4147-A177-3AD203B41FA5}">
                      <a16:colId xmlns:a16="http://schemas.microsoft.com/office/drawing/2014/main" val="324754386"/>
                    </a:ext>
                  </a:extLst>
                </a:gridCol>
                <a:gridCol w="1771620">
                  <a:extLst>
                    <a:ext uri="{9D8B030D-6E8A-4147-A177-3AD203B41FA5}">
                      <a16:colId xmlns:a16="http://schemas.microsoft.com/office/drawing/2014/main" val="4138261940"/>
                    </a:ext>
                  </a:extLst>
                </a:gridCol>
                <a:gridCol w="2032000">
                  <a:extLst>
                    <a:ext uri="{9D8B030D-6E8A-4147-A177-3AD203B41FA5}">
                      <a16:colId xmlns:a16="http://schemas.microsoft.com/office/drawing/2014/main" val="1155681349"/>
                    </a:ext>
                  </a:extLst>
                </a:gridCol>
                <a:gridCol w="2032000">
                  <a:extLst>
                    <a:ext uri="{9D8B030D-6E8A-4147-A177-3AD203B41FA5}">
                      <a16:colId xmlns:a16="http://schemas.microsoft.com/office/drawing/2014/main" val="3141935312"/>
                    </a:ext>
                  </a:extLst>
                </a:gridCol>
                <a:gridCol w="2032000">
                  <a:extLst>
                    <a:ext uri="{9D8B030D-6E8A-4147-A177-3AD203B41FA5}">
                      <a16:colId xmlns:a16="http://schemas.microsoft.com/office/drawing/2014/main" val="3611140065"/>
                    </a:ext>
                  </a:extLst>
                </a:gridCol>
                <a:gridCol w="2032000">
                  <a:extLst>
                    <a:ext uri="{9D8B030D-6E8A-4147-A177-3AD203B41FA5}">
                      <a16:colId xmlns:a16="http://schemas.microsoft.com/office/drawing/2014/main" val="2698834818"/>
                    </a:ext>
                  </a:extLst>
                </a:gridCol>
              </a:tblGrid>
              <a:tr h="452163">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Importance</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Importance</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Importance</a:t>
                      </a:r>
                    </a:p>
                  </a:txBody>
                  <a:tcPr/>
                </a:tc>
                <a:extLst>
                  <a:ext uri="{0D108BD9-81ED-4DB2-BD59-A6C34878D82A}">
                    <a16:rowId xmlns:a16="http://schemas.microsoft.com/office/drawing/2014/main" val="2061713715"/>
                  </a:ext>
                </a:extLst>
              </a:tr>
              <a:tr h="452163">
                <a:tc>
                  <a:txBody>
                    <a:bodyPr/>
                    <a:lstStyle/>
                    <a:p>
                      <a:r>
                        <a:rPr lang="en-US" sz="1600" dirty="0" err="1">
                          <a:latin typeface="Times New Roman" panose="02020603050405020304" pitchFamily="18" charset="0"/>
                          <a:cs typeface="Times New Roman" panose="02020603050405020304" pitchFamily="18" charset="0"/>
                        </a:rPr>
                        <a:t>HighBP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18.67897192</a:t>
                      </a:r>
                    </a:p>
                  </a:txBody>
                  <a:tcPr/>
                </a:tc>
                <a:tc>
                  <a:txBody>
                    <a:bodyPr/>
                    <a:lstStyle/>
                    <a:p>
                      <a:r>
                        <a:rPr lang="en-US" sz="1600" dirty="0" err="1">
                          <a:latin typeface="Times New Roman" panose="02020603050405020304" pitchFamily="18" charset="0"/>
                          <a:cs typeface="Times New Roman" panose="02020603050405020304" pitchFamily="18" charset="0"/>
                        </a:rPr>
                        <a:t>PhysActivity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0.49800583</a:t>
                      </a:r>
                    </a:p>
                  </a:txBody>
                  <a:tcPr/>
                </a:tc>
                <a:tc>
                  <a:txBody>
                    <a:bodyPr/>
                    <a:lstStyle/>
                    <a:p>
                      <a:r>
                        <a:rPr lang="en-US" sz="1600" dirty="0" err="1">
                          <a:solidFill>
                            <a:srgbClr val="FF0000"/>
                          </a:solidFill>
                          <a:latin typeface="Times New Roman" panose="02020603050405020304" pitchFamily="18" charset="0"/>
                          <a:cs typeface="Times New Roman" panose="02020603050405020304" pitchFamily="18" charset="0"/>
                        </a:rPr>
                        <a:t>MentHlth</a:t>
                      </a:r>
                      <a:endParaRPr 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2.54409196</a:t>
                      </a:r>
                    </a:p>
                  </a:txBody>
                  <a:tcPr/>
                </a:tc>
                <a:extLst>
                  <a:ext uri="{0D108BD9-81ED-4DB2-BD59-A6C34878D82A}">
                    <a16:rowId xmlns:a16="http://schemas.microsoft.com/office/drawing/2014/main" val="616533034"/>
                  </a:ext>
                </a:extLst>
              </a:tr>
              <a:tr h="452163">
                <a:tc>
                  <a:txBody>
                    <a:bodyPr/>
                    <a:lstStyle/>
                    <a:p>
                      <a:r>
                        <a:rPr lang="en-US" sz="1600" dirty="0" err="1">
                          <a:latin typeface="Times New Roman" panose="02020603050405020304" pitchFamily="18" charset="0"/>
                          <a:cs typeface="Times New Roman" panose="02020603050405020304" pitchFamily="18" charset="0"/>
                        </a:rPr>
                        <a:t>HighChol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5.42536772</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Fruits</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0.77067695</a:t>
                      </a:r>
                    </a:p>
                  </a:txBody>
                  <a:tcPr/>
                </a:tc>
                <a:tc>
                  <a:txBody>
                    <a:bodyPr/>
                    <a:lstStyle/>
                    <a:p>
                      <a:r>
                        <a:rPr lang="en-US" sz="1600" dirty="0" err="1">
                          <a:solidFill>
                            <a:srgbClr val="FF0000"/>
                          </a:solidFill>
                          <a:latin typeface="Times New Roman" panose="02020603050405020304" pitchFamily="18" charset="0"/>
                          <a:cs typeface="Times New Roman" panose="02020603050405020304" pitchFamily="18" charset="0"/>
                        </a:rPr>
                        <a:t>PhysHlth</a:t>
                      </a:r>
                      <a:endParaRPr 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2.39353647</a:t>
                      </a:r>
                    </a:p>
                  </a:txBody>
                  <a:tcPr/>
                </a:tc>
                <a:extLst>
                  <a:ext uri="{0D108BD9-81ED-4DB2-BD59-A6C34878D82A}">
                    <a16:rowId xmlns:a16="http://schemas.microsoft.com/office/drawing/2014/main" val="1953485842"/>
                  </a:ext>
                </a:extLst>
              </a:tr>
              <a:tr h="452163">
                <a:tc>
                  <a:txBody>
                    <a:bodyPr/>
                    <a:lstStyle/>
                    <a:p>
                      <a:r>
                        <a:rPr lang="en-US" sz="1600" dirty="0" err="1">
                          <a:latin typeface="Times New Roman" panose="02020603050405020304" pitchFamily="18" charset="0"/>
                          <a:cs typeface="Times New Roman" panose="02020603050405020304" pitchFamily="18" charset="0"/>
                        </a:rPr>
                        <a:t>CholCheck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0.53544433</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Veggies</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0.65808931</a:t>
                      </a:r>
                    </a:p>
                  </a:txBody>
                  <a:tcPr/>
                </a:tc>
                <a:tc>
                  <a:txBody>
                    <a:bodyPr/>
                    <a:lstStyle/>
                    <a:p>
                      <a:r>
                        <a:rPr lang="en-US" sz="1600" dirty="0" err="1">
                          <a:solidFill>
                            <a:srgbClr val="FF0000"/>
                          </a:solidFill>
                          <a:latin typeface="Times New Roman" panose="02020603050405020304" pitchFamily="18" charset="0"/>
                          <a:cs typeface="Times New Roman" panose="02020603050405020304" pitchFamily="18" charset="0"/>
                        </a:rPr>
                        <a:t>DiffWalk</a:t>
                      </a:r>
                      <a:endParaRPr 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0.71277698</a:t>
                      </a:r>
                    </a:p>
                  </a:txBody>
                  <a:tcPr/>
                </a:tc>
                <a:extLst>
                  <a:ext uri="{0D108BD9-81ED-4DB2-BD59-A6C34878D82A}">
                    <a16:rowId xmlns:a16="http://schemas.microsoft.com/office/drawing/2014/main" val="2053797464"/>
                  </a:ext>
                </a:extLst>
              </a:tr>
              <a:tr h="523469">
                <a:tc>
                  <a:txBody>
                    <a:bodyPr/>
                    <a:lstStyle/>
                    <a:p>
                      <a:r>
                        <a:rPr lang="en-US" sz="1600" dirty="0">
                          <a:latin typeface="Times New Roman" panose="02020603050405020304" pitchFamily="18" charset="0"/>
                          <a:cs typeface="Times New Roman" panose="02020603050405020304" pitchFamily="18" charset="0"/>
                        </a:rPr>
                        <a:t>BMI</a:t>
                      </a:r>
                    </a:p>
                  </a:txBody>
                  <a:tcPr/>
                </a:tc>
                <a:tc>
                  <a:txBody>
                    <a:bodyPr/>
                    <a:lstStyle/>
                    <a:p>
                      <a:r>
                        <a:rPr lang="en-US" sz="1600" dirty="0">
                          <a:latin typeface="Times New Roman" panose="02020603050405020304" pitchFamily="18" charset="0"/>
                          <a:cs typeface="Times New Roman" panose="02020603050405020304" pitchFamily="18" charset="0"/>
                        </a:rPr>
                        <a:t>13.68247227</a:t>
                      </a:r>
                    </a:p>
                  </a:txBody>
                  <a:tcPr/>
                </a:tc>
                <a:tc>
                  <a:txBody>
                    <a:bodyPr/>
                    <a:lstStyle/>
                    <a:p>
                      <a:r>
                        <a:rPr lang="en-US" sz="1600" dirty="0" err="1">
                          <a:solidFill>
                            <a:srgbClr val="FF0000"/>
                          </a:solidFill>
                          <a:latin typeface="Times New Roman" panose="02020603050405020304" pitchFamily="18" charset="0"/>
                          <a:cs typeface="Times New Roman" panose="02020603050405020304" pitchFamily="18" charset="0"/>
                        </a:rPr>
                        <a:t>HvyAlcoholConsump</a:t>
                      </a:r>
                      <a:endParaRPr 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0.38523137</a:t>
                      </a:r>
                    </a:p>
                  </a:txBody>
                  <a:tcPr/>
                </a:tc>
                <a:tc>
                  <a:txBody>
                    <a:bodyPr/>
                    <a:lstStyle/>
                    <a:p>
                      <a:r>
                        <a:rPr lang="en-US" sz="1600" dirty="0">
                          <a:latin typeface="Times New Roman" panose="02020603050405020304" pitchFamily="18" charset="0"/>
                          <a:cs typeface="Times New Roman" panose="02020603050405020304" pitchFamily="18" charset="0"/>
                        </a:rPr>
                        <a:t>Sex</a:t>
                      </a:r>
                    </a:p>
                  </a:txBody>
                  <a:tcPr/>
                </a:tc>
                <a:tc>
                  <a:txBody>
                    <a:bodyPr/>
                    <a:lstStyle/>
                    <a:p>
                      <a:r>
                        <a:rPr lang="en-US" sz="1600" dirty="0">
                          <a:latin typeface="Times New Roman" panose="02020603050405020304" pitchFamily="18" charset="0"/>
                          <a:cs typeface="Times New Roman" panose="02020603050405020304" pitchFamily="18" charset="0"/>
                        </a:rPr>
                        <a:t>0.22795587</a:t>
                      </a:r>
                    </a:p>
                  </a:txBody>
                  <a:tcPr/>
                </a:tc>
                <a:extLst>
                  <a:ext uri="{0D108BD9-81ED-4DB2-BD59-A6C34878D82A}">
                    <a16:rowId xmlns:a16="http://schemas.microsoft.com/office/drawing/2014/main" val="4055132907"/>
                  </a:ext>
                </a:extLst>
              </a:tr>
              <a:tr h="452163">
                <a:tc>
                  <a:txBody>
                    <a:bodyPr/>
                    <a:lstStyle/>
                    <a:p>
                      <a:r>
                        <a:rPr lang="en-US" sz="1600" dirty="0">
                          <a:solidFill>
                            <a:srgbClr val="FF0000"/>
                          </a:solidFill>
                          <a:latin typeface="Times New Roman" panose="02020603050405020304" pitchFamily="18" charset="0"/>
                          <a:cs typeface="Times New Roman" panose="02020603050405020304" pitchFamily="18" charset="0"/>
                        </a:rPr>
                        <a:t>Smoker</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0.35521333</a:t>
                      </a:r>
                    </a:p>
                  </a:txBody>
                  <a:tcPr/>
                </a:tc>
                <a:tc>
                  <a:txBody>
                    <a:bodyPr/>
                    <a:lstStyle/>
                    <a:p>
                      <a:r>
                        <a:rPr lang="en-US" sz="1600" dirty="0" err="1">
                          <a:latin typeface="Times New Roman" panose="02020603050405020304" pitchFamily="18" charset="0"/>
                          <a:cs typeface="Times New Roman" panose="02020603050405020304" pitchFamily="18" charset="0"/>
                        </a:rPr>
                        <a:t>AnyHealthcare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0.22753388</a:t>
                      </a:r>
                    </a:p>
                  </a:txBody>
                  <a:tcPr/>
                </a:tc>
                <a:tc>
                  <a:txBody>
                    <a:bodyPr/>
                    <a:lstStyle/>
                    <a:p>
                      <a:r>
                        <a:rPr lang="en-US" sz="1600" dirty="0">
                          <a:latin typeface="Times New Roman" panose="02020603050405020304" pitchFamily="18" charset="0"/>
                          <a:cs typeface="Times New Roman" panose="02020603050405020304" pitchFamily="18" charset="0"/>
                        </a:rPr>
                        <a:t>Age</a:t>
                      </a:r>
                    </a:p>
                  </a:txBody>
                  <a:tcPr/>
                </a:tc>
                <a:tc>
                  <a:txBody>
                    <a:bodyPr/>
                    <a:lstStyle/>
                    <a:p>
                      <a:r>
                        <a:rPr lang="en-US" sz="1600" dirty="0">
                          <a:latin typeface="Times New Roman" panose="02020603050405020304" pitchFamily="18" charset="0"/>
                          <a:cs typeface="Times New Roman" panose="02020603050405020304" pitchFamily="18" charset="0"/>
                        </a:rPr>
                        <a:t>8.34774112</a:t>
                      </a:r>
                    </a:p>
                  </a:txBody>
                  <a:tcPr/>
                </a:tc>
                <a:extLst>
                  <a:ext uri="{0D108BD9-81ED-4DB2-BD59-A6C34878D82A}">
                    <a16:rowId xmlns:a16="http://schemas.microsoft.com/office/drawing/2014/main" val="392631763"/>
                  </a:ext>
                </a:extLst>
              </a:tr>
              <a:tr h="452163">
                <a:tc>
                  <a:txBody>
                    <a:bodyPr/>
                    <a:lstStyle/>
                    <a:p>
                      <a:r>
                        <a:rPr lang="en-US" sz="1600" dirty="0">
                          <a:latin typeface="Times New Roman" panose="02020603050405020304" pitchFamily="18" charset="0"/>
                          <a:cs typeface="Times New Roman" panose="02020603050405020304" pitchFamily="18" charset="0"/>
                        </a:rPr>
                        <a:t>Stroke</a:t>
                      </a:r>
                    </a:p>
                  </a:txBody>
                  <a:tcPr/>
                </a:tc>
                <a:tc>
                  <a:txBody>
                    <a:bodyPr/>
                    <a:lstStyle/>
                    <a:p>
                      <a:r>
                        <a:rPr lang="en-US" sz="1600" dirty="0">
                          <a:latin typeface="Times New Roman" panose="02020603050405020304" pitchFamily="18" charset="0"/>
                          <a:cs typeface="Times New Roman" panose="02020603050405020304" pitchFamily="18" charset="0"/>
                        </a:rPr>
                        <a:t>0.2630675</a:t>
                      </a:r>
                    </a:p>
                  </a:txBody>
                  <a:tcPr/>
                </a:tc>
                <a:tc>
                  <a:txBody>
                    <a:bodyPr/>
                    <a:lstStyle/>
                    <a:p>
                      <a:r>
                        <a:rPr lang="en-US" sz="1600" dirty="0" err="1">
                          <a:latin typeface="Times New Roman" panose="02020603050405020304" pitchFamily="18" charset="0"/>
                          <a:cs typeface="Times New Roman" panose="02020603050405020304" pitchFamily="18" charset="0"/>
                        </a:rPr>
                        <a:t>NoDocbcCost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0.38255329</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Education</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2.56276888</a:t>
                      </a:r>
                    </a:p>
                  </a:txBody>
                  <a:tcPr/>
                </a:tc>
                <a:extLst>
                  <a:ext uri="{0D108BD9-81ED-4DB2-BD59-A6C34878D82A}">
                    <a16:rowId xmlns:a16="http://schemas.microsoft.com/office/drawing/2014/main" val="2785978663"/>
                  </a:ext>
                </a:extLst>
              </a:tr>
              <a:tr h="523469">
                <a:tc>
                  <a:txBody>
                    <a:bodyPr/>
                    <a:lstStyle/>
                    <a:p>
                      <a:r>
                        <a:rPr lang="en-US" sz="1600" dirty="0" err="1">
                          <a:latin typeface="Times New Roman" panose="02020603050405020304" pitchFamily="18" charset="0"/>
                          <a:cs typeface="Times New Roman" panose="02020603050405020304" pitchFamily="18" charset="0"/>
                        </a:rPr>
                        <a:t>HeartDiseaseorAttack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0.97767836</a:t>
                      </a:r>
                    </a:p>
                  </a:txBody>
                  <a:tcPr/>
                </a:tc>
                <a:tc>
                  <a:txBody>
                    <a:bodyPr/>
                    <a:lstStyle/>
                    <a:p>
                      <a:r>
                        <a:rPr lang="en-US" sz="1600" dirty="0" err="1">
                          <a:latin typeface="Times New Roman" panose="02020603050405020304" pitchFamily="18" charset="0"/>
                          <a:cs typeface="Times New Roman" panose="02020603050405020304" pitchFamily="18" charset="0"/>
                        </a:rPr>
                        <a:t>GenHlth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38.44944428</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Income</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1.92137837</a:t>
                      </a:r>
                    </a:p>
                  </a:txBody>
                  <a:tcPr/>
                </a:tc>
                <a:extLst>
                  <a:ext uri="{0D108BD9-81ED-4DB2-BD59-A6C34878D82A}">
                    <a16:rowId xmlns:a16="http://schemas.microsoft.com/office/drawing/2014/main" val="1626007256"/>
                  </a:ext>
                </a:extLst>
              </a:tr>
            </a:tbl>
          </a:graphicData>
        </a:graphic>
      </p:graphicFrame>
    </p:spTree>
    <p:extLst>
      <p:ext uri="{BB962C8B-B14F-4D97-AF65-F5344CB8AC3E}">
        <p14:creationId xmlns:p14="http://schemas.microsoft.com/office/powerpoint/2010/main" val="223247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148C-DCB9-4086-87F9-3AEBB24731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A3E3550-3EEA-44B5-9098-5E7DB01EC151}"/>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This data set has been taken from Kaggle. This dataset has a subset of the features from the health-related telephone survey data that is collected annually by the CDC which are considered as important risk factors for diabetes. This dataset is for the year 2015. The dataset contains answers to the questions asked in the survey. Most of the features in the dataset have Yes or No answers indicated by 1 or 0.</a:t>
            </a:r>
          </a:p>
        </p:txBody>
      </p:sp>
    </p:spTree>
    <p:extLst>
      <p:ext uri="{BB962C8B-B14F-4D97-AF65-F5344CB8AC3E}">
        <p14:creationId xmlns:p14="http://schemas.microsoft.com/office/powerpoint/2010/main" val="403893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EB3-92C8-4CF8-ABB4-E55B4F858447}"/>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F1F5D88F-66BD-4C3F-8CA5-EB88D3D1DF68}"/>
              </a:ext>
            </a:extLst>
          </p:cNvPr>
          <p:cNvSpPr>
            <a:spLocks noGrp="1"/>
          </p:cNvSpPr>
          <p:nvPr>
            <p:ph idx="1"/>
          </p:nvPr>
        </p:nvSpPr>
        <p:spPr>
          <a:xfrm>
            <a:off x="838200" y="1929384"/>
            <a:ext cx="10515600" cy="428334"/>
          </a:xfrm>
        </p:spPr>
        <p:txBody>
          <a:bodyPr>
            <a:normAutofit/>
          </a:bodyPr>
          <a:lstStyle/>
          <a:p>
            <a:r>
              <a:rPr lang="en-US" sz="1800" dirty="0">
                <a:latin typeface="Times New Roman" panose="02020603050405020304" pitchFamily="18" charset="0"/>
                <a:cs typeface="Times New Roman" panose="02020603050405020304" pitchFamily="18" charset="0"/>
              </a:rPr>
              <a:t>Max Accuracy for Random Forest is: 74.58% for 15 estimators and depth: 7</a:t>
            </a:r>
          </a:p>
        </p:txBody>
      </p:sp>
      <p:pic>
        <p:nvPicPr>
          <p:cNvPr id="7" name="Picture 6" descr="Chart, line chart&#10;&#10;Description automatically generated">
            <a:extLst>
              <a:ext uri="{FF2B5EF4-FFF2-40B4-BE49-F238E27FC236}">
                <a16:creationId xmlns:a16="http://schemas.microsoft.com/office/drawing/2014/main" id="{A05E12BB-2270-4D45-978F-F9E60EBD50F8}"/>
              </a:ext>
            </a:extLst>
          </p:cNvPr>
          <p:cNvPicPr>
            <a:picLocks noChangeAspect="1"/>
          </p:cNvPicPr>
          <p:nvPr/>
        </p:nvPicPr>
        <p:blipFill rotWithShape="1">
          <a:blip r:embed="rId2">
            <a:extLst>
              <a:ext uri="{28A0092B-C50C-407E-A947-70E740481C1C}">
                <a14:useLocalDpi xmlns:a14="http://schemas.microsoft.com/office/drawing/2010/main" val="0"/>
              </a:ext>
            </a:extLst>
          </a:blip>
          <a:srcRect l="8639" t="11276" r="9633" b="4659"/>
          <a:stretch/>
        </p:blipFill>
        <p:spPr>
          <a:xfrm>
            <a:off x="1959234" y="2357718"/>
            <a:ext cx="8273531" cy="4500282"/>
          </a:xfrm>
          <a:prstGeom prst="rect">
            <a:avLst/>
          </a:prstGeom>
        </p:spPr>
      </p:pic>
    </p:spTree>
    <p:extLst>
      <p:ext uri="{BB962C8B-B14F-4D97-AF65-F5344CB8AC3E}">
        <p14:creationId xmlns:p14="http://schemas.microsoft.com/office/powerpoint/2010/main" val="770244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BDFE-ED92-458B-ACE2-440043E8E4B6}"/>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1C66D794-7496-4B6E-9EDD-516E81E7591F}"/>
              </a:ext>
            </a:extLst>
          </p:cNvPr>
          <p:cNvSpPr>
            <a:spLocks noGrp="1"/>
          </p:cNvSpPr>
          <p:nvPr>
            <p:ph idx="1"/>
          </p:nvPr>
        </p:nvSpPr>
        <p:spPr>
          <a:xfrm>
            <a:off x="838200" y="1929384"/>
            <a:ext cx="10515600" cy="410404"/>
          </a:xfrm>
        </p:spPr>
        <p:txBody>
          <a:bodyPr>
            <a:normAutofit/>
          </a:bodyPr>
          <a:lstStyle/>
          <a:p>
            <a:r>
              <a:rPr lang="en-US" sz="1800" dirty="0">
                <a:latin typeface="Times New Roman" panose="02020603050405020304" pitchFamily="18" charset="0"/>
                <a:cs typeface="Times New Roman" panose="02020603050405020304" pitchFamily="18" charset="0"/>
              </a:rPr>
              <a:t>The feature importance are as follows:</a:t>
            </a:r>
          </a:p>
        </p:txBody>
      </p:sp>
      <p:graphicFrame>
        <p:nvGraphicFramePr>
          <p:cNvPr id="4" name="Table 4">
            <a:extLst>
              <a:ext uri="{FF2B5EF4-FFF2-40B4-BE49-F238E27FC236}">
                <a16:creationId xmlns:a16="http://schemas.microsoft.com/office/drawing/2014/main" id="{E469B80E-27B7-46AC-BA8A-00DD485E8020}"/>
              </a:ext>
            </a:extLst>
          </p:cNvPr>
          <p:cNvGraphicFramePr>
            <a:graphicFrameLocks noGrp="1"/>
          </p:cNvGraphicFramePr>
          <p:nvPr>
            <p:extLst>
              <p:ext uri="{D42A27DB-BD31-4B8C-83A1-F6EECF244321}">
                <p14:modId xmlns:p14="http://schemas.microsoft.com/office/powerpoint/2010/main" val="341873271"/>
              </p:ext>
            </p:extLst>
          </p:nvPr>
        </p:nvGraphicFramePr>
        <p:xfrm>
          <a:off x="0" y="3098082"/>
          <a:ext cx="12191999" cy="3759916"/>
        </p:xfrm>
        <a:graphic>
          <a:graphicData uri="http://schemas.openxmlformats.org/drawingml/2006/table">
            <a:tbl>
              <a:tblPr firstRow="1" bandRow="1">
                <a:tableStyleId>{5C22544A-7EE6-4342-B048-85BDC9FD1C3A}</a:tableStyleId>
              </a:tblPr>
              <a:tblGrid>
                <a:gridCol w="2292379">
                  <a:extLst>
                    <a:ext uri="{9D8B030D-6E8A-4147-A177-3AD203B41FA5}">
                      <a16:colId xmlns:a16="http://schemas.microsoft.com/office/drawing/2014/main" val="324754386"/>
                    </a:ext>
                  </a:extLst>
                </a:gridCol>
                <a:gridCol w="1771620">
                  <a:extLst>
                    <a:ext uri="{9D8B030D-6E8A-4147-A177-3AD203B41FA5}">
                      <a16:colId xmlns:a16="http://schemas.microsoft.com/office/drawing/2014/main" val="4138261940"/>
                    </a:ext>
                  </a:extLst>
                </a:gridCol>
                <a:gridCol w="2032000">
                  <a:extLst>
                    <a:ext uri="{9D8B030D-6E8A-4147-A177-3AD203B41FA5}">
                      <a16:colId xmlns:a16="http://schemas.microsoft.com/office/drawing/2014/main" val="1155681349"/>
                    </a:ext>
                  </a:extLst>
                </a:gridCol>
                <a:gridCol w="2032000">
                  <a:extLst>
                    <a:ext uri="{9D8B030D-6E8A-4147-A177-3AD203B41FA5}">
                      <a16:colId xmlns:a16="http://schemas.microsoft.com/office/drawing/2014/main" val="3141935312"/>
                    </a:ext>
                  </a:extLst>
                </a:gridCol>
                <a:gridCol w="2032000">
                  <a:extLst>
                    <a:ext uri="{9D8B030D-6E8A-4147-A177-3AD203B41FA5}">
                      <a16:colId xmlns:a16="http://schemas.microsoft.com/office/drawing/2014/main" val="3611140065"/>
                    </a:ext>
                  </a:extLst>
                </a:gridCol>
                <a:gridCol w="2032000">
                  <a:extLst>
                    <a:ext uri="{9D8B030D-6E8A-4147-A177-3AD203B41FA5}">
                      <a16:colId xmlns:a16="http://schemas.microsoft.com/office/drawing/2014/main" val="2698834818"/>
                    </a:ext>
                  </a:extLst>
                </a:gridCol>
              </a:tblGrid>
              <a:tr h="452163">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Importance</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Importance</a:t>
                      </a:r>
                    </a:p>
                  </a:txBody>
                  <a:tcPr/>
                </a:tc>
                <a:tc>
                  <a:txBody>
                    <a:bodyPr/>
                    <a:lstStyle/>
                    <a:p>
                      <a:pPr algn="ctr"/>
                      <a:r>
                        <a:rPr lang="en-US" sz="16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600" dirty="0">
                          <a:latin typeface="Times New Roman" panose="02020603050405020304" pitchFamily="18" charset="0"/>
                          <a:cs typeface="Times New Roman" panose="02020603050405020304" pitchFamily="18" charset="0"/>
                        </a:rPr>
                        <a:t>Importance</a:t>
                      </a:r>
                    </a:p>
                  </a:txBody>
                  <a:tcPr/>
                </a:tc>
                <a:extLst>
                  <a:ext uri="{0D108BD9-81ED-4DB2-BD59-A6C34878D82A}">
                    <a16:rowId xmlns:a16="http://schemas.microsoft.com/office/drawing/2014/main" val="2061713715"/>
                  </a:ext>
                </a:extLst>
              </a:tr>
              <a:tr h="452163">
                <a:tc>
                  <a:txBody>
                    <a:bodyPr/>
                    <a:lstStyle/>
                    <a:p>
                      <a:r>
                        <a:rPr lang="en-US" sz="1600" dirty="0" err="1">
                          <a:latin typeface="Times New Roman" panose="02020603050405020304" pitchFamily="18" charset="0"/>
                          <a:cs typeface="Times New Roman" panose="02020603050405020304" pitchFamily="18" charset="0"/>
                        </a:rPr>
                        <a:t>HighBP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20.08</a:t>
                      </a:r>
                    </a:p>
                  </a:txBody>
                  <a:tcPr/>
                </a:tc>
                <a:tc>
                  <a:txBody>
                    <a:bodyPr/>
                    <a:lstStyle/>
                    <a:p>
                      <a:r>
                        <a:rPr lang="en-US" sz="1600" dirty="0" err="1">
                          <a:latin typeface="Times New Roman" panose="02020603050405020304" pitchFamily="18" charset="0"/>
                          <a:cs typeface="Times New Roman" panose="02020603050405020304" pitchFamily="18" charset="0"/>
                        </a:rPr>
                        <a:t>PhysActivity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1.92</a:t>
                      </a:r>
                    </a:p>
                  </a:txBody>
                  <a:tcPr/>
                </a:tc>
                <a:tc>
                  <a:txBody>
                    <a:bodyPr/>
                    <a:lstStyle/>
                    <a:p>
                      <a:r>
                        <a:rPr lang="en-US" sz="1600" dirty="0" err="1">
                          <a:solidFill>
                            <a:srgbClr val="FF0000"/>
                          </a:solidFill>
                          <a:latin typeface="Times New Roman" panose="02020603050405020304" pitchFamily="18" charset="0"/>
                          <a:cs typeface="Times New Roman" panose="02020603050405020304" pitchFamily="18" charset="0"/>
                        </a:rPr>
                        <a:t>MentHlth</a:t>
                      </a:r>
                      <a:endParaRPr 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1.98</a:t>
                      </a:r>
                    </a:p>
                  </a:txBody>
                  <a:tcPr/>
                </a:tc>
                <a:extLst>
                  <a:ext uri="{0D108BD9-81ED-4DB2-BD59-A6C34878D82A}">
                    <a16:rowId xmlns:a16="http://schemas.microsoft.com/office/drawing/2014/main" val="616533034"/>
                  </a:ext>
                </a:extLst>
              </a:tr>
              <a:tr h="452163">
                <a:tc>
                  <a:txBody>
                    <a:bodyPr/>
                    <a:lstStyle/>
                    <a:p>
                      <a:r>
                        <a:rPr lang="en-US" sz="1600" dirty="0" err="1">
                          <a:latin typeface="Times New Roman" panose="02020603050405020304" pitchFamily="18" charset="0"/>
                          <a:cs typeface="Times New Roman" panose="02020603050405020304" pitchFamily="18" charset="0"/>
                        </a:rPr>
                        <a:t>HighChol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7.62</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Fruits</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0.83</a:t>
                      </a:r>
                    </a:p>
                  </a:txBody>
                  <a:tcPr/>
                </a:tc>
                <a:tc>
                  <a:txBody>
                    <a:bodyPr/>
                    <a:lstStyle/>
                    <a:p>
                      <a:r>
                        <a:rPr lang="en-US" sz="1600" dirty="0" err="1">
                          <a:solidFill>
                            <a:srgbClr val="FF0000"/>
                          </a:solidFill>
                          <a:latin typeface="Times New Roman" panose="02020603050405020304" pitchFamily="18" charset="0"/>
                          <a:cs typeface="Times New Roman" panose="02020603050405020304" pitchFamily="18" charset="0"/>
                        </a:rPr>
                        <a:t>PhysHlth</a:t>
                      </a:r>
                      <a:endParaRPr 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3.85</a:t>
                      </a:r>
                    </a:p>
                  </a:txBody>
                  <a:tcPr/>
                </a:tc>
                <a:extLst>
                  <a:ext uri="{0D108BD9-81ED-4DB2-BD59-A6C34878D82A}">
                    <a16:rowId xmlns:a16="http://schemas.microsoft.com/office/drawing/2014/main" val="1953485842"/>
                  </a:ext>
                </a:extLst>
              </a:tr>
              <a:tr h="452163">
                <a:tc>
                  <a:txBody>
                    <a:bodyPr/>
                    <a:lstStyle/>
                    <a:p>
                      <a:r>
                        <a:rPr lang="en-US" sz="1600" dirty="0" err="1">
                          <a:latin typeface="Times New Roman" panose="02020603050405020304" pitchFamily="18" charset="0"/>
                          <a:cs typeface="Times New Roman" panose="02020603050405020304" pitchFamily="18" charset="0"/>
                        </a:rPr>
                        <a:t>CholCheck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0.52</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Veggies</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0.70</a:t>
                      </a:r>
                    </a:p>
                  </a:txBody>
                  <a:tcPr/>
                </a:tc>
                <a:tc>
                  <a:txBody>
                    <a:bodyPr/>
                    <a:lstStyle/>
                    <a:p>
                      <a:r>
                        <a:rPr lang="en-US" sz="1600" dirty="0" err="1">
                          <a:solidFill>
                            <a:srgbClr val="FF0000"/>
                          </a:solidFill>
                          <a:latin typeface="Times New Roman" panose="02020603050405020304" pitchFamily="18" charset="0"/>
                          <a:cs typeface="Times New Roman" panose="02020603050405020304" pitchFamily="18" charset="0"/>
                        </a:rPr>
                        <a:t>DiffWalk</a:t>
                      </a:r>
                      <a:endParaRPr 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4.11</a:t>
                      </a:r>
                    </a:p>
                  </a:txBody>
                  <a:tcPr/>
                </a:tc>
                <a:extLst>
                  <a:ext uri="{0D108BD9-81ED-4DB2-BD59-A6C34878D82A}">
                    <a16:rowId xmlns:a16="http://schemas.microsoft.com/office/drawing/2014/main" val="2053797464"/>
                  </a:ext>
                </a:extLst>
              </a:tr>
              <a:tr h="523469">
                <a:tc>
                  <a:txBody>
                    <a:bodyPr/>
                    <a:lstStyle/>
                    <a:p>
                      <a:r>
                        <a:rPr lang="en-US" sz="1600" dirty="0">
                          <a:latin typeface="Times New Roman" panose="02020603050405020304" pitchFamily="18" charset="0"/>
                          <a:cs typeface="Times New Roman" panose="02020603050405020304" pitchFamily="18" charset="0"/>
                        </a:rPr>
                        <a:t>BMI</a:t>
                      </a:r>
                    </a:p>
                  </a:txBody>
                  <a:tcPr/>
                </a:tc>
                <a:tc>
                  <a:txBody>
                    <a:bodyPr/>
                    <a:lstStyle/>
                    <a:p>
                      <a:r>
                        <a:rPr lang="en-US" sz="1600" dirty="0">
                          <a:latin typeface="Times New Roman" panose="02020603050405020304" pitchFamily="18" charset="0"/>
                          <a:cs typeface="Times New Roman" panose="02020603050405020304" pitchFamily="18" charset="0"/>
                        </a:rPr>
                        <a:t>16.14</a:t>
                      </a:r>
                    </a:p>
                  </a:txBody>
                  <a:tcPr/>
                </a:tc>
                <a:tc>
                  <a:txBody>
                    <a:bodyPr/>
                    <a:lstStyle/>
                    <a:p>
                      <a:r>
                        <a:rPr lang="en-US" sz="1600" dirty="0" err="1">
                          <a:solidFill>
                            <a:srgbClr val="FF0000"/>
                          </a:solidFill>
                          <a:latin typeface="Times New Roman" panose="02020603050405020304" pitchFamily="18" charset="0"/>
                          <a:cs typeface="Times New Roman" panose="02020603050405020304" pitchFamily="18" charset="0"/>
                        </a:rPr>
                        <a:t>HvyAlcoholConsump</a:t>
                      </a:r>
                      <a:endParaRPr 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0.92</a:t>
                      </a:r>
                    </a:p>
                  </a:txBody>
                  <a:tcPr/>
                </a:tc>
                <a:tc>
                  <a:txBody>
                    <a:bodyPr/>
                    <a:lstStyle/>
                    <a:p>
                      <a:r>
                        <a:rPr lang="en-US" sz="1600" dirty="0">
                          <a:latin typeface="Times New Roman" panose="02020603050405020304" pitchFamily="18" charset="0"/>
                          <a:cs typeface="Times New Roman" panose="02020603050405020304" pitchFamily="18" charset="0"/>
                        </a:rPr>
                        <a:t>Sex</a:t>
                      </a:r>
                    </a:p>
                  </a:txBody>
                  <a:tcPr/>
                </a:tc>
                <a:tc>
                  <a:txBody>
                    <a:bodyPr/>
                    <a:lstStyle/>
                    <a:p>
                      <a:r>
                        <a:rPr lang="en-US" sz="1600" dirty="0">
                          <a:latin typeface="Times New Roman" panose="02020603050405020304" pitchFamily="18" charset="0"/>
                          <a:cs typeface="Times New Roman" panose="02020603050405020304" pitchFamily="18" charset="0"/>
                        </a:rPr>
                        <a:t>0.70</a:t>
                      </a:r>
                    </a:p>
                  </a:txBody>
                  <a:tcPr/>
                </a:tc>
                <a:extLst>
                  <a:ext uri="{0D108BD9-81ED-4DB2-BD59-A6C34878D82A}">
                    <a16:rowId xmlns:a16="http://schemas.microsoft.com/office/drawing/2014/main" val="4055132907"/>
                  </a:ext>
                </a:extLst>
              </a:tr>
              <a:tr h="452163">
                <a:tc>
                  <a:txBody>
                    <a:bodyPr/>
                    <a:lstStyle/>
                    <a:p>
                      <a:r>
                        <a:rPr lang="en-US" sz="1600" dirty="0">
                          <a:solidFill>
                            <a:srgbClr val="FF0000"/>
                          </a:solidFill>
                          <a:latin typeface="Times New Roman" panose="02020603050405020304" pitchFamily="18" charset="0"/>
                          <a:cs typeface="Times New Roman" panose="02020603050405020304" pitchFamily="18" charset="0"/>
                        </a:rPr>
                        <a:t>Smoker</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0.80</a:t>
                      </a:r>
                    </a:p>
                  </a:txBody>
                  <a:tcPr/>
                </a:tc>
                <a:tc>
                  <a:txBody>
                    <a:bodyPr/>
                    <a:lstStyle/>
                    <a:p>
                      <a:r>
                        <a:rPr lang="en-US" sz="1600" dirty="0" err="1">
                          <a:latin typeface="Times New Roman" panose="02020603050405020304" pitchFamily="18" charset="0"/>
                          <a:cs typeface="Times New Roman" panose="02020603050405020304" pitchFamily="18" charset="0"/>
                        </a:rPr>
                        <a:t>AnyHealthcare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0.20</a:t>
                      </a:r>
                    </a:p>
                  </a:txBody>
                  <a:tcPr/>
                </a:tc>
                <a:tc>
                  <a:txBody>
                    <a:bodyPr/>
                    <a:lstStyle/>
                    <a:p>
                      <a:r>
                        <a:rPr lang="en-US" sz="1600" dirty="0">
                          <a:latin typeface="Times New Roman" panose="02020603050405020304" pitchFamily="18" charset="0"/>
                          <a:cs typeface="Times New Roman" panose="02020603050405020304" pitchFamily="18" charset="0"/>
                        </a:rPr>
                        <a:t>Age</a:t>
                      </a:r>
                    </a:p>
                  </a:txBody>
                  <a:tcPr/>
                </a:tc>
                <a:tc>
                  <a:txBody>
                    <a:bodyPr/>
                    <a:lstStyle/>
                    <a:p>
                      <a:r>
                        <a:rPr lang="en-US" sz="1600" dirty="0">
                          <a:latin typeface="Times New Roman" panose="02020603050405020304" pitchFamily="18" charset="0"/>
                          <a:cs typeface="Times New Roman" panose="02020603050405020304" pitchFamily="18" charset="0"/>
                        </a:rPr>
                        <a:t>11.28</a:t>
                      </a:r>
                    </a:p>
                  </a:txBody>
                  <a:tcPr/>
                </a:tc>
                <a:extLst>
                  <a:ext uri="{0D108BD9-81ED-4DB2-BD59-A6C34878D82A}">
                    <a16:rowId xmlns:a16="http://schemas.microsoft.com/office/drawing/2014/main" val="392631763"/>
                  </a:ext>
                </a:extLst>
              </a:tr>
              <a:tr h="452163">
                <a:tc>
                  <a:txBody>
                    <a:bodyPr/>
                    <a:lstStyle/>
                    <a:p>
                      <a:r>
                        <a:rPr lang="en-US" sz="1600" dirty="0">
                          <a:latin typeface="Times New Roman" panose="02020603050405020304" pitchFamily="18" charset="0"/>
                          <a:cs typeface="Times New Roman" panose="02020603050405020304" pitchFamily="18" charset="0"/>
                        </a:rPr>
                        <a:t>Stroke</a:t>
                      </a:r>
                    </a:p>
                  </a:txBody>
                  <a:tcPr/>
                </a:tc>
                <a:tc>
                  <a:txBody>
                    <a:bodyPr/>
                    <a:lstStyle/>
                    <a:p>
                      <a:r>
                        <a:rPr lang="en-US" sz="1600" dirty="0">
                          <a:latin typeface="Times New Roman" panose="02020603050405020304" pitchFamily="18" charset="0"/>
                          <a:cs typeface="Times New Roman" panose="02020603050405020304" pitchFamily="18" charset="0"/>
                        </a:rPr>
                        <a:t>0.93</a:t>
                      </a:r>
                    </a:p>
                  </a:txBody>
                  <a:tcPr/>
                </a:tc>
                <a:tc>
                  <a:txBody>
                    <a:bodyPr/>
                    <a:lstStyle/>
                    <a:p>
                      <a:r>
                        <a:rPr lang="en-US" sz="1600" dirty="0" err="1">
                          <a:latin typeface="Times New Roman" panose="02020603050405020304" pitchFamily="18" charset="0"/>
                          <a:cs typeface="Times New Roman" panose="02020603050405020304" pitchFamily="18" charset="0"/>
                        </a:rPr>
                        <a:t>NoDocbcCost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0.54</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Education</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2.33</a:t>
                      </a:r>
                    </a:p>
                  </a:txBody>
                  <a:tcPr/>
                </a:tc>
                <a:extLst>
                  <a:ext uri="{0D108BD9-81ED-4DB2-BD59-A6C34878D82A}">
                    <a16:rowId xmlns:a16="http://schemas.microsoft.com/office/drawing/2014/main" val="2785978663"/>
                  </a:ext>
                </a:extLst>
              </a:tr>
              <a:tr h="523469">
                <a:tc>
                  <a:txBody>
                    <a:bodyPr/>
                    <a:lstStyle/>
                    <a:p>
                      <a:r>
                        <a:rPr lang="en-US" sz="1600" dirty="0" err="1">
                          <a:latin typeface="Times New Roman" panose="02020603050405020304" pitchFamily="18" charset="0"/>
                          <a:cs typeface="Times New Roman" panose="02020603050405020304" pitchFamily="18" charset="0"/>
                        </a:rPr>
                        <a:t>HeartDiseaseorAttack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2.60</a:t>
                      </a:r>
                    </a:p>
                  </a:txBody>
                  <a:tcPr/>
                </a:tc>
                <a:tc>
                  <a:txBody>
                    <a:bodyPr/>
                    <a:lstStyle/>
                    <a:p>
                      <a:r>
                        <a:rPr lang="en-US" sz="1600" dirty="0" err="1">
                          <a:latin typeface="Times New Roman" panose="02020603050405020304" pitchFamily="18" charset="0"/>
                          <a:cs typeface="Times New Roman" panose="02020603050405020304" pitchFamily="18" charset="0"/>
                        </a:rPr>
                        <a:t>GenHlth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16.67</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Income</a:t>
                      </a:r>
                    </a:p>
                  </a:txBody>
                  <a:tcPr/>
                </a:tc>
                <a:tc>
                  <a:txBody>
                    <a:bodyPr/>
                    <a:lstStyle/>
                    <a:p>
                      <a:r>
                        <a:rPr lang="en-US" sz="1600" dirty="0">
                          <a:solidFill>
                            <a:srgbClr val="FF0000"/>
                          </a:solidFill>
                          <a:latin typeface="Times New Roman" panose="02020603050405020304" pitchFamily="18" charset="0"/>
                          <a:cs typeface="Times New Roman" panose="02020603050405020304" pitchFamily="18" charset="0"/>
                        </a:rPr>
                        <a:t>5.27</a:t>
                      </a:r>
                    </a:p>
                  </a:txBody>
                  <a:tcPr/>
                </a:tc>
                <a:extLst>
                  <a:ext uri="{0D108BD9-81ED-4DB2-BD59-A6C34878D82A}">
                    <a16:rowId xmlns:a16="http://schemas.microsoft.com/office/drawing/2014/main" val="1626007256"/>
                  </a:ext>
                </a:extLst>
              </a:tr>
            </a:tbl>
          </a:graphicData>
        </a:graphic>
      </p:graphicFrame>
    </p:spTree>
    <p:extLst>
      <p:ext uri="{BB962C8B-B14F-4D97-AF65-F5344CB8AC3E}">
        <p14:creationId xmlns:p14="http://schemas.microsoft.com/office/powerpoint/2010/main" val="331944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02E8-3D8D-4A08-8D21-50AA37C4A4BA}"/>
              </a:ext>
            </a:extLst>
          </p:cNvPr>
          <p:cNvSpPr>
            <a:spLocks noGrp="1"/>
          </p:cNvSpPr>
          <p:nvPr>
            <p:ph type="title"/>
          </p:nvPr>
        </p:nvSpPr>
        <p:spPr/>
        <p:txBody>
          <a:bodyPr/>
          <a:lstStyle/>
          <a:p>
            <a:r>
              <a:rPr lang="en-US" dirty="0" err="1"/>
              <a:t>Adaboost</a:t>
            </a:r>
            <a:r>
              <a:rPr lang="en-US" dirty="0"/>
              <a:t> – Logistic Regression</a:t>
            </a:r>
          </a:p>
        </p:txBody>
      </p:sp>
      <p:sp>
        <p:nvSpPr>
          <p:cNvPr id="3" name="Content Placeholder 2">
            <a:extLst>
              <a:ext uri="{FF2B5EF4-FFF2-40B4-BE49-F238E27FC236}">
                <a16:creationId xmlns:a16="http://schemas.microsoft.com/office/drawing/2014/main" id="{EFE32A86-9C7D-4E64-8E0D-B0917046F6A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Highest Accuracy for </a:t>
            </a:r>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with Logistic Regression is: 72.92% with Learning rate: 1 &amp; 11 base estimators.</a:t>
            </a:r>
          </a:p>
        </p:txBody>
      </p:sp>
      <p:pic>
        <p:nvPicPr>
          <p:cNvPr id="5" name="Picture 4" descr="Chart, line chart&#10;&#10;Description automatically generated">
            <a:extLst>
              <a:ext uri="{FF2B5EF4-FFF2-40B4-BE49-F238E27FC236}">
                <a16:creationId xmlns:a16="http://schemas.microsoft.com/office/drawing/2014/main" id="{3FDDE818-4C8A-4BB5-9B92-74931C95E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20" y="2468880"/>
            <a:ext cx="5852160" cy="4389120"/>
          </a:xfrm>
          <a:prstGeom prst="rect">
            <a:avLst/>
          </a:prstGeom>
        </p:spPr>
      </p:pic>
    </p:spTree>
    <p:extLst>
      <p:ext uri="{BB962C8B-B14F-4D97-AF65-F5344CB8AC3E}">
        <p14:creationId xmlns:p14="http://schemas.microsoft.com/office/powerpoint/2010/main" val="113344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3983-492E-40CC-BB3A-39A93BA3F3AB}"/>
              </a:ext>
            </a:extLst>
          </p:cNvPr>
          <p:cNvSpPr>
            <a:spLocks noGrp="1"/>
          </p:cNvSpPr>
          <p:nvPr>
            <p:ph type="title"/>
          </p:nvPr>
        </p:nvSpPr>
        <p:spPr/>
        <p:txBody>
          <a:bodyPr/>
          <a:lstStyle/>
          <a:p>
            <a:r>
              <a:rPr lang="en-US" dirty="0" err="1"/>
              <a:t>Adaboost</a:t>
            </a:r>
            <a:r>
              <a:rPr lang="en-US" dirty="0"/>
              <a:t> – Random Forest</a:t>
            </a:r>
          </a:p>
        </p:txBody>
      </p:sp>
      <p:sp>
        <p:nvSpPr>
          <p:cNvPr id="3" name="Content Placeholder 2">
            <a:extLst>
              <a:ext uri="{FF2B5EF4-FFF2-40B4-BE49-F238E27FC236}">
                <a16:creationId xmlns:a16="http://schemas.microsoft.com/office/drawing/2014/main" id="{5FCBD13E-8954-4E5B-945B-F27F0FBE0C9F}"/>
              </a:ext>
            </a:extLst>
          </p:cNvPr>
          <p:cNvSpPr>
            <a:spLocks noGrp="1"/>
          </p:cNvSpPr>
          <p:nvPr>
            <p:ph idx="1"/>
          </p:nvPr>
        </p:nvSpPr>
        <p:spPr>
          <a:xfrm>
            <a:off x="838200" y="1929384"/>
            <a:ext cx="10515600" cy="473157"/>
          </a:xfrm>
        </p:spPr>
        <p:txBody>
          <a:bodyPr>
            <a:normAutofit/>
          </a:bodyPr>
          <a:lstStyle/>
          <a:p>
            <a:r>
              <a:rPr lang="en-US" sz="1800" dirty="0">
                <a:latin typeface="Times New Roman" panose="02020603050405020304" pitchFamily="18" charset="0"/>
                <a:cs typeface="Times New Roman" panose="02020603050405020304" pitchFamily="18" charset="0"/>
              </a:rPr>
              <a:t>Highest Accuracy for </a:t>
            </a:r>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with Random Forest is: 75.54% with Learning rate: 0.5 &amp; 13 base estimators.</a:t>
            </a:r>
          </a:p>
        </p:txBody>
      </p:sp>
      <p:pic>
        <p:nvPicPr>
          <p:cNvPr id="5" name="Picture 4" descr="Chart, line chart&#10;&#10;Description automatically generated">
            <a:extLst>
              <a:ext uri="{FF2B5EF4-FFF2-40B4-BE49-F238E27FC236}">
                <a16:creationId xmlns:a16="http://schemas.microsoft.com/office/drawing/2014/main" id="{D22C7A64-D9B9-4F89-8F78-56A9BA5B337B}"/>
              </a:ext>
            </a:extLst>
          </p:cNvPr>
          <p:cNvPicPr>
            <a:picLocks noChangeAspect="1"/>
          </p:cNvPicPr>
          <p:nvPr/>
        </p:nvPicPr>
        <p:blipFill rotWithShape="1">
          <a:blip r:embed="rId2">
            <a:extLst>
              <a:ext uri="{28A0092B-C50C-407E-A947-70E740481C1C}">
                <a14:useLocalDpi xmlns:a14="http://schemas.microsoft.com/office/drawing/2010/main" val="0"/>
              </a:ext>
            </a:extLst>
          </a:blip>
          <a:srcRect t="6393" r="7720"/>
          <a:stretch/>
        </p:blipFill>
        <p:spPr>
          <a:xfrm>
            <a:off x="3395830" y="2402541"/>
            <a:ext cx="5856357" cy="4455459"/>
          </a:xfrm>
          <a:prstGeom prst="rect">
            <a:avLst/>
          </a:prstGeom>
        </p:spPr>
      </p:pic>
    </p:spTree>
    <p:extLst>
      <p:ext uri="{BB962C8B-B14F-4D97-AF65-F5344CB8AC3E}">
        <p14:creationId xmlns:p14="http://schemas.microsoft.com/office/powerpoint/2010/main" val="56278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A6F5-B079-4F60-B53B-8A02C3AE00E7}"/>
              </a:ext>
            </a:extLst>
          </p:cNvPr>
          <p:cNvSpPr>
            <a:spLocks noGrp="1"/>
          </p:cNvSpPr>
          <p:nvPr>
            <p:ph type="title"/>
          </p:nvPr>
        </p:nvSpPr>
        <p:spPr/>
        <p:txBody>
          <a:bodyPr/>
          <a:lstStyle/>
          <a:p>
            <a:r>
              <a:rPr lang="en-US" dirty="0" err="1"/>
              <a:t>Adaboost</a:t>
            </a:r>
            <a:r>
              <a:rPr lang="en-US" dirty="0"/>
              <a:t> – Naïve Bayesian</a:t>
            </a:r>
          </a:p>
        </p:txBody>
      </p:sp>
      <p:sp>
        <p:nvSpPr>
          <p:cNvPr id="3" name="Content Placeholder 2">
            <a:extLst>
              <a:ext uri="{FF2B5EF4-FFF2-40B4-BE49-F238E27FC236}">
                <a16:creationId xmlns:a16="http://schemas.microsoft.com/office/drawing/2014/main" id="{FD347D4A-FBBC-4918-9B96-8C0B300ED834}"/>
              </a:ext>
            </a:extLst>
          </p:cNvPr>
          <p:cNvSpPr>
            <a:spLocks noGrp="1"/>
          </p:cNvSpPr>
          <p:nvPr>
            <p:ph idx="1"/>
          </p:nvPr>
        </p:nvSpPr>
        <p:spPr>
          <a:xfrm>
            <a:off x="838200" y="1929384"/>
            <a:ext cx="10515600" cy="401440"/>
          </a:xfrm>
        </p:spPr>
        <p:txBody>
          <a:bodyPr>
            <a:normAutofit/>
          </a:bodyPr>
          <a:lstStyle/>
          <a:p>
            <a:r>
              <a:rPr lang="en-US" sz="1800" dirty="0">
                <a:latin typeface="Times New Roman" panose="02020603050405020304" pitchFamily="18" charset="0"/>
                <a:cs typeface="Times New Roman" panose="02020603050405020304" pitchFamily="18" charset="0"/>
              </a:rPr>
              <a:t>Highest Accuracy for </a:t>
            </a:r>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with Naive Bayesian is: 71.90% with Learning rate: 1 &amp; 7 base estimators.</a:t>
            </a:r>
          </a:p>
        </p:txBody>
      </p:sp>
      <p:pic>
        <p:nvPicPr>
          <p:cNvPr id="5" name="Picture 4" descr="Chart, line chart&#10;&#10;Description automatically generated">
            <a:extLst>
              <a:ext uri="{FF2B5EF4-FFF2-40B4-BE49-F238E27FC236}">
                <a16:creationId xmlns:a16="http://schemas.microsoft.com/office/drawing/2014/main" id="{A616BE84-4AD3-48BC-808C-BE979CA31245}"/>
              </a:ext>
            </a:extLst>
          </p:cNvPr>
          <p:cNvPicPr>
            <a:picLocks noChangeAspect="1"/>
          </p:cNvPicPr>
          <p:nvPr/>
        </p:nvPicPr>
        <p:blipFill rotWithShape="1">
          <a:blip r:embed="rId2">
            <a:extLst>
              <a:ext uri="{28A0092B-C50C-407E-A947-70E740481C1C}">
                <a14:useLocalDpi xmlns:a14="http://schemas.microsoft.com/office/drawing/2010/main" val="0"/>
              </a:ext>
            </a:extLst>
          </a:blip>
          <a:srcRect t="6455" r="8180"/>
          <a:stretch/>
        </p:blipFill>
        <p:spPr>
          <a:xfrm>
            <a:off x="3133566" y="2330825"/>
            <a:ext cx="5924867" cy="4527175"/>
          </a:xfrm>
          <a:prstGeom prst="rect">
            <a:avLst/>
          </a:prstGeom>
        </p:spPr>
      </p:pic>
    </p:spTree>
    <p:extLst>
      <p:ext uri="{BB962C8B-B14F-4D97-AF65-F5344CB8AC3E}">
        <p14:creationId xmlns:p14="http://schemas.microsoft.com/office/powerpoint/2010/main" val="2673823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E117-7381-492C-B8C9-8AAA02873452}"/>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9E8171F4-7858-4765-93C4-F74C01FA3BD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Accuracy for Linear SVM is: 74.83999999999999%</a:t>
            </a:r>
          </a:p>
          <a:p>
            <a:r>
              <a:rPr lang="en-US" sz="1800" dirty="0">
                <a:latin typeface="Times New Roman" panose="02020603050405020304" pitchFamily="18" charset="0"/>
                <a:cs typeface="Times New Roman" panose="02020603050405020304" pitchFamily="18" charset="0"/>
              </a:rPr>
              <a:t>Accuracy for Gaussian SVM is: 73.88%</a:t>
            </a:r>
          </a:p>
          <a:p>
            <a:r>
              <a:rPr lang="en-US" sz="1800" dirty="0">
                <a:latin typeface="Times New Roman" panose="02020603050405020304" pitchFamily="18" charset="0"/>
                <a:cs typeface="Times New Roman" panose="02020603050405020304" pitchFamily="18" charset="0"/>
              </a:rPr>
              <a:t>Accuracy for Polynomial SVM of degree 2 is: 73.88%</a:t>
            </a:r>
          </a:p>
          <a:p>
            <a:r>
              <a:rPr lang="en-US" sz="1800" dirty="0">
                <a:latin typeface="Times New Roman" panose="02020603050405020304" pitchFamily="18" charset="0"/>
                <a:cs typeface="Times New Roman" panose="02020603050405020304" pitchFamily="18" charset="0"/>
              </a:rPr>
              <a:t>Accuracy for Polynomial SVM of degree 3 is: 73.88%</a:t>
            </a:r>
          </a:p>
          <a:p>
            <a:r>
              <a:rPr lang="en-US" sz="1800" dirty="0">
                <a:latin typeface="Times New Roman" panose="02020603050405020304" pitchFamily="18" charset="0"/>
                <a:cs typeface="Times New Roman" panose="02020603050405020304" pitchFamily="18" charset="0"/>
              </a:rPr>
              <a:t>Accuracy for Polynomial SVM of degree 4 is: 73.88%</a:t>
            </a:r>
          </a:p>
          <a:p>
            <a:r>
              <a:rPr lang="en-US" sz="1800" dirty="0">
                <a:latin typeface="Times New Roman" panose="02020603050405020304" pitchFamily="18" charset="0"/>
                <a:cs typeface="Times New Roman" panose="02020603050405020304" pitchFamily="18" charset="0"/>
              </a:rPr>
              <a:t>Accuracy for Polynomial SVM of degree 5 is: 73.88%</a:t>
            </a:r>
          </a:p>
        </p:txBody>
      </p:sp>
    </p:spTree>
    <p:extLst>
      <p:ext uri="{BB962C8B-B14F-4D97-AF65-F5344CB8AC3E}">
        <p14:creationId xmlns:p14="http://schemas.microsoft.com/office/powerpoint/2010/main" val="328637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9F46-83E0-4C0D-811C-49CFA62F4959}"/>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19745DEE-99D4-49A4-98F9-21BB5ED1C175}"/>
              </a:ext>
            </a:extLst>
          </p:cNvPr>
          <p:cNvGraphicFramePr>
            <a:graphicFrameLocks noGrp="1"/>
          </p:cNvGraphicFramePr>
          <p:nvPr>
            <p:ph idx="1"/>
            <p:extLst>
              <p:ext uri="{D42A27DB-BD31-4B8C-83A1-F6EECF244321}">
                <p14:modId xmlns:p14="http://schemas.microsoft.com/office/powerpoint/2010/main" val="2631157804"/>
              </p:ext>
            </p:extLst>
          </p:nvPr>
        </p:nvGraphicFramePr>
        <p:xfrm>
          <a:off x="0" y="1973638"/>
          <a:ext cx="12192000" cy="4754880"/>
        </p:xfrm>
        <a:graphic>
          <a:graphicData uri="http://schemas.openxmlformats.org/drawingml/2006/table">
            <a:tbl>
              <a:tblPr firstRow="1" bandRow="1">
                <a:tableStyleId>{5C22544A-7EE6-4342-B048-85BDC9FD1C3A}</a:tableStyleId>
              </a:tblPr>
              <a:tblGrid>
                <a:gridCol w="3621741">
                  <a:extLst>
                    <a:ext uri="{9D8B030D-6E8A-4147-A177-3AD203B41FA5}">
                      <a16:colId xmlns:a16="http://schemas.microsoft.com/office/drawing/2014/main" val="1803371281"/>
                    </a:ext>
                  </a:extLst>
                </a:gridCol>
                <a:gridCol w="2474259">
                  <a:extLst>
                    <a:ext uri="{9D8B030D-6E8A-4147-A177-3AD203B41FA5}">
                      <a16:colId xmlns:a16="http://schemas.microsoft.com/office/drawing/2014/main" val="2806219387"/>
                    </a:ext>
                  </a:extLst>
                </a:gridCol>
                <a:gridCol w="3048000">
                  <a:extLst>
                    <a:ext uri="{9D8B030D-6E8A-4147-A177-3AD203B41FA5}">
                      <a16:colId xmlns:a16="http://schemas.microsoft.com/office/drawing/2014/main" val="873806830"/>
                    </a:ext>
                  </a:extLst>
                </a:gridCol>
                <a:gridCol w="3048000">
                  <a:extLst>
                    <a:ext uri="{9D8B030D-6E8A-4147-A177-3AD203B41FA5}">
                      <a16:colId xmlns:a16="http://schemas.microsoft.com/office/drawing/2014/main" val="2883139918"/>
                    </a:ext>
                  </a:extLst>
                </a:gridCol>
              </a:tblGrid>
              <a:tr h="299679">
                <a:tc>
                  <a:txBody>
                    <a:bodyPr/>
                    <a:lstStyle/>
                    <a:p>
                      <a:pPr algn="ctr"/>
                      <a:r>
                        <a:rPr lang="en-US" dirty="0">
                          <a:latin typeface="Times New Roman" panose="02020603050405020304" pitchFamily="18" charset="0"/>
                          <a:cs typeface="Times New Roman" panose="02020603050405020304" pitchFamily="18" charset="0"/>
                        </a:rPr>
                        <a:t>Machine Learning Classifier</a:t>
                      </a:r>
                    </a:p>
                  </a:txBody>
                  <a:tcPr/>
                </a:tc>
                <a:tc>
                  <a:txBody>
                    <a:bodyPr/>
                    <a:lstStyle/>
                    <a:p>
                      <a:pPr algn="ctr"/>
                      <a:r>
                        <a:rPr lang="en-US" dirty="0">
                          <a:latin typeface="Times New Roman" panose="02020603050405020304" pitchFamily="18" charset="0"/>
                          <a:cs typeface="Times New Roman" panose="02020603050405020304" pitchFamily="18" charset="0"/>
                        </a:rPr>
                        <a:t>Accuracy %</a:t>
                      </a:r>
                    </a:p>
                  </a:txBody>
                  <a:tcPr/>
                </a:tc>
                <a:tc>
                  <a:txBody>
                    <a:bodyPr/>
                    <a:lstStyle/>
                    <a:p>
                      <a:pPr algn="ctr"/>
                      <a:r>
                        <a:rPr lang="en-US" dirty="0">
                          <a:latin typeface="Times New Roman" panose="02020603050405020304" pitchFamily="18" charset="0"/>
                          <a:cs typeface="Times New Roman" panose="02020603050405020304" pitchFamily="18" charset="0"/>
                        </a:rPr>
                        <a:t>Machine Learning Classifier</a:t>
                      </a:r>
                    </a:p>
                  </a:txBody>
                  <a:tcPr/>
                </a:tc>
                <a:tc>
                  <a:txBody>
                    <a:bodyPr/>
                    <a:lstStyle/>
                    <a:p>
                      <a:pPr algn="ctr"/>
                      <a:r>
                        <a:rPr lang="en-US" dirty="0">
                          <a:latin typeface="Times New Roman" panose="02020603050405020304" pitchFamily="18" charset="0"/>
                          <a:cs typeface="Times New Roman" panose="02020603050405020304" pitchFamily="18" charset="0"/>
                        </a:rPr>
                        <a:t>Accuracy %</a:t>
                      </a:r>
                    </a:p>
                  </a:txBody>
                  <a:tcPr/>
                </a:tc>
                <a:extLst>
                  <a:ext uri="{0D108BD9-81ED-4DB2-BD59-A6C34878D82A}">
                    <a16:rowId xmlns:a16="http://schemas.microsoft.com/office/drawing/2014/main" val="2154684255"/>
                  </a:ext>
                </a:extLst>
              </a:tr>
              <a:tr h="299679">
                <a:tc>
                  <a:txBody>
                    <a:bodyPr/>
                    <a:lstStyle/>
                    <a:p>
                      <a:r>
                        <a:rPr lang="en-US" dirty="0">
                          <a:latin typeface="Times New Roman" panose="02020603050405020304" pitchFamily="18" charset="0"/>
                          <a:cs typeface="Times New Roman" panose="02020603050405020304" pitchFamily="18" charset="0"/>
                        </a:rPr>
                        <a:t>KNN with P = 1</a:t>
                      </a:r>
                    </a:p>
                  </a:txBody>
                  <a:tcPr/>
                </a:tc>
                <a:tc>
                  <a:txBody>
                    <a:bodyPr/>
                    <a:lstStyle/>
                    <a:p>
                      <a:pPr algn="ctr"/>
                      <a:r>
                        <a:rPr lang="en-US" dirty="0">
                          <a:latin typeface="Times New Roman" panose="02020603050405020304" pitchFamily="18" charset="0"/>
                          <a:cs typeface="Times New Roman" panose="02020603050405020304" pitchFamily="18" charset="0"/>
                        </a:rPr>
                        <a:t>71.34%</a:t>
                      </a:r>
                    </a:p>
                  </a:txBody>
                  <a:tcPr/>
                </a:tc>
                <a:tc>
                  <a:txBody>
                    <a:bodyPr/>
                    <a:lstStyle/>
                    <a:p>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with Naïve Bayesian</a:t>
                      </a:r>
                    </a:p>
                  </a:txBody>
                  <a:tcPr/>
                </a:tc>
                <a:tc>
                  <a:txBody>
                    <a:bodyPr/>
                    <a:lstStyle/>
                    <a:p>
                      <a:pPr algn="ctr"/>
                      <a:r>
                        <a:rPr lang="en-US" dirty="0">
                          <a:latin typeface="Times New Roman" panose="02020603050405020304" pitchFamily="18" charset="0"/>
                          <a:cs typeface="Times New Roman" panose="02020603050405020304" pitchFamily="18" charset="0"/>
                        </a:rPr>
                        <a:t>71.90%</a:t>
                      </a:r>
                    </a:p>
                  </a:txBody>
                  <a:tcPr/>
                </a:tc>
                <a:extLst>
                  <a:ext uri="{0D108BD9-81ED-4DB2-BD59-A6C34878D82A}">
                    <a16:rowId xmlns:a16="http://schemas.microsoft.com/office/drawing/2014/main" val="1633577784"/>
                  </a:ext>
                </a:extLst>
              </a:tr>
              <a:tr h="299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KNN with P = 1.5</a:t>
                      </a:r>
                    </a:p>
                  </a:txBody>
                  <a:tcPr/>
                </a:tc>
                <a:tc>
                  <a:txBody>
                    <a:bodyPr/>
                    <a:lstStyle/>
                    <a:p>
                      <a:pPr algn="ctr"/>
                      <a:r>
                        <a:rPr lang="en-US" dirty="0">
                          <a:latin typeface="Times New Roman" panose="02020603050405020304" pitchFamily="18" charset="0"/>
                          <a:cs typeface="Times New Roman" panose="02020603050405020304" pitchFamily="18" charset="0"/>
                        </a:rPr>
                        <a:t>71.48%</a:t>
                      </a:r>
                    </a:p>
                  </a:txBody>
                  <a:tcPr/>
                </a:tc>
                <a:tc>
                  <a:txBody>
                    <a:bodyPr/>
                    <a:lstStyle/>
                    <a:p>
                      <a:r>
                        <a:rPr lang="en-US" dirty="0">
                          <a:latin typeface="Times New Roman" panose="02020603050405020304" pitchFamily="18" charset="0"/>
                          <a:cs typeface="Times New Roman" panose="02020603050405020304" pitchFamily="18" charset="0"/>
                        </a:rPr>
                        <a:t>Linear SVM</a:t>
                      </a:r>
                    </a:p>
                  </a:txBody>
                  <a:tcPr/>
                </a:tc>
                <a:tc>
                  <a:txBody>
                    <a:bodyPr/>
                    <a:lstStyle/>
                    <a:p>
                      <a:pPr algn="ctr"/>
                      <a:r>
                        <a:rPr lang="en-US" dirty="0">
                          <a:latin typeface="Times New Roman" panose="02020603050405020304" pitchFamily="18" charset="0"/>
                          <a:cs typeface="Times New Roman" panose="02020603050405020304" pitchFamily="18" charset="0"/>
                        </a:rPr>
                        <a:t>74.84%</a:t>
                      </a:r>
                    </a:p>
                  </a:txBody>
                  <a:tcPr/>
                </a:tc>
                <a:extLst>
                  <a:ext uri="{0D108BD9-81ED-4DB2-BD59-A6C34878D82A}">
                    <a16:rowId xmlns:a16="http://schemas.microsoft.com/office/drawing/2014/main" val="54550532"/>
                  </a:ext>
                </a:extLst>
              </a:tr>
              <a:tr h="299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KNN with P = 2</a:t>
                      </a:r>
                    </a:p>
                  </a:txBody>
                  <a:tcPr/>
                </a:tc>
                <a:tc>
                  <a:txBody>
                    <a:bodyPr/>
                    <a:lstStyle/>
                    <a:p>
                      <a:pPr algn="ctr"/>
                      <a:r>
                        <a:rPr lang="en-US" dirty="0">
                          <a:latin typeface="Times New Roman" panose="02020603050405020304" pitchFamily="18" charset="0"/>
                          <a:cs typeface="Times New Roman" panose="02020603050405020304" pitchFamily="18" charset="0"/>
                        </a:rPr>
                        <a:t>71.34%</a:t>
                      </a:r>
                    </a:p>
                  </a:txBody>
                  <a:tcPr/>
                </a:tc>
                <a:tc>
                  <a:txBody>
                    <a:bodyPr/>
                    <a:lstStyle/>
                    <a:p>
                      <a:r>
                        <a:rPr lang="en-US" dirty="0">
                          <a:latin typeface="Times New Roman" panose="02020603050405020304" pitchFamily="18" charset="0"/>
                          <a:cs typeface="Times New Roman" panose="02020603050405020304" pitchFamily="18" charset="0"/>
                        </a:rPr>
                        <a:t>Gaussian SVM</a:t>
                      </a:r>
                    </a:p>
                  </a:txBody>
                  <a:tcPr/>
                </a:tc>
                <a:tc>
                  <a:txBody>
                    <a:bodyPr/>
                    <a:lstStyle/>
                    <a:p>
                      <a:pPr algn="ctr"/>
                      <a:r>
                        <a:rPr lang="en-US" dirty="0">
                          <a:latin typeface="Times New Roman" panose="02020603050405020304" pitchFamily="18" charset="0"/>
                          <a:cs typeface="Times New Roman" panose="02020603050405020304" pitchFamily="18" charset="0"/>
                        </a:rPr>
                        <a:t>73.88%</a:t>
                      </a:r>
                    </a:p>
                  </a:txBody>
                  <a:tcPr/>
                </a:tc>
                <a:extLst>
                  <a:ext uri="{0D108BD9-81ED-4DB2-BD59-A6C34878D82A}">
                    <a16:rowId xmlns:a16="http://schemas.microsoft.com/office/drawing/2014/main" val="2171379314"/>
                  </a:ext>
                </a:extLst>
              </a:tr>
              <a:tr h="299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KNN with P = 3</a:t>
                      </a:r>
                    </a:p>
                  </a:txBody>
                  <a:tcPr/>
                </a:tc>
                <a:tc>
                  <a:txBody>
                    <a:bodyPr/>
                    <a:lstStyle/>
                    <a:p>
                      <a:pPr algn="ctr"/>
                      <a:r>
                        <a:rPr lang="en-US" dirty="0">
                          <a:latin typeface="Times New Roman" panose="02020603050405020304" pitchFamily="18" charset="0"/>
                          <a:cs typeface="Times New Roman" panose="02020603050405020304" pitchFamily="18" charset="0"/>
                        </a:rPr>
                        <a:t>71.22%</a:t>
                      </a:r>
                    </a:p>
                  </a:txBody>
                  <a:tcPr/>
                </a:tc>
                <a:tc>
                  <a:txBody>
                    <a:bodyPr/>
                    <a:lstStyle/>
                    <a:p>
                      <a:r>
                        <a:rPr lang="en-US" dirty="0">
                          <a:latin typeface="Times New Roman" panose="02020603050405020304" pitchFamily="18" charset="0"/>
                          <a:cs typeface="Times New Roman" panose="02020603050405020304" pitchFamily="18" charset="0"/>
                        </a:rPr>
                        <a:t>Polynomial SVM Degree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73.88%</a:t>
                      </a:r>
                    </a:p>
                  </a:txBody>
                  <a:tcPr/>
                </a:tc>
                <a:extLst>
                  <a:ext uri="{0D108BD9-81ED-4DB2-BD59-A6C34878D82A}">
                    <a16:rowId xmlns:a16="http://schemas.microsoft.com/office/drawing/2014/main" val="22584264"/>
                  </a:ext>
                </a:extLst>
              </a:tr>
              <a:tr h="299679">
                <a:tc>
                  <a:txBody>
                    <a:bodyPr/>
                    <a:lstStyle/>
                    <a:p>
                      <a:r>
                        <a:rPr lang="en-US" dirty="0">
                          <a:latin typeface="Times New Roman" panose="02020603050405020304" pitchFamily="18" charset="0"/>
                          <a:cs typeface="Times New Roman" panose="02020603050405020304" pitchFamily="18" charset="0"/>
                        </a:rPr>
                        <a:t>Logistic Regression</a:t>
                      </a:r>
                    </a:p>
                  </a:txBody>
                  <a:tcPr/>
                </a:tc>
                <a:tc>
                  <a:txBody>
                    <a:bodyPr/>
                    <a:lstStyle/>
                    <a:p>
                      <a:pPr algn="ctr"/>
                      <a:r>
                        <a:rPr lang="en-US" dirty="0">
                          <a:latin typeface="Times New Roman" panose="02020603050405020304" pitchFamily="18" charset="0"/>
                          <a:cs typeface="Times New Roman" panose="02020603050405020304" pitchFamily="18" charset="0"/>
                        </a:rPr>
                        <a:t>74.36%</a:t>
                      </a:r>
                    </a:p>
                  </a:txBody>
                  <a:tcPr/>
                </a:tc>
                <a:tc>
                  <a:txBody>
                    <a:bodyPr/>
                    <a:lstStyle/>
                    <a:p>
                      <a:r>
                        <a:rPr lang="en-US" dirty="0">
                          <a:latin typeface="Times New Roman" panose="02020603050405020304" pitchFamily="18" charset="0"/>
                          <a:cs typeface="Times New Roman" panose="02020603050405020304" pitchFamily="18" charset="0"/>
                        </a:rPr>
                        <a:t>Polynomial SVM Degree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73.88%</a:t>
                      </a:r>
                    </a:p>
                  </a:txBody>
                  <a:tcPr/>
                </a:tc>
                <a:extLst>
                  <a:ext uri="{0D108BD9-81ED-4DB2-BD59-A6C34878D82A}">
                    <a16:rowId xmlns:a16="http://schemas.microsoft.com/office/drawing/2014/main" val="1631732363"/>
                  </a:ext>
                </a:extLst>
              </a:tr>
              <a:tr h="299679">
                <a:tc>
                  <a:txBody>
                    <a:bodyPr/>
                    <a:lstStyle/>
                    <a:p>
                      <a:r>
                        <a:rPr lang="en-US" dirty="0">
                          <a:latin typeface="Times New Roman" panose="02020603050405020304" pitchFamily="18" charset="0"/>
                          <a:cs typeface="Times New Roman" panose="02020603050405020304" pitchFamily="18" charset="0"/>
                        </a:rPr>
                        <a:t>Naïve Bayesian</a:t>
                      </a:r>
                    </a:p>
                  </a:txBody>
                  <a:tcPr/>
                </a:tc>
                <a:tc>
                  <a:txBody>
                    <a:bodyPr/>
                    <a:lstStyle/>
                    <a:p>
                      <a:pPr algn="ctr"/>
                      <a:r>
                        <a:rPr lang="en-US" dirty="0">
                          <a:latin typeface="Times New Roman" panose="02020603050405020304" pitchFamily="18" charset="0"/>
                          <a:cs typeface="Times New Roman" panose="02020603050405020304" pitchFamily="18" charset="0"/>
                        </a:rPr>
                        <a:t>71.90%</a:t>
                      </a:r>
                    </a:p>
                  </a:txBody>
                  <a:tcPr/>
                </a:tc>
                <a:tc>
                  <a:txBody>
                    <a:bodyPr/>
                    <a:lstStyle/>
                    <a:p>
                      <a:r>
                        <a:rPr lang="en-US" dirty="0">
                          <a:latin typeface="Times New Roman" panose="02020603050405020304" pitchFamily="18" charset="0"/>
                          <a:cs typeface="Times New Roman" panose="02020603050405020304" pitchFamily="18" charset="0"/>
                        </a:rPr>
                        <a:t>Polynomial SVM Degree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73.88%</a:t>
                      </a:r>
                    </a:p>
                  </a:txBody>
                  <a:tcPr/>
                </a:tc>
                <a:extLst>
                  <a:ext uri="{0D108BD9-81ED-4DB2-BD59-A6C34878D82A}">
                    <a16:rowId xmlns:a16="http://schemas.microsoft.com/office/drawing/2014/main" val="481494384"/>
                  </a:ext>
                </a:extLst>
              </a:tr>
              <a:tr h="299679">
                <a:tc>
                  <a:txBody>
                    <a:bodyPr/>
                    <a:lstStyle/>
                    <a:p>
                      <a:r>
                        <a:rPr lang="en-US" dirty="0">
                          <a:latin typeface="Times New Roman" panose="02020603050405020304" pitchFamily="18" charset="0"/>
                          <a:cs typeface="Times New Roman" panose="02020603050405020304" pitchFamily="18" charset="0"/>
                        </a:rPr>
                        <a:t>Linear Discriminant</a:t>
                      </a:r>
                    </a:p>
                  </a:txBody>
                  <a:tcPr/>
                </a:tc>
                <a:tc>
                  <a:txBody>
                    <a:bodyPr/>
                    <a:lstStyle/>
                    <a:p>
                      <a:pPr algn="ctr"/>
                      <a:r>
                        <a:rPr lang="en-US" dirty="0">
                          <a:latin typeface="Times New Roman" panose="02020603050405020304" pitchFamily="18" charset="0"/>
                          <a:cs typeface="Times New Roman" panose="02020603050405020304" pitchFamily="18" charset="0"/>
                        </a:rPr>
                        <a:t>75.00%</a:t>
                      </a:r>
                    </a:p>
                  </a:txBody>
                  <a:tcPr/>
                </a:tc>
                <a:tc>
                  <a:txBody>
                    <a:bodyPr/>
                    <a:lstStyle/>
                    <a:p>
                      <a:r>
                        <a:rPr lang="en-US" dirty="0">
                          <a:latin typeface="Times New Roman" panose="02020603050405020304" pitchFamily="18" charset="0"/>
                          <a:cs typeface="Times New Roman" panose="02020603050405020304" pitchFamily="18" charset="0"/>
                        </a:rPr>
                        <a:t>Polynomial SVM Degree 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73.88%</a:t>
                      </a:r>
                    </a:p>
                  </a:txBody>
                  <a:tcPr/>
                </a:tc>
                <a:extLst>
                  <a:ext uri="{0D108BD9-81ED-4DB2-BD59-A6C34878D82A}">
                    <a16:rowId xmlns:a16="http://schemas.microsoft.com/office/drawing/2014/main" val="2900174701"/>
                  </a:ext>
                </a:extLst>
              </a:tr>
              <a:tr h="299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Quadratic Discriminant</a:t>
                      </a:r>
                    </a:p>
                  </a:txBody>
                  <a:tcPr/>
                </a:tc>
                <a:tc>
                  <a:txBody>
                    <a:bodyPr/>
                    <a:lstStyle/>
                    <a:p>
                      <a:pPr algn="ctr"/>
                      <a:r>
                        <a:rPr lang="en-US" dirty="0">
                          <a:latin typeface="Times New Roman" panose="02020603050405020304" pitchFamily="18" charset="0"/>
                          <a:cs typeface="Times New Roman" panose="02020603050405020304" pitchFamily="18" charset="0"/>
                        </a:rPr>
                        <a:t>70.72%</a:t>
                      </a:r>
                    </a:p>
                  </a:txBody>
                  <a:tcPr>
                    <a:solidFill>
                      <a:srgbClr val="FF0000"/>
                    </a:solidFill>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9079985"/>
                  </a:ext>
                </a:extLst>
              </a:tr>
              <a:tr h="299679">
                <a:tc>
                  <a:txBody>
                    <a:bodyPr/>
                    <a:lstStyle/>
                    <a:p>
                      <a:r>
                        <a:rPr lang="en-US" dirty="0">
                          <a:latin typeface="Times New Roman" panose="02020603050405020304" pitchFamily="18" charset="0"/>
                          <a:cs typeface="Times New Roman" panose="02020603050405020304" pitchFamily="18" charset="0"/>
                        </a:rPr>
                        <a:t>Decision Tree</a:t>
                      </a:r>
                    </a:p>
                  </a:txBody>
                  <a:tcPr/>
                </a:tc>
                <a:tc>
                  <a:txBody>
                    <a:bodyPr/>
                    <a:lstStyle/>
                    <a:p>
                      <a:pPr algn="ctr"/>
                      <a:r>
                        <a:rPr lang="en-US" dirty="0">
                          <a:latin typeface="Times New Roman" panose="02020603050405020304" pitchFamily="18" charset="0"/>
                          <a:cs typeface="Times New Roman" panose="02020603050405020304" pitchFamily="18" charset="0"/>
                        </a:rPr>
                        <a:t>73.04%</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0379933"/>
                  </a:ext>
                </a:extLst>
              </a:tr>
              <a:tr h="299679">
                <a:tc>
                  <a:txBody>
                    <a:bodyPr/>
                    <a:lstStyle/>
                    <a:p>
                      <a:r>
                        <a:rPr lang="en-US" dirty="0">
                          <a:latin typeface="Times New Roman" panose="02020603050405020304" pitchFamily="18" charset="0"/>
                          <a:cs typeface="Times New Roman" panose="02020603050405020304" pitchFamily="18" charset="0"/>
                        </a:rPr>
                        <a:t>Random Forest</a:t>
                      </a:r>
                    </a:p>
                  </a:txBody>
                  <a:tcPr/>
                </a:tc>
                <a:tc>
                  <a:txBody>
                    <a:bodyPr/>
                    <a:lstStyle/>
                    <a:p>
                      <a:pPr algn="ctr"/>
                      <a:r>
                        <a:rPr lang="en-US" dirty="0">
                          <a:latin typeface="Times New Roman" panose="02020603050405020304" pitchFamily="18" charset="0"/>
                          <a:cs typeface="Times New Roman" panose="02020603050405020304" pitchFamily="18" charset="0"/>
                        </a:rPr>
                        <a:t>74.58%</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91946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with Logistic Regression</a:t>
                      </a:r>
                    </a:p>
                  </a:txBody>
                  <a:tcPr/>
                </a:tc>
                <a:tc>
                  <a:txBody>
                    <a:bodyPr/>
                    <a:lstStyle/>
                    <a:p>
                      <a:pPr algn="ctr"/>
                      <a:r>
                        <a:rPr lang="en-US" dirty="0">
                          <a:latin typeface="Times New Roman" panose="02020603050405020304" pitchFamily="18" charset="0"/>
                          <a:cs typeface="Times New Roman" panose="02020603050405020304" pitchFamily="18" charset="0"/>
                        </a:rPr>
                        <a:t>72.92%</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60617"/>
                  </a:ext>
                </a:extLst>
              </a:tr>
              <a:tr h="299679">
                <a:tc>
                  <a:txBody>
                    <a:bodyPr/>
                    <a:lstStyle/>
                    <a:p>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with Random Forest</a:t>
                      </a:r>
                    </a:p>
                  </a:txBody>
                  <a:tcPr/>
                </a:tc>
                <a:tc>
                  <a:txBody>
                    <a:bodyPr/>
                    <a:lstStyle/>
                    <a:p>
                      <a:pPr algn="ctr"/>
                      <a:r>
                        <a:rPr lang="en-US" dirty="0">
                          <a:latin typeface="Times New Roman" panose="02020603050405020304" pitchFamily="18" charset="0"/>
                          <a:cs typeface="Times New Roman" panose="02020603050405020304" pitchFamily="18" charset="0"/>
                        </a:rPr>
                        <a:t>75.54%</a:t>
                      </a:r>
                    </a:p>
                  </a:txBody>
                  <a:tcPr>
                    <a:solidFill>
                      <a:srgbClr val="92D050"/>
                    </a:solidFill>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7918914"/>
                  </a:ext>
                </a:extLst>
              </a:tr>
            </a:tbl>
          </a:graphicData>
        </a:graphic>
      </p:graphicFrame>
    </p:spTree>
    <p:extLst>
      <p:ext uri="{BB962C8B-B14F-4D97-AF65-F5344CB8AC3E}">
        <p14:creationId xmlns:p14="http://schemas.microsoft.com/office/powerpoint/2010/main" val="3191132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65D-2070-4622-91F6-034AF2F1D87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8962DC-11E3-4DFE-923C-794ED3AF4469}"/>
              </a:ext>
            </a:extLst>
          </p:cNvPr>
          <p:cNvSpPr>
            <a:spLocks noGrp="1"/>
          </p:cNvSpPr>
          <p:nvPr>
            <p:ph idx="1"/>
          </p:nvPr>
        </p:nvSpPr>
        <p:spPr/>
        <p:txBody>
          <a:bodyPr>
            <a:normAutofit/>
          </a:bodyPr>
          <a:lstStyle/>
          <a:p>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with Random Forest has the highest accuracy of 75.54%</a:t>
            </a:r>
          </a:p>
          <a:p>
            <a:r>
              <a:rPr lang="en-US" sz="1800" dirty="0">
                <a:latin typeface="Times New Roman" panose="02020603050405020304" pitchFamily="18" charset="0"/>
                <a:cs typeface="Times New Roman" panose="02020603050405020304" pitchFamily="18" charset="0"/>
              </a:rPr>
              <a:t>Quadratic Discriminant has the lowest accuracy of 70.72%</a:t>
            </a:r>
          </a:p>
          <a:p>
            <a:r>
              <a:rPr lang="en-US" sz="1800" dirty="0">
                <a:latin typeface="Times New Roman" panose="02020603050405020304" pitchFamily="18" charset="0"/>
                <a:cs typeface="Times New Roman" panose="02020603050405020304" pitchFamily="18" charset="0"/>
              </a:rPr>
              <a:t>Prefer using Logistic Regression as very easy to compute and low sensitivity to changes in the data set. Accuracy is 74.36% which is very close to the maximum accuracy and, this accuracy has been calculated using the dataset with reduced features. Only 12 features of the dataset were used.</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409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3DB6-914C-4BF2-AB9A-120EF512FB49}"/>
              </a:ext>
            </a:extLst>
          </p:cNvPr>
          <p:cNvSpPr>
            <a:spLocks noGrp="1"/>
          </p:cNvSpPr>
          <p:nvPr>
            <p:ph type="title"/>
          </p:nvPr>
        </p:nvSpPr>
        <p:spPr/>
        <p:txBody>
          <a:bodyPr/>
          <a:lstStyle/>
          <a:p>
            <a:r>
              <a:rPr lang="en-US" dirty="0"/>
              <a:t>K Means Clustering</a:t>
            </a:r>
          </a:p>
        </p:txBody>
      </p:sp>
      <p:sp>
        <p:nvSpPr>
          <p:cNvPr id="3" name="Content Placeholder 2">
            <a:extLst>
              <a:ext uri="{FF2B5EF4-FFF2-40B4-BE49-F238E27FC236}">
                <a16:creationId xmlns:a16="http://schemas.microsoft.com/office/drawing/2014/main" id="{9D559C0D-AC1D-46F6-86E0-C4E5644BAF78}"/>
              </a:ext>
            </a:extLst>
          </p:cNvPr>
          <p:cNvSpPr>
            <a:spLocks noGrp="1"/>
          </p:cNvSpPr>
          <p:nvPr>
            <p:ph idx="1"/>
          </p:nvPr>
        </p:nvSpPr>
        <p:spPr>
          <a:xfrm>
            <a:off x="838200" y="1929384"/>
            <a:ext cx="10515600" cy="392475"/>
          </a:xfrm>
        </p:spPr>
        <p:txBody>
          <a:bodyPr>
            <a:normAutofit/>
          </a:bodyPr>
          <a:lstStyle/>
          <a:p>
            <a:r>
              <a:rPr lang="en-US" sz="1800" dirty="0">
                <a:latin typeface="Times New Roman" panose="02020603050405020304" pitchFamily="18" charset="0"/>
                <a:cs typeface="Times New Roman" panose="02020603050405020304" pitchFamily="18" charset="0"/>
              </a:rPr>
              <a:t>Not suitable for implementation. Entropy too high &amp; requires too many clusters to reduce it.</a:t>
            </a:r>
          </a:p>
        </p:txBody>
      </p:sp>
      <p:pic>
        <p:nvPicPr>
          <p:cNvPr id="7" name="Picture 6" descr="Chart&#10;&#10;Description automatically generated">
            <a:extLst>
              <a:ext uri="{FF2B5EF4-FFF2-40B4-BE49-F238E27FC236}">
                <a16:creationId xmlns:a16="http://schemas.microsoft.com/office/drawing/2014/main" id="{B8822F2E-0266-4D8C-B417-EBDDC4C6C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906" y="2321859"/>
            <a:ext cx="6048188" cy="4536141"/>
          </a:xfrm>
          <a:prstGeom prst="rect">
            <a:avLst/>
          </a:prstGeom>
        </p:spPr>
      </p:pic>
    </p:spTree>
    <p:extLst>
      <p:ext uri="{BB962C8B-B14F-4D97-AF65-F5344CB8AC3E}">
        <p14:creationId xmlns:p14="http://schemas.microsoft.com/office/powerpoint/2010/main" val="396829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3DC6-FBCA-4DFE-8DC9-22039BE6558E}"/>
              </a:ext>
            </a:extLst>
          </p:cNvPr>
          <p:cNvSpPr>
            <a:spLocks noGrp="1"/>
          </p:cNvSpPr>
          <p:nvPr>
            <p:ph type="title"/>
          </p:nvPr>
        </p:nvSpPr>
        <p:spPr/>
        <p:txBody>
          <a:bodyPr/>
          <a:lstStyle/>
          <a:p>
            <a:r>
              <a:rPr lang="en-US" dirty="0"/>
              <a:t>Features</a:t>
            </a:r>
          </a:p>
        </p:txBody>
      </p:sp>
      <p:graphicFrame>
        <p:nvGraphicFramePr>
          <p:cNvPr id="4" name="Table 4">
            <a:extLst>
              <a:ext uri="{FF2B5EF4-FFF2-40B4-BE49-F238E27FC236}">
                <a16:creationId xmlns:a16="http://schemas.microsoft.com/office/drawing/2014/main" id="{654E94ED-510B-4649-ADDF-2399FADDBA10}"/>
              </a:ext>
            </a:extLst>
          </p:cNvPr>
          <p:cNvGraphicFramePr>
            <a:graphicFrameLocks noGrp="1"/>
          </p:cNvGraphicFramePr>
          <p:nvPr>
            <p:ph idx="1"/>
            <p:extLst>
              <p:ext uri="{D42A27DB-BD31-4B8C-83A1-F6EECF244321}">
                <p14:modId xmlns:p14="http://schemas.microsoft.com/office/powerpoint/2010/main" val="984834336"/>
              </p:ext>
            </p:extLst>
          </p:nvPr>
        </p:nvGraphicFramePr>
        <p:xfrm>
          <a:off x="838200" y="1928813"/>
          <a:ext cx="10591800" cy="4602480"/>
        </p:xfrm>
        <a:graphic>
          <a:graphicData uri="http://schemas.openxmlformats.org/drawingml/2006/table">
            <a:tbl>
              <a:tblPr firstRow="1" bandRow="1">
                <a:tableStyleId>{5C22544A-7EE6-4342-B048-85BDC9FD1C3A}</a:tableStyleId>
              </a:tblPr>
              <a:tblGrid>
                <a:gridCol w="3402106">
                  <a:extLst>
                    <a:ext uri="{9D8B030D-6E8A-4147-A177-3AD203B41FA5}">
                      <a16:colId xmlns:a16="http://schemas.microsoft.com/office/drawing/2014/main" val="3727387725"/>
                    </a:ext>
                  </a:extLst>
                </a:gridCol>
                <a:gridCol w="7189694">
                  <a:extLst>
                    <a:ext uri="{9D8B030D-6E8A-4147-A177-3AD203B41FA5}">
                      <a16:colId xmlns:a16="http://schemas.microsoft.com/office/drawing/2014/main" val="2370008895"/>
                    </a:ext>
                  </a:extLst>
                </a:gridCol>
              </a:tblGrid>
              <a:tr h="212644">
                <a:tc>
                  <a:txBody>
                    <a:bodyPr/>
                    <a:lstStyle/>
                    <a:p>
                      <a:pPr algn="ctr"/>
                      <a:r>
                        <a:rPr lang="en-US" sz="14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400" dirty="0">
                          <a:latin typeface="Times New Roman" panose="02020603050405020304" pitchFamily="18" charset="0"/>
                          <a:cs typeface="Times New Roman" panose="02020603050405020304" pitchFamily="18" charset="0"/>
                        </a:rPr>
                        <a:t>Feature Description</a:t>
                      </a:r>
                    </a:p>
                  </a:txBody>
                  <a:tcPr/>
                </a:tc>
                <a:extLst>
                  <a:ext uri="{0D108BD9-81ED-4DB2-BD59-A6C34878D82A}">
                    <a16:rowId xmlns:a16="http://schemas.microsoft.com/office/drawing/2014/main" val="2388738787"/>
                  </a:ext>
                </a:extLst>
              </a:tr>
              <a:tr h="212644">
                <a:tc>
                  <a:txBody>
                    <a:bodyPr/>
                    <a:lstStyle/>
                    <a:p>
                      <a:pPr algn="ctr"/>
                      <a:r>
                        <a:rPr lang="en-US" sz="1400" dirty="0" err="1">
                          <a:latin typeface="Times New Roman" panose="02020603050405020304" pitchFamily="18" charset="0"/>
                          <a:cs typeface="Times New Roman" panose="02020603050405020304" pitchFamily="18" charset="0"/>
                        </a:rPr>
                        <a:t>HighBP</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Yes or No, if a person has been diagnosed with high blood pressure</a:t>
                      </a:r>
                    </a:p>
                  </a:txBody>
                  <a:tcPr/>
                </a:tc>
                <a:extLst>
                  <a:ext uri="{0D108BD9-81ED-4DB2-BD59-A6C34878D82A}">
                    <a16:rowId xmlns:a16="http://schemas.microsoft.com/office/drawing/2014/main" val="4027419118"/>
                  </a:ext>
                </a:extLst>
              </a:tr>
              <a:tr h="212644">
                <a:tc>
                  <a:txBody>
                    <a:bodyPr/>
                    <a:lstStyle/>
                    <a:p>
                      <a:pPr algn="ctr"/>
                      <a:r>
                        <a:rPr lang="en-US" sz="1400" dirty="0" err="1">
                          <a:latin typeface="Times New Roman" panose="02020603050405020304" pitchFamily="18" charset="0"/>
                          <a:cs typeface="Times New Roman" panose="02020603050405020304" pitchFamily="18" charset="0"/>
                        </a:rPr>
                        <a:t>HighChol</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Yes or No, if a person has ever been diagnosed with high cholesterol levels</a:t>
                      </a:r>
                    </a:p>
                  </a:txBody>
                  <a:tcPr/>
                </a:tc>
                <a:extLst>
                  <a:ext uri="{0D108BD9-81ED-4DB2-BD59-A6C34878D82A}">
                    <a16:rowId xmlns:a16="http://schemas.microsoft.com/office/drawing/2014/main" val="4207757750"/>
                  </a:ext>
                </a:extLst>
              </a:tr>
              <a:tr h="212644">
                <a:tc>
                  <a:txBody>
                    <a:bodyPr/>
                    <a:lstStyle/>
                    <a:p>
                      <a:pPr algn="ctr"/>
                      <a:r>
                        <a:rPr lang="en-US" sz="1400" dirty="0" err="1">
                          <a:latin typeface="Times New Roman" panose="02020603050405020304" pitchFamily="18" charset="0"/>
                          <a:cs typeface="Times New Roman" panose="02020603050405020304" pitchFamily="18" charset="0"/>
                        </a:rPr>
                        <a:t>CholCheck</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Yes or No, if cholesterol check in last 5 years</a:t>
                      </a:r>
                    </a:p>
                  </a:txBody>
                  <a:tcPr/>
                </a:tc>
                <a:extLst>
                  <a:ext uri="{0D108BD9-81ED-4DB2-BD59-A6C34878D82A}">
                    <a16:rowId xmlns:a16="http://schemas.microsoft.com/office/drawing/2014/main" val="1048558662"/>
                  </a:ext>
                </a:extLst>
              </a:tr>
              <a:tr h="212644">
                <a:tc>
                  <a:txBody>
                    <a:bodyPr/>
                    <a:lstStyle/>
                    <a:p>
                      <a:pPr algn="ctr"/>
                      <a:r>
                        <a:rPr lang="en-US" sz="1400" dirty="0">
                          <a:latin typeface="Times New Roman" panose="02020603050405020304" pitchFamily="18" charset="0"/>
                          <a:cs typeface="Times New Roman" panose="02020603050405020304" pitchFamily="18" charset="0"/>
                        </a:rPr>
                        <a:t>BMI</a:t>
                      </a:r>
                    </a:p>
                  </a:txBody>
                  <a:tcPr/>
                </a:tc>
                <a:tc>
                  <a:txBody>
                    <a:bodyPr/>
                    <a:lstStyle/>
                    <a:p>
                      <a:pPr algn="ctr"/>
                      <a:r>
                        <a:rPr lang="en-US" sz="1400" dirty="0">
                          <a:latin typeface="Times New Roman" panose="02020603050405020304" pitchFamily="18" charset="0"/>
                          <a:cs typeface="Times New Roman" panose="02020603050405020304" pitchFamily="18" charset="0"/>
                        </a:rPr>
                        <a:t>Body Mass Index</a:t>
                      </a:r>
                    </a:p>
                  </a:txBody>
                  <a:tcPr/>
                </a:tc>
                <a:extLst>
                  <a:ext uri="{0D108BD9-81ED-4DB2-BD59-A6C34878D82A}">
                    <a16:rowId xmlns:a16="http://schemas.microsoft.com/office/drawing/2014/main" val="3035550954"/>
                  </a:ext>
                </a:extLst>
              </a:tr>
              <a:tr h="212644">
                <a:tc>
                  <a:txBody>
                    <a:bodyPr/>
                    <a:lstStyle/>
                    <a:p>
                      <a:pPr algn="ctr"/>
                      <a:r>
                        <a:rPr lang="en-US" sz="1400" dirty="0">
                          <a:latin typeface="Times New Roman" panose="02020603050405020304" pitchFamily="18" charset="0"/>
                          <a:cs typeface="Times New Roman" panose="02020603050405020304" pitchFamily="18" charset="0"/>
                        </a:rPr>
                        <a:t>Smoker</a:t>
                      </a:r>
                    </a:p>
                  </a:txBody>
                  <a:tcPr/>
                </a:tc>
                <a:tc>
                  <a:txBody>
                    <a:bodyPr/>
                    <a:lstStyle/>
                    <a:p>
                      <a:pPr algn="ctr"/>
                      <a:r>
                        <a:rPr lang="en-US" sz="1400" dirty="0">
                          <a:latin typeface="Times New Roman" panose="02020603050405020304" pitchFamily="18" charset="0"/>
                          <a:cs typeface="Times New Roman" panose="02020603050405020304" pitchFamily="18" charset="0"/>
                        </a:rPr>
                        <a:t>Yes or No, ever smoked at least 100 cigarettes in entire life</a:t>
                      </a:r>
                    </a:p>
                  </a:txBody>
                  <a:tcPr/>
                </a:tc>
                <a:extLst>
                  <a:ext uri="{0D108BD9-81ED-4DB2-BD59-A6C34878D82A}">
                    <a16:rowId xmlns:a16="http://schemas.microsoft.com/office/drawing/2014/main" val="2116372598"/>
                  </a:ext>
                </a:extLst>
              </a:tr>
              <a:tr h="212644">
                <a:tc>
                  <a:txBody>
                    <a:bodyPr/>
                    <a:lstStyle/>
                    <a:p>
                      <a:pPr algn="ctr"/>
                      <a:r>
                        <a:rPr lang="en-US" sz="1400" dirty="0">
                          <a:latin typeface="Times New Roman" panose="02020603050405020304" pitchFamily="18" charset="0"/>
                          <a:cs typeface="Times New Roman" panose="02020603050405020304" pitchFamily="18" charset="0"/>
                        </a:rPr>
                        <a:t>Stroke</a:t>
                      </a:r>
                    </a:p>
                  </a:txBody>
                  <a:tcPr/>
                </a:tc>
                <a:tc>
                  <a:txBody>
                    <a:bodyPr/>
                    <a:lstStyle/>
                    <a:p>
                      <a:pPr algn="ctr"/>
                      <a:r>
                        <a:rPr lang="en-US" sz="1400" dirty="0">
                          <a:latin typeface="Times New Roman" panose="02020603050405020304" pitchFamily="18" charset="0"/>
                          <a:cs typeface="Times New Roman" panose="02020603050405020304" pitchFamily="18" charset="0"/>
                        </a:rPr>
                        <a:t>Yes or No, ever had a stroke</a:t>
                      </a:r>
                    </a:p>
                  </a:txBody>
                  <a:tcPr/>
                </a:tc>
                <a:extLst>
                  <a:ext uri="{0D108BD9-81ED-4DB2-BD59-A6C34878D82A}">
                    <a16:rowId xmlns:a16="http://schemas.microsoft.com/office/drawing/2014/main" val="3396467398"/>
                  </a:ext>
                </a:extLst>
              </a:tr>
              <a:tr h="212644">
                <a:tc>
                  <a:txBody>
                    <a:bodyPr/>
                    <a:lstStyle/>
                    <a:p>
                      <a:pPr algn="ctr"/>
                      <a:r>
                        <a:rPr lang="en-US" sz="1400" dirty="0" err="1">
                          <a:latin typeface="Times New Roman" panose="02020603050405020304" pitchFamily="18" charset="0"/>
                          <a:cs typeface="Times New Roman" panose="02020603050405020304" pitchFamily="18" charset="0"/>
                        </a:rPr>
                        <a:t>HeartDiseaseorAttack</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Yes or No, </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ever reported having coronary heart disease (CHD) or myocardial infarction (MI)</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7456516"/>
                  </a:ext>
                </a:extLst>
              </a:tr>
              <a:tr h="212644">
                <a:tc>
                  <a:txBody>
                    <a:bodyPr/>
                    <a:lstStyle/>
                    <a:p>
                      <a:pPr algn="ctr"/>
                      <a:r>
                        <a:rPr lang="en-US" sz="1400" dirty="0" err="1">
                          <a:latin typeface="Times New Roman" panose="02020603050405020304" pitchFamily="18" charset="0"/>
                          <a:cs typeface="Times New Roman" panose="02020603050405020304" pitchFamily="18" charset="0"/>
                        </a:rPr>
                        <a:t>PhysActivity</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Adults who reported doing physical activity or exercise during the past 30 days other than their regular job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4831882"/>
                  </a:ext>
                </a:extLst>
              </a:tr>
              <a:tr h="212644">
                <a:tc>
                  <a:txBody>
                    <a:bodyPr/>
                    <a:lstStyle/>
                    <a:p>
                      <a:pPr algn="ctr"/>
                      <a:r>
                        <a:rPr lang="en-US" sz="1400" dirty="0">
                          <a:latin typeface="Times New Roman" panose="02020603050405020304" pitchFamily="18" charset="0"/>
                          <a:cs typeface="Times New Roman" panose="02020603050405020304" pitchFamily="18" charset="0"/>
                        </a:rPr>
                        <a:t>Fruits</a:t>
                      </a: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Yes or No, Consume Fruit 1 or more times per day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2705901"/>
                  </a:ext>
                </a:extLst>
              </a:tr>
              <a:tr h="212644">
                <a:tc>
                  <a:txBody>
                    <a:bodyPr/>
                    <a:lstStyle/>
                    <a:p>
                      <a:pPr algn="ctr"/>
                      <a:r>
                        <a:rPr lang="en-US" sz="1400" dirty="0">
                          <a:latin typeface="Times New Roman" panose="02020603050405020304" pitchFamily="18" charset="0"/>
                          <a:cs typeface="Times New Roman" panose="02020603050405020304" pitchFamily="18" charset="0"/>
                        </a:rPr>
                        <a:t>Veggies</a:t>
                      </a: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Yes or No, Consume Vegetables 1 or more times per day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0866059"/>
                  </a:ext>
                </a:extLst>
              </a:tr>
              <a:tr h="212644">
                <a:tc>
                  <a:txBody>
                    <a:bodyPr/>
                    <a:lstStyle/>
                    <a:p>
                      <a:pPr algn="ctr"/>
                      <a:r>
                        <a:rPr lang="en-US" sz="1400" dirty="0" err="1">
                          <a:latin typeface="Times New Roman" panose="02020603050405020304" pitchFamily="18" charset="0"/>
                          <a:cs typeface="Times New Roman" panose="02020603050405020304" pitchFamily="18" charset="0"/>
                        </a:rPr>
                        <a:t>HvyAlcoholConsump</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Yes or No, Heavy drinkers (adult men having more than 14 drinks per week and adult women having more than 7 drinks per week)</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0459274"/>
                  </a:ext>
                </a:extLst>
              </a:tr>
              <a:tr h="212644">
                <a:tc>
                  <a:txBody>
                    <a:bodyPr/>
                    <a:lstStyle/>
                    <a:p>
                      <a:pPr algn="ctr"/>
                      <a:r>
                        <a:rPr lang="en-US" sz="1400" dirty="0" err="1">
                          <a:latin typeface="Times New Roman" panose="02020603050405020304" pitchFamily="18" charset="0"/>
                          <a:cs typeface="Times New Roman" panose="02020603050405020304" pitchFamily="18" charset="0"/>
                        </a:rPr>
                        <a:t>AnyHealthcare</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Yes or No, if a person has any kind of health care coverage, including health insurance, prepaid plans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8338453"/>
                  </a:ext>
                </a:extLst>
              </a:tr>
            </a:tbl>
          </a:graphicData>
        </a:graphic>
      </p:graphicFrame>
    </p:spTree>
    <p:extLst>
      <p:ext uri="{BB962C8B-B14F-4D97-AF65-F5344CB8AC3E}">
        <p14:creationId xmlns:p14="http://schemas.microsoft.com/office/powerpoint/2010/main" val="381160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E2B3-948A-491A-B54C-4884658D9797}"/>
              </a:ext>
            </a:extLst>
          </p:cNvPr>
          <p:cNvSpPr>
            <a:spLocks noGrp="1"/>
          </p:cNvSpPr>
          <p:nvPr>
            <p:ph type="title"/>
          </p:nvPr>
        </p:nvSpPr>
        <p:spPr/>
        <p:txBody>
          <a:bodyPr/>
          <a:lstStyle/>
          <a:p>
            <a:r>
              <a:rPr lang="en-US" dirty="0"/>
              <a:t>Features</a:t>
            </a:r>
          </a:p>
        </p:txBody>
      </p:sp>
      <p:graphicFrame>
        <p:nvGraphicFramePr>
          <p:cNvPr id="4" name="Table 4">
            <a:extLst>
              <a:ext uri="{FF2B5EF4-FFF2-40B4-BE49-F238E27FC236}">
                <a16:creationId xmlns:a16="http://schemas.microsoft.com/office/drawing/2014/main" id="{0FC07E05-A543-452E-97A7-F22C0A2F786B}"/>
              </a:ext>
            </a:extLst>
          </p:cNvPr>
          <p:cNvGraphicFramePr>
            <a:graphicFrameLocks noGrp="1"/>
          </p:cNvGraphicFramePr>
          <p:nvPr>
            <p:ph idx="1"/>
            <p:extLst>
              <p:ext uri="{D42A27DB-BD31-4B8C-83A1-F6EECF244321}">
                <p14:modId xmlns:p14="http://schemas.microsoft.com/office/powerpoint/2010/main" val="1978507709"/>
              </p:ext>
            </p:extLst>
          </p:nvPr>
        </p:nvGraphicFramePr>
        <p:xfrm>
          <a:off x="838200" y="1928813"/>
          <a:ext cx="10515600" cy="4226560"/>
        </p:xfrm>
        <a:graphic>
          <a:graphicData uri="http://schemas.openxmlformats.org/drawingml/2006/table">
            <a:tbl>
              <a:tblPr firstRow="1" bandRow="1">
                <a:tableStyleId>{5C22544A-7EE6-4342-B048-85BDC9FD1C3A}</a:tableStyleId>
              </a:tblPr>
              <a:tblGrid>
                <a:gridCol w="3258671">
                  <a:extLst>
                    <a:ext uri="{9D8B030D-6E8A-4147-A177-3AD203B41FA5}">
                      <a16:colId xmlns:a16="http://schemas.microsoft.com/office/drawing/2014/main" val="1591602432"/>
                    </a:ext>
                  </a:extLst>
                </a:gridCol>
                <a:gridCol w="7256929">
                  <a:extLst>
                    <a:ext uri="{9D8B030D-6E8A-4147-A177-3AD203B41FA5}">
                      <a16:colId xmlns:a16="http://schemas.microsoft.com/office/drawing/2014/main" val="2514957063"/>
                    </a:ext>
                  </a:extLst>
                </a:gridCol>
              </a:tblGrid>
              <a:tr h="370840">
                <a:tc>
                  <a:txBody>
                    <a:bodyPr/>
                    <a:lstStyle/>
                    <a:p>
                      <a:pPr algn="ctr"/>
                      <a:r>
                        <a:rPr lang="en-US" sz="1400" dirty="0">
                          <a:latin typeface="Times New Roman" panose="02020603050405020304" pitchFamily="18" charset="0"/>
                          <a:cs typeface="Times New Roman" panose="02020603050405020304" pitchFamily="18" charset="0"/>
                        </a:rPr>
                        <a:t>Feature Name</a:t>
                      </a:r>
                    </a:p>
                  </a:txBody>
                  <a:tcPr/>
                </a:tc>
                <a:tc>
                  <a:txBody>
                    <a:bodyPr/>
                    <a:lstStyle/>
                    <a:p>
                      <a:pPr algn="ctr"/>
                      <a:r>
                        <a:rPr lang="en-US" sz="1400" dirty="0">
                          <a:latin typeface="Times New Roman" panose="02020603050405020304" pitchFamily="18" charset="0"/>
                          <a:cs typeface="Times New Roman" panose="02020603050405020304" pitchFamily="18" charset="0"/>
                        </a:rPr>
                        <a:t>Feature Description</a:t>
                      </a:r>
                    </a:p>
                  </a:txBody>
                  <a:tcPr/>
                </a:tc>
                <a:extLst>
                  <a:ext uri="{0D108BD9-81ED-4DB2-BD59-A6C34878D82A}">
                    <a16:rowId xmlns:a16="http://schemas.microsoft.com/office/drawing/2014/main" val="443056656"/>
                  </a:ext>
                </a:extLst>
              </a:tr>
              <a:tr h="370840">
                <a:tc>
                  <a:txBody>
                    <a:bodyPr/>
                    <a:lstStyle/>
                    <a:p>
                      <a:pPr algn="ctr"/>
                      <a:r>
                        <a:rPr lang="en-US" sz="1400" dirty="0" err="1">
                          <a:latin typeface="Times New Roman" panose="02020603050405020304" pitchFamily="18" charset="0"/>
                          <a:cs typeface="Times New Roman" panose="02020603050405020304" pitchFamily="18" charset="0"/>
                        </a:rPr>
                        <a:t>NoDocbcCost</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Yes or No, </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Was there a time in the past 12 months when you needed to see a doctor but could not because of cost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6860838"/>
                  </a:ext>
                </a:extLst>
              </a:tr>
              <a:tr h="370840">
                <a:tc>
                  <a:txBody>
                    <a:bodyPr/>
                    <a:lstStyle/>
                    <a:p>
                      <a:pPr algn="ctr"/>
                      <a:r>
                        <a:rPr lang="en-US" sz="1400" dirty="0" err="1">
                          <a:latin typeface="Times New Roman" panose="02020603050405020304" pitchFamily="18" charset="0"/>
                          <a:cs typeface="Times New Roman" panose="02020603050405020304" pitchFamily="18" charset="0"/>
                        </a:rPr>
                        <a:t>GenHlth</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1, 2,3 means good or better health. 4 or 5 means fair or poor health.</a:t>
                      </a:r>
                    </a:p>
                  </a:txBody>
                  <a:tcPr/>
                </a:tc>
                <a:extLst>
                  <a:ext uri="{0D108BD9-81ED-4DB2-BD59-A6C34878D82A}">
                    <a16:rowId xmlns:a16="http://schemas.microsoft.com/office/drawing/2014/main" val="936985805"/>
                  </a:ext>
                </a:extLst>
              </a:tr>
              <a:tr h="370840">
                <a:tc>
                  <a:txBody>
                    <a:bodyPr/>
                    <a:lstStyle/>
                    <a:p>
                      <a:pPr algn="ctr"/>
                      <a:r>
                        <a:rPr lang="en-US" sz="1400" dirty="0" err="1">
                          <a:latin typeface="Times New Roman" panose="02020603050405020304" pitchFamily="18" charset="0"/>
                          <a:cs typeface="Times New Roman" panose="02020603050405020304" pitchFamily="18" charset="0"/>
                        </a:rPr>
                        <a:t>MentHlth</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For how many days during the past 30 days was your mental health not good?</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2075752"/>
                  </a:ext>
                </a:extLst>
              </a:tr>
              <a:tr h="370840">
                <a:tc>
                  <a:txBody>
                    <a:bodyPr/>
                    <a:lstStyle/>
                    <a:p>
                      <a:pPr algn="ctr"/>
                      <a:r>
                        <a:rPr lang="en-US" sz="1400" dirty="0" err="1">
                          <a:latin typeface="Times New Roman" panose="02020603050405020304" pitchFamily="18" charset="0"/>
                          <a:cs typeface="Times New Roman" panose="02020603050405020304" pitchFamily="18" charset="0"/>
                        </a:rPr>
                        <a:t>PhysHlth</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For how many days during the past 30 days was your physical health not good?</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1805297"/>
                  </a:ext>
                </a:extLst>
              </a:tr>
              <a:tr h="370840">
                <a:tc>
                  <a:txBody>
                    <a:bodyPr/>
                    <a:lstStyle/>
                    <a:p>
                      <a:pPr algn="ctr"/>
                      <a:r>
                        <a:rPr lang="en-US" sz="1400" dirty="0" err="1">
                          <a:latin typeface="Times New Roman" panose="02020603050405020304" pitchFamily="18" charset="0"/>
                          <a:cs typeface="Times New Roman" panose="02020603050405020304" pitchFamily="18" charset="0"/>
                        </a:rPr>
                        <a:t>DiffWalk</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Do you have serious difficulty walking or climbing stairs?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3463875"/>
                  </a:ext>
                </a:extLst>
              </a:tr>
              <a:tr h="370840">
                <a:tc>
                  <a:txBody>
                    <a:bodyPr/>
                    <a:lstStyle/>
                    <a:p>
                      <a:pPr algn="ctr"/>
                      <a:r>
                        <a:rPr lang="en-US" sz="1400" dirty="0">
                          <a:latin typeface="Times New Roman" panose="02020603050405020304" pitchFamily="18" charset="0"/>
                          <a:cs typeface="Times New Roman" panose="02020603050405020304" pitchFamily="18" charset="0"/>
                        </a:rPr>
                        <a:t>Sex</a:t>
                      </a:r>
                    </a:p>
                  </a:txBody>
                  <a:tcPr/>
                </a:tc>
                <a:tc>
                  <a:txBody>
                    <a:bodyPr/>
                    <a:lstStyle/>
                    <a:p>
                      <a:pPr algn="ctr"/>
                      <a:r>
                        <a:rPr lang="en-US" sz="1400" dirty="0">
                          <a:latin typeface="Times New Roman" panose="02020603050405020304" pitchFamily="18" charset="0"/>
                          <a:cs typeface="Times New Roman" panose="02020603050405020304" pitchFamily="18" charset="0"/>
                        </a:rPr>
                        <a:t>Gender of person</a:t>
                      </a:r>
                    </a:p>
                  </a:txBody>
                  <a:tcPr/>
                </a:tc>
                <a:extLst>
                  <a:ext uri="{0D108BD9-81ED-4DB2-BD59-A6C34878D82A}">
                    <a16:rowId xmlns:a16="http://schemas.microsoft.com/office/drawing/2014/main" val="280358831"/>
                  </a:ext>
                </a:extLst>
              </a:tr>
              <a:tr h="370840">
                <a:tc>
                  <a:txBody>
                    <a:bodyPr/>
                    <a:lstStyle/>
                    <a:p>
                      <a:pPr algn="ctr"/>
                      <a:r>
                        <a:rPr lang="en-US" sz="1400" dirty="0">
                          <a:latin typeface="Times New Roman" panose="02020603050405020304" pitchFamily="18" charset="0"/>
                          <a:cs typeface="Times New Roman" panose="02020603050405020304" pitchFamily="18" charset="0"/>
                        </a:rPr>
                        <a:t>Age</a:t>
                      </a:r>
                    </a:p>
                  </a:txBody>
                  <a:tcPr/>
                </a:tc>
                <a:tc>
                  <a:txBody>
                    <a:bodyPr/>
                    <a:lstStyle/>
                    <a:p>
                      <a:pPr algn="ctr"/>
                      <a:r>
                        <a:rPr lang="en-US" sz="1400" dirty="0">
                          <a:latin typeface="Times New Roman" panose="02020603050405020304" pitchFamily="18" charset="0"/>
                          <a:cs typeface="Times New Roman" panose="02020603050405020304" pitchFamily="18" charset="0"/>
                        </a:rPr>
                        <a:t>Age of the person (different numbers used to show age range)</a:t>
                      </a:r>
                    </a:p>
                  </a:txBody>
                  <a:tcPr/>
                </a:tc>
                <a:extLst>
                  <a:ext uri="{0D108BD9-81ED-4DB2-BD59-A6C34878D82A}">
                    <a16:rowId xmlns:a16="http://schemas.microsoft.com/office/drawing/2014/main" val="3009887215"/>
                  </a:ext>
                </a:extLst>
              </a:tr>
              <a:tr h="370840">
                <a:tc>
                  <a:txBody>
                    <a:bodyPr/>
                    <a:lstStyle/>
                    <a:p>
                      <a:pPr algn="ctr"/>
                      <a:r>
                        <a:rPr lang="en-US" sz="1400" dirty="0">
                          <a:latin typeface="Times New Roman" panose="02020603050405020304" pitchFamily="18" charset="0"/>
                          <a:cs typeface="Times New Roman" panose="02020603050405020304" pitchFamily="18" charset="0"/>
                        </a:rPr>
                        <a:t>Education</a:t>
                      </a:r>
                    </a:p>
                  </a:txBody>
                  <a:tcPr/>
                </a:tc>
                <a:tc>
                  <a:txBody>
                    <a:bodyPr/>
                    <a:lstStyle/>
                    <a:p>
                      <a:pPr algn="ctr"/>
                      <a:r>
                        <a:rPr lang="en-US" sz="1400" dirty="0">
                          <a:latin typeface="Times New Roman" panose="02020603050405020304" pitchFamily="18" charset="0"/>
                          <a:cs typeface="Times New Roman" panose="02020603050405020304" pitchFamily="18" charset="0"/>
                        </a:rPr>
                        <a:t>Level; of education (different numbers used to show if in high school, etc.)</a:t>
                      </a:r>
                    </a:p>
                  </a:txBody>
                  <a:tcPr/>
                </a:tc>
                <a:extLst>
                  <a:ext uri="{0D108BD9-81ED-4DB2-BD59-A6C34878D82A}">
                    <a16:rowId xmlns:a16="http://schemas.microsoft.com/office/drawing/2014/main" val="795440210"/>
                  </a:ext>
                </a:extLst>
              </a:tr>
              <a:tr h="370840">
                <a:tc>
                  <a:txBody>
                    <a:bodyPr/>
                    <a:lstStyle/>
                    <a:p>
                      <a:pPr algn="ctr"/>
                      <a:r>
                        <a:rPr lang="en-US" sz="1400" dirty="0">
                          <a:latin typeface="Times New Roman" panose="02020603050405020304" pitchFamily="18" charset="0"/>
                          <a:cs typeface="Times New Roman" panose="02020603050405020304" pitchFamily="18" charset="0"/>
                        </a:rPr>
                        <a:t>Income</a:t>
                      </a:r>
                    </a:p>
                  </a:txBody>
                  <a:tcPr/>
                </a:tc>
                <a:tc>
                  <a:txBody>
                    <a:bodyPr/>
                    <a:lstStyle/>
                    <a:p>
                      <a:pPr algn="ctr"/>
                      <a:r>
                        <a:rPr lang="en-US" sz="1400" dirty="0">
                          <a:latin typeface="Times New Roman" panose="02020603050405020304" pitchFamily="18" charset="0"/>
                          <a:cs typeface="Times New Roman" panose="02020603050405020304" pitchFamily="18" charset="0"/>
                        </a:rPr>
                        <a:t>Annual Household Income</a:t>
                      </a:r>
                    </a:p>
                  </a:txBody>
                  <a:tcPr/>
                </a:tc>
                <a:extLst>
                  <a:ext uri="{0D108BD9-81ED-4DB2-BD59-A6C34878D82A}">
                    <a16:rowId xmlns:a16="http://schemas.microsoft.com/office/drawing/2014/main" val="2768713721"/>
                  </a:ext>
                </a:extLst>
              </a:tr>
              <a:tr h="370840">
                <a:tc>
                  <a:txBody>
                    <a:bodyPr/>
                    <a:lstStyle/>
                    <a:p>
                      <a:pPr algn="ctr"/>
                      <a:r>
                        <a:rPr lang="en-US" sz="1400" dirty="0" err="1">
                          <a:latin typeface="Times New Roman" panose="02020603050405020304" pitchFamily="18" charset="0"/>
                          <a:cs typeface="Times New Roman" panose="02020603050405020304" pitchFamily="18" charset="0"/>
                        </a:rPr>
                        <a:t>Diabetes_binary</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Yes or No, Ever been diagnosed with diabetes.</a:t>
                      </a:r>
                    </a:p>
                  </a:txBody>
                  <a:tcPr/>
                </a:tc>
                <a:extLst>
                  <a:ext uri="{0D108BD9-81ED-4DB2-BD59-A6C34878D82A}">
                    <a16:rowId xmlns:a16="http://schemas.microsoft.com/office/drawing/2014/main" val="3896817393"/>
                  </a:ext>
                </a:extLst>
              </a:tr>
            </a:tbl>
          </a:graphicData>
        </a:graphic>
      </p:graphicFrame>
    </p:spTree>
    <p:extLst>
      <p:ext uri="{BB962C8B-B14F-4D97-AF65-F5344CB8AC3E}">
        <p14:creationId xmlns:p14="http://schemas.microsoft.com/office/powerpoint/2010/main" val="18606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C458-9E93-4DD4-9CB2-72A6AFC4D176}"/>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AB7C8EF2-C2AB-471D-B4A3-B631B8D02C93}"/>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No null values found in the data set.</a:t>
            </a:r>
          </a:p>
          <a:p>
            <a:r>
              <a:rPr lang="en-US" sz="2000" dirty="0">
                <a:latin typeface="Times New Roman" panose="02020603050405020304" pitchFamily="18" charset="0"/>
                <a:cs typeface="Times New Roman" panose="02020603050405020304" pitchFamily="18" charset="0"/>
              </a:rPr>
              <a:t>Dimensions of the dataset: (253680, 22)</a:t>
            </a:r>
          </a:p>
          <a:p>
            <a:r>
              <a:rPr lang="en-US" sz="2000" dirty="0">
                <a:latin typeface="Times New Roman" panose="02020603050405020304" pitchFamily="18" charset="0"/>
                <a:cs typeface="Times New Roman" panose="02020603050405020304" pitchFamily="18" charset="0"/>
              </a:rPr>
              <a:t>Number of people in Diabetes Class: 35346</a:t>
            </a:r>
          </a:p>
          <a:p>
            <a:r>
              <a:rPr lang="en-US" sz="2000" dirty="0">
                <a:latin typeface="Times New Roman" panose="02020603050405020304" pitchFamily="18" charset="0"/>
                <a:cs typeface="Times New Roman" panose="02020603050405020304" pitchFamily="18" charset="0"/>
              </a:rPr>
              <a:t>Number of people in Non-Diabetes Class: 218334</a:t>
            </a:r>
          </a:p>
          <a:p>
            <a:r>
              <a:rPr lang="en-US" sz="2000" dirty="0">
                <a:latin typeface="Times New Roman" panose="02020603050405020304" pitchFamily="18" charset="0"/>
                <a:cs typeface="Times New Roman" panose="02020603050405020304" pitchFamily="18" charset="0"/>
              </a:rPr>
              <a:t>Random sample of 5000 rows each from the two classes, meaning a total of 10000 rows.</a:t>
            </a:r>
          </a:p>
          <a:p>
            <a:r>
              <a:rPr lang="en-US" sz="2000" dirty="0">
                <a:latin typeface="Times New Roman" panose="02020603050405020304" pitchFamily="18" charset="0"/>
                <a:cs typeface="Times New Roman" panose="02020603050405020304" pitchFamily="18" charset="0"/>
              </a:rPr>
              <a:t>Supervised Learning.</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704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1903-99DF-4459-B1FA-63966A1FAE39}"/>
              </a:ext>
            </a:extLst>
          </p:cNvPr>
          <p:cNvSpPr>
            <a:spLocks noGrp="1"/>
          </p:cNvSpPr>
          <p:nvPr>
            <p:ph type="title"/>
          </p:nvPr>
        </p:nvSpPr>
        <p:spPr/>
        <p:txBody>
          <a:bodyPr/>
          <a:lstStyle/>
          <a:p>
            <a:r>
              <a:rPr lang="en-US" dirty="0"/>
              <a:t>Pearson Correlation Plot</a:t>
            </a:r>
          </a:p>
        </p:txBody>
      </p:sp>
      <p:pic>
        <p:nvPicPr>
          <p:cNvPr id="5" name="Content Placeholder 4" descr="Timeline&#10;&#10;Description automatically generated">
            <a:extLst>
              <a:ext uri="{FF2B5EF4-FFF2-40B4-BE49-F238E27FC236}">
                <a16:creationId xmlns:a16="http://schemas.microsoft.com/office/drawing/2014/main" id="{8740F937-9877-46AC-AA73-EB3BE10B50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622" y="1819648"/>
            <a:ext cx="10054755" cy="5038352"/>
          </a:xfrm>
        </p:spPr>
      </p:pic>
    </p:spTree>
    <p:extLst>
      <p:ext uri="{BB962C8B-B14F-4D97-AF65-F5344CB8AC3E}">
        <p14:creationId xmlns:p14="http://schemas.microsoft.com/office/powerpoint/2010/main" val="64160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2A3B3-FD5E-4E9B-AC70-F791188E1ECF}"/>
              </a:ext>
            </a:extLst>
          </p:cNvPr>
          <p:cNvSpPr>
            <a:spLocks noGrp="1"/>
          </p:cNvSpPr>
          <p:nvPr>
            <p:ph type="title"/>
          </p:nvPr>
        </p:nvSpPr>
        <p:spPr>
          <a:xfrm>
            <a:off x="639656" y="163502"/>
            <a:ext cx="10909640" cy="904970"/>
          </a:xfrm>
        </p:spPr>
        <p:txBody>
          <a:bodyPr vert="horz" lIns="91440" tIns="45720" rIns="91440" bIns="45720" rtlCol="0" anchor="ctr">
            <a:normAutofit/>
          </a:bodyPr>
          <a:lstStyle/>
          <a:p>
            <a:pPr algn="ctr">
              <a:lnSpc>
                <a:spcPct val="90000"/>
              </a:lnSpc>
            </a:pPr>
            <a:r>
              <a:rPr lang="en-US" sz="5600" dirty="0"/>
              <a:t>K Nearest Neighbor P = 1</a:t>
            </a:r>
          </a:p>
        </p:txBody>
      </p:sp>
      <p:pic>
        <p:nvPicPr>
          <p:cNvPr id="13" name="Content Placeholder 12" descr="Chart, line chart&#10;&#10;Description automatically generated">
            <a:extLst>
              <a:ext uri="{FF2B5EF4-FFF2-40B4-BE49-F238E27FC236}">
                <a16:creationId xmlns:a16="http://schemas.microsoft.com/office/drawing/2014/main" id="{9BEA9053-E10E-4C57-B03C-056C75442F0D}"/>
              </a:ext>
            </a:extLst>
          </p:cNvPr>
          <p:cNvPicPr>
            <a:picLocks noChangeAspect="1"/>
          </p:cNvPicPr>
          <p:nvPr/>
        </p:nvPicPr>
        <p:blipFill rotWithShape="1">
          <a:blip r:embed="rId2">
            <a:extLst>
              <a:ext uri="{28A0092B-C50C-407E-A947-70E740481C1C}">
                <a14:useLocalDpi xmlns:a14="http://schemas.microsoft.com/office/drawing/2010/main" val="0"/>
              </a:ext>
            </a:extLst>
          </a:blip>
          <a:srcRect t="8186" r="7444"/>
          <a:stretch/>
        </p:blipFill>
        <p:spPr>
          <a:xfrm>
            <a:off x="2446782" y="1079573"/>
            <a:ext cx="7766865" cy="5778427"/>
          </a:xfrm>
          <a:prstGeom prst="rect">
            <a:avLst/>
          </a:prstGeom>
        </p:spPr>
      </p:pic>
    </p:spTree>
    <p:extLst>
      <p:ext uri="{BB962C8B-B14F-4D97-AF65-F5344CB8AC3E}">
        <p14:creationId xmlns:p14="http://schemas.microsoft.com/office/powerpoint/2010/main" val="216390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2A3B3-FD5E-4E9B-AC70-F791188E1ECF}"/>
              </a:ext>
            </a:extLst>
          </p:cNvPr>
          <p:cNvSpPr>
            <a:spLocks noGrp="1"/>
          </p:cNvSpPr>
          <p:nvPr>
            <p:ph type="title"/>
          </p:nvPr>
        </p:nvSpPr>
        <p:spPr>
          <a:xfrm>
            <a:off x="638881" y="96915"/>
            <a:ext cx="10909640" cy="904970"/>
          </a:xfrm>
        </p:spPr>
        <p:txBody>
          <a:bodyPr vert="horz" lIns="91440" tIns="45720" rIns="91440" bIns="45720" rtlCol="0" anchor="ctr">
            <a:normAutofit/>
          </a:bodyPr>
          <a:lstStyle/>
          <a:p>
            <a:pPr algn="ctr">
              <a:lnSpc>
                <a:spcPct val="90000"/>
              </a:lnSpc>
            </a:pPr>
            <a:r>
              <a:rPr lang="en-US" sz="5600" dirty="0"/>
              <a:t>K Nearest Neighbor P = 1.5</a:t>
            </a:r>
          </a:p>
        </p:txBody>
      </p:sp>
      <p:pic>
        <p:nvPicPr>
          <p:cNvPr id="13" name="Content Placeholder 12">
            <a:extLst>
              <a:ext uri="{FF2B5EF4-FFF2-40B4-BE49-F238E27FC236}">
                <a16:creationId xmlns:a16="http://schemas.microsoft.com/office/drawing/2014/main" id="{9BEA9053-E10E-4C57-B03C-056C75442F0D}"/>
              </a:ext>
            </a:extLst>
          </p:cNvPr>
          <p:cNvPicPr>
            <a:picLocks noChangeAspect="1"/>
          </p:cNvPicPr>
          <p:nvPr/>
        </p:nvPicPr>
        <p:blipFill rotWithShape="1">
          <a:blip r:embed="rId2">
            <a:extLst>
              <a:ext uri="{28A0092B-C50C-407E-A947-70E740481C1C}">
                <a14:useLocalDpi xmlns:a14="http://schemas.microsoft.com/office/drawing/2010/main" val="0"/>
              </a:ext>
            </a:extLst>
          </a:blip>
          <a:srcRect t="8904" r="8169"/>
          <a:stretch/>
        </p:blipFill>
        <p:spPr>
          <a:xfrm>
            <a:off x="2226562" y="1103757"/>
            <a:ext cx="7734278" cy="5754243"/>
          </a:xfrm>
          <a:prstGeom prst="rect">
            <a:avLst/>
          </a:prstGeom>
        </p:spPr>
      </p:pic>
    </p:spTree>
    <p:extLst>
      <p:ext uri="{BB962C8B-B14F-4D97-AF65-F5344CB8AC3E}">
        <p14:creationId xmlns:p14="http://schemas.microsoft.com/office/powerpoint/2010/main" val="256946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2A3B3-FD5E-4E9B-AC70-F791188E1ECF}"/>
              </a:ext>
            </a:extLst>
          </p:cNvPr>
          <p:cNvSpPr>
            <a:spLocks noGrp="1"/>
          </p:cNvSpPr>
          <p:nvPr>
            <p:ph type="title"/>
          </p:nvPr>
        </p:nvSpPr>
        <p:spPr>
          <a:xfrm>
            <a:off x="638881" y="135015"/>
            <a:ext cx="10909640" cy="904970"/>
          </a:xfrm>
        </p:spPr>
        <p:txBody>
          <a:bodyPr vert="horz" lIns="91440" tIns="45720" rIns="91440" bIns="45720" rtlCol="0" anchor="ctr">
            <a:normAutofit/>
          </a:bodyPr>
          <a:lstStyle/>
          <a:p>
            <a:pPr algn="ctr">
              <a:lnSpc>
                <a:spcPct val="90000"/>
              </a:lnSpc>
            </a:pPr>
            <a:r>
              <a:rPr lang="en-US" sz="5600" dirty="0"/>
              <a:t>K Nearest Neighbor P = 2</a:t>
            </a:r>
          </a:p>
        </p:txBody>
      </p:sp>
      <p:pic>
        <p:nvPicPr>
          <p:cNvPr id="13" name="Content Placeholder 12">
            <a:extLst>
              <a:ext uri="{FF2B5EF4-FFF2-40B4-BE49-F238E27FC236}">
                <a16:creationId xmlns:a16="http://schemas.microsoft.com/office/drawing/2014/main" id="{9BEA9053-E10E-4C57-B03C-056C75442F0D}"/>
              </a:ext>
            </a:extLst>
          </p:cNvPr>
          <p:cNvPicPr>
            <a:picLocks noChangeAspect="1"/>
          </p:cNvPicPr>
          <p:nvPr/>
        </p:nvPicPr>
        <p:blipFill rotWithShape="1">
          <a:blip r:embed="rId2">
            <a:extLst>
              <a:ext uri="{28A0092B-C50C-407E-A947-70E740481C1C}">
                <a14:useLocalDpi xmlns:a14="http://schemas.microsoft.com/office/drawing/2010/main" val="0"/>
              </a:ext>
            </a:extLst>
          </a:blip>
          <a:srcRect t="8664" r="6904"/>
          <a:stretch/>
        </p:blipFill>
        <p:spPr>
          <a:xfrm>
            <a:off x="2308900" y="1122280"/>
            <a:ext cx="7794967" cy="5735719"/>
          </a:xfrm>
          <a:prstGeom prst="rect">
            <a:avLst/>
          </a:prstGeom>
        </p:spPr>
      </p:pic>
    </p:spTree>
    <p:extLst>
      <p:ext uri="{BB962C8B-B14F-4D97-AF65-F5344CB8AC3E}">
        <p14:creationId xmlns:p14="http://schemas.microsoft.com/office/powerpoint/2010/main" val="4096868513"/>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Wisp</Template>
  <TotalTime>254</TotalTime>
  <Words>1426</Words>
  <Application>Microsoft Office PowerPoint</Application>
  <PresentationFormat>Widescreen</PresentationFormat>
  <Paragraphs>429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Modern Love</vt:lpstr>
      <vt:lpstr>The Hand</vt:lpstr>
      <vt:lpstr>Times New Roman</vt:lpstr>
      <vt:lpstr>SketchyVTI</vt:lpstr>
      <vt:lpstr>Diabetes Detection Using Machine Learning</vt:lpstr>
      <vt:lpstr>Introduction</vt:lpstr>
      <vt:lpstr>Features</vt:lpstr>
      <vt:lpstr>Features</vt:lpstr>
      <vt:lpstr>Dataset Description</vt:lpstr>
      <vt:lpstr>Pearson Correlation Plot</vt:lpstr>
      <vt:lpstr>K Nearest Neighbor P = 1</vt:lpstr>
      <vt:lpstr>K Nearest Neighbor P = 1.5</vt:lpstr>
      <vt:lpstr>K Nearest Neighbor P = 2</vt:lpstr>
      <vt:lpstr>K Nearest Neighbor P = 3</vt:lpstr>
      <vt:lpstr>K Nearest Neighbor Conclusion</vt:lpstr>
      <vt:lpstr>Logistic Regression</vt:lpstr>
      <vt:lpstr>Logistic Regression</vt:lpstr>
      <vt:lpstr>Naïve Bayesian - Gaussian</vt:lpstr>
      <vt:lpstr>Linear Discriminant</vt:lpstr>
      <vt:lpstr>Linear Discriminant</vt:lpstr>
      <vt:lpstr>Quadratic Discriminant</vt:lpstr>
      <vt:lpstr>Decision Tree</vt:lpstr>
      <vt:lpstr>Decision Tree</vt:lpstr>
      <vt:lpstr>Random Forest</vt:lpstr>
      <vt:lpstr>Random Forest</vt:lpstr>
      <vt:lpstr>Adaboost – Logistic Regression</vt:lpstr>
      <vt:lpstr>Adaboost – Random Forest</vt:lpstr>
      <vt:lpstr>Adaboost – Naïve Bayesian</vt:lpstr>
      <vt:lpstr>Support Vector Machine</vt:lpstr>
      <vt:lpstr>Results</vt:lpstr>
      <vt:lpstr>Conclusion</vt:lpstr>
      <vt:lpstr>K Means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Detection Using Machine Learning</dc:title>
  <dc:creator>Muhammad Osama</dc:creator>
  <cp:lastModifiedBy>Muhammad Osama</cp:lastModifiedBy>
  <cp:revision>10</cp:revision>
  <dcterms:created xsi:type="dcterms:W3CDTF">2021-12-08T16:32:13Z</dcterms:created>
  <dcterms:modified xsi:type="dcterms:W3CDTF">2021-12-11T06:32:58Z</dcterms:modified>
</cp:coreProperties>
</file>