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71" r:id="rId4"/>
    <p:sldId id="259" r:id="rId5"/>
    <p:sldId id="273" r:id="rId6"/>
    <p:sldId id="260" r:id="rId7"/>
    <p:sldId id="274" r:id="rId8"/>
    <p:sldId id="261" r:id="rId9"/>
    <p:sldId id="275" r:id="rId10"/>
    <p:sldId id="262" r:id="rId11"/>
    <p:sldId id="276" r:id="rId12"/>
    <p:sldId id="282" r:id="rId13"/>
    <p:sldId id="263" r:id="rId14"/>
    <p:sldId id="277" r:id="rId15"/>
    <p:sldId id="264" r:id="rId16"/>
    <p:sldId id="278" r:id="rId17"/>
    <p:sldId id="265" r:id="rId18"/>
    <p:sldId id="279" r:id="rId19"/>
    <p:sldId id="266" r:id="rId20"/>
    <p:sldId id="280" r:id="rId21"/>
    <p:sldId id="267" r:id="rId22"/>
    <p:sldId id="281" r:id="rId23"/>
    <p:sldId id="28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2F3-1A10-4B0F-B828-E4E41C6C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6E15-2E53-4F74-8DC5-A89BA2EC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B63F-5E98-426F-91E4-7F776E4C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FA2A-025A-4707-96BA-02A7B1B9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8338-63A8-40C0-9633-83B1F019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A19-657C-4068-A75A-81667283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07036-9593-4D14-A107-4E188EAF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F479-B457-42F6-8746-6BE419DC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7657-1191-423C-875C-2F311B5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BD30-D49C-4E2A-A2ED-534C20A7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96009-1EE6-4E47-BF48-DC9B6153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E23A2-FB47-4A64-97EB-D80F9C76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AE06-A300-4672-AF81-D461E69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3CA0-0004-4175-AF39-6C02A95A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506D-94EF-4D0D-A689-878F356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EBF-DE11-489E-9884-191E8AC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EDA0-FE64-49EB-AC0C-F9FBAE56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2609-0B0D-4773-BD92-AFF868F0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D964-C482-4028-944D-65D776CE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9A41-D54E-41E5-B1E2-B43FBA2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E5EF-3E72-4A7C-9720-6592EFA4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211C-64F6-46FA-804F-87EE8601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2A0C-54ED-45ED-84BF-9AB3AD28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E10F-6EAC-4EB0-8EA8-355C83D0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6CD1-C8F9-45D6-BFC9-3A3F859D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AEB-3646-4AA5-A511-03100EE0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2302-F508-4609-9A72-B095ADA0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6F4E5-DB88-4F13-B1A0-9951CFCE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4A88-C65B-498B-857C-9589CCD7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590F-BEFE-4042-B426-145F2857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E0DF-FE5B-4507-9D2A-829D2D8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18E4-C1BC-4840-A868-B4E971A9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CA4F4-3515-4570-B5B7-4FD736E7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08D9-629B-48E9-AEB8-D2AC9319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68EA7-A526-4EC6-8339-7E7D6A49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9262-A547-4390-A70C-B293A1814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DDFCE-6296-4737-9EEC-7AFA0AD9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32714-1AA4-4F53-9417-821FFCC5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AC5A-5683-44EF-A5EC-85CD1D5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C166-5B28-420C-9F66-F70A19FE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BF13F-3F6B-4029-8E21-B2D9EB08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7947-056B-4596-A17D-7FFC8896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1A420-F54E-4864-A73E-003883D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C61FC-2D33-431A-9AB9-7D9C2401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4A133-1A26-4F30-80AE-9F51E69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2564-E81E-428D-95EA-ADADCD8C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95B1-850F-4EC4-A317-26FA9685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DAC1-F3C8-4FDF-A820-30437A1A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8E10-24A4-46C1-8375-838E3A38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79BA-966A-4702-8B83-8B3F72B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FB05-C40A-4B67-B177-3F44C7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012D-F242-49DA-81E1-B2BFAA5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9772-A526-48BD-A132-01095A8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6BA4E-3AAA-4BED-9A15-AAA06E11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8173-99FD-4BA8-9CD5-F5CF997F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F2C5-1C54-4F68-A555-71B04B7F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9BC17-8614-41D3-8833-06719DB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B3B35-3A2A-46EF-BF6B-52CD25C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F16F-0D9E-4932-9A88-50F51A60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D045-172B-4DF4-9D1C-A8B08FE1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4CDF-6A39-47D8-984C-7DCC800EA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4B9B-8AE9-4226-834C-DC65402F97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0F9F-D2A3-4AA7-BC88-97A54369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6FEF-ADAF-4FFF-860F-89A461AD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B9C8-376F-450A-BAA2-8F4F1AD6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 with 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Gaussian Naïve Bayesian</a:t>
            </a:r>
          </a:p>
          <a:p>
            <a:r>
              <a:rPr lang="en-US" dirty="0"/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2279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Random Forest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3C0C96-DEF6-4C23-9F2A-FAEA62AAF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72572"/>
              </p:ext>
            </p:extLst>
          </p:nvPr>
        </p:nvGraphicFramePr>
        <p:xfrm>
          <a:off x="194911" y="1924820"/>
          <a:ext cx="11802178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3862539037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346098998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55747311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412060147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168495646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4122728415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738597560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605175090"/>
                    </a:ext>
                  </a:extLst>
                </a:gridCol>
                <a:gridCol w="1130053">
                  <a:extLst>
                    <a:ext uri="{9D8B030D-6E8A-4147-A177-3AD203B41FA5}">
                      <a16:colId xmlns:a16="http://schemas.microsoft.com/office/drawing/2014/main" val="3588470831"/>
                    </a:ext>
                  </a:extLst>
                </a:gridCol>
                <a:gridCol w="1244985">
                  <a:extLst>
                    <a:ext uri="{9D8B030D-6E8A-4147-A177-3AD203B41FA5}">
                      <a16:colId xmlns:a16="http://schemas.microsoft.com/office/drawing/2014/main" val="3352159139"/>
                    </a:ext>
                  </a:extLst>
                </a:gridCol>
              </a:tblGrid>
              <a:tr h="1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990036498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0.837469496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0.162530504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0.94167275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0.837469496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0.88590295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0.432081655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3933133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0.106761219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0.893238781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0.036199842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0.106761219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0.053260208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0.432081655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4758471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0.202544904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0.892018454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0.797455096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0.840263844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-0.034908929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0.432081655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99175398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0.887896961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0.112103039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0.94471569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0.887896961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0.912795619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762230326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0.105202035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0.894797965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0.052386576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0.105202035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0.061438169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11049994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0.154994925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0.895782493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0.845005075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0.866118095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-0.004409428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0.485727929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60695706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0.87502868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0.12497132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0.94769769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0.87502868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0.908232402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68291585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0.166104822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0.833895178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0.074772597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0.166104822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0.096205604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36159424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0.163841775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0.899831739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0.836158225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0.863705443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0.029514606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0.563582495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368146733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0.867023518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0.132976482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0.947415603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0.867023518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0.904710287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4034160190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0.171358739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0.828641261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0.07418109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0.171358739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0.100373258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31015129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0.171096956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0.899519985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0.828903044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0.860606181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0.028490227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0.563454276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904485023"/>
                  </a:ext>
                </a:extLst>
              </a:tr>
              <a:tr h="1486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0.196709642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0.953902596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0.871608275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46643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0.777178246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0.326892863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0.673107137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0.085376017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0.326892863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0.134642127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51618"/>
                  </a:ext>
                </a:extLst>
              </a:tr>
              <a:tr h="1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0.222821754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0.906272322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0.831197088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0.071393258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0.600906931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51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5D65DB0-24B9-4751-A7E3-3CC73E9E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 t="7690" r="6824" b="4566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18B45EE-52BE-4FAE-95D7-12B63B8ADA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8425" r="8262" b="3829"/>
          <a:stretch/>
        </p:blipFill>
        <p:spPr bwMode="auto">
          <a:xfrm>
            <a:off x="4491316" y="-4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1BC9ECE4-A040-4B31-8DF0-8DA459ACB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7966" r="8260" b="4289"/>
          <a:stretch/>
        </p:blipFill>
        <p:spPr bwMode="auto">
          <a:xfrm>
            <a:off x="9011773" y="-5"/>
            <a:ext cx="318022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FDD0B41-E216-4FBB-916E-928733232F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8455" r="8437" b="3799"/>
          <a:stretch/>
        </p:blipFill>
        <p:spPr bwMode="auto">
          <a:xfrm>
            <a:off x="0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A2B16501-4B43-4DC7-B105-9A668BF626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8701" r="8333" b="3554"/>
          <a:stretch/>
        </p:blipFill>
        <p:spPr bwMode="auto">
          <a:xfrm>
            <a:off x="4491316" y="3428996"/>
            <a:ext cx="3209368" cy="320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87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Best Model – Borderline SMOTE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3B1CED-439B-4BDB-BCEF-60A63B7ED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715461"/>
              </p:ext>
            </p:extLst>
          </p:nvPr>
        </p:nvGraphicFramePr>
        <p:xfrm>
          <a:off x="25398" y="1924820"/>
          <a:ext cx="12141204" cy="37596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0104">
                  <a:extLst>
                    <a:ext uri="{9D8B030D-6E8A-4147-A177-3AD203B41FA5}">
                      <a16:colId xmlns:a16="http://schemas.microsoft.com/office/drawing/2014/main" val="4203434118"/>
                    </a:ext>
                  </a:extLst>
                </a:gridCol>
                <a:gridCol w="1165411">
                  <a:extLst>
                    <a:ext uri="{9D8B030D-6E8A-4147-A177-3AD203B41FA5}">
                      <a16:colId xmlns:a16="http://schemas.microsoft.com/office/drawing/2014/main" val="3056021982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3914095701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34719346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73924508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821736839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258368942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707612534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818552485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601684905"/>
                    </a:ext>
                  </a:extLst>
                </a:gridCol>
                <a:gridCol w="1078991">
                  <a:extLst>
                    <a:ext uri="{9D8B030D-6E8A-4147-A177-3AD203B41FA5}">
                      <a16:colId xmlns:a16="http://schemas.microsoft.com/office/drawing/2014/main" val="2030079496"/>
                    </a:ext>
                  </a:extLst>
                </a:gridCol>
              </a:tblGrid>
              <a:tr h="131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Classifier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511367696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0.995303511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0.004696489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0.945487607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0.995303511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0.969751133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98156615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0.011036088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0.988963912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0.144768779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0.011036088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0.019508946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87287146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0.058681357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0.901598677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0.941318643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0.917631732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0.022000973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0.639595686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71605690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0.652842971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0.347157029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0.951157354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0.652842971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0.771315026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63139605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0.430152752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0.569847248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0.069925432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0.430152752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0.11964779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50219834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0.359412466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0.90282836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0.640587534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0.73556036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0.041820438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0.541617839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837229277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0.03535472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0.951317313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0.95792908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0.731736896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6784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0.149063378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0.850936622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0.195817836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0.149063378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0.168717102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0.731736896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6427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0.0800762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0.909888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0.914652965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0.129149269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69463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Gaussian Naïve Bayesian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20792160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707288330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0.075685138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0.897706531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0.910207336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215063698"/>
                  </a:ext>
                </a:extLst>
              </a:tr>
              <a:tr h="798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0.196709642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0.953902596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0.803290358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0.871608275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94073533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0.326892863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0.673107137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0.085376017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0.326892863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0.134642127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0.600906931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555739007"/>
                  </a:ext>
                </a:extLst>
              </a:tr>
              <a:tr h="79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0.222821754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0.906272322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0.777178246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0.831197088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0.071393258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0.600906931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0272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1B32-1D6B-4D25-AD19-4AC7E143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348865"/>
            <a:ext cx="10761196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Ada Boost with Logistic Regression – SMOTE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E705B27-6D25-4785-ABF3-445368891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74"/>
              </p:ext>
            </p:extLst>
          </p:nvPr>
        </p:nvGraphicFramePr>
        <p:xfrm>
          <a:off x="335183" y="1924820"/>
          <a:ext cx="11521634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63366">
                  <a:extLst>
                    <a:ext uri="{9D8B030D-6E8A-4147-A177-3AD203B41FA5}">
                      <a16:colId xmlns:a16="http://schemas.microsoft.com/office/drawing/2014/main" val="1077394238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315207858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54077036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75167876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0631480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23313197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8361517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67585656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102933894"/>
                    </a:ext>
                  </a:extLst>
                </a:gridCol>
                <a:gridCol w="1053522">
                  <a:extLst>
                    <a:ext uri="{9D8B030D-6E8A-4147-A177-3AD203B41FA5}">
                      <a16:colId xmlns:a16="http://schemas.microsoft.com/office/drawing/2014/main" val="633488062"/>
                    </a:ext>
                  </a:extLst>
                </a:gridCol>
              </a:tblGrid>
              <a:tr h="164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241573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0.998404437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0.001595563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0.94530761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0.998404437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0.971130645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260925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0.004478198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0.995521802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0.144906683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0.004478198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0.008656026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3883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0.056104091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0.901396561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0.943895909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0.918347218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0.015895248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0.583381099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72843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0.996071584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0.003928416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0.945337477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0.996071584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0.970041476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517365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0.007379195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0.992620805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0.098273264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0.007379195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0.013726906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96667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0.058150311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0.898881302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0.941849689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0.917595413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0.012266354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0.579878388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044391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0.996614509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0.003385491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0.945340977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0.996614509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0.970296033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36347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0.006907136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0.993092864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0.116275926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0.006907136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0.012183363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19208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0.057666338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0.899878271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0.942333662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0.917747393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0.01313136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0.700430025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06077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0.998365781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0.001634219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0.945396378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0.998365781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0.97115917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478668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0.006225691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0.993774309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0.18033645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0.006225691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0.012034592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27902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0.056045249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0.903438401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0.943954751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0.918558979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0.024017229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0.631823228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022969"/>
                  </a:ext>
                </a:extLst>
              </a:tr>
              <a:tr h="1643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0.038154623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0.949270616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0.955267138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91391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0.887975854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0.141530531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0.109501674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09764"/>
                  </a:ext>
                </a:extLst>
              </a:tr>
              <a:tr h="16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0.084740876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0.904972904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0.915259124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0.908893848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0.076989577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0.702672513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1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F322EF1-9EF9-43EA-B653-F7FBA878B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8076" r="7588" b="4178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A3D06DA-2246-42FB-B28D-B31C824A6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t="8039" r="7871" b="4215"/>
          <a:stretch/>
        </p:blipFill>
        <p:spPr bwMode="auto">
          <a:xfrm>
            <a:off x="4491316" y="-4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E28625D-0F2C-4129-9A95-CBDA58E88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8455" r="7998" b="3799"/>
          <a:stretch/>
        </p:blipFill>
        <p:spPr bwMode="auto">
          <a:xfrm>
            <a:off x="898263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C739B80-8D83-41D9-8B45-7A35233AA5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7720" r="7669" b="4535"/>
          <a:stretch/>
        </p:blipFill>
        <p:spPr bwMode="auto">
          <a:xfrm>
            <a:off x="0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068FE4A6-B65D-4C2F-B513-6D0DC4462A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8455" r="8088" b="3799"/>
          <a:stretch/>
        </p:blipFill>
        <p:spPr bwMode="auto">
          <a:xfrm>
            <a:off x="4491316" y="3428996"/>
            <a:ext cx="3209368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95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98F99-FC57-4E8F-8B38-EE3A0BD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Decision Tree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DE6A90-4592-4CA2-94CF-0EC7A6FF3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70269"/>
              </p:ext>
            </p:extLst>
          </p:nvPr>
        </p:nvGraphicFramePr>
        <p:xfrm>
          <a:off x="381130" y="1924820"/>
          <a:ext cx="11429739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50894">
                  <a:extLst>
                    <a:ext uri="{9D8B030D-6E8A-4147-A177-3AD203B41FA5}">
                      <a16:colId xmlns:a16="http://schemas.microsoft.com/office/drawing/2014/main" val="1093061531"/>
                    </a:ext>
                  </a:extLst>
                </a:gridCol>
                <a:gridCol w="1283827">
                  <a:extLst>
                    <a:ext uri="{9D8B030D-6E8A-4147-A177-3AD203B41FA5}">
                      <a16:colId xmlns:a16="http://schemas.microsoft.com/office/drawing/2014/main" val="3567878764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1601249638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542025746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778124025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3350611954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1438895931"/>
                    </a:ext>
                  </a:extLst>
                </a:gridCol>
                <a:gridCol w="1070785">
                  <a:extLst>
                    <a:ext uri="{9D8B030D-6E8A-4147-A177-3AD203B41FA5}">
                      <a16:colId xmlns:a16="http://schemas.microsoft.com/office/drawing/2014/main" val="2910506099"/>
                    </a:ext>
                  </a:extLst>
                </a:gridCol>
                <a:gridCol w="1124760">
                  <a:extLst>
                    <a:ext uri="{9D8B030D-6E8A-4147-A177-3AD203B41FA5}">
                      <a16:colId xmlns:a16="http://schemas.microsoft.com/office/drawing/2014/main" val="1268897012"/>
                    </a:ext>
                  </a:extLst>
                </a:gridCol>
                <a:gridCol w="1045548">
                  <a:extLst>
                    <a:ext uri="{9D8B030D-6E8A-4147-A177-3AD203B41FA5}">
                      <a16:colId xmlns:a16="http://schemas.microsoft.com/office/drawing/2014/main" val="3158630448"/>
                    </a:ext>
                  </a:extLst>
                </a:gridCol>
              </a:tblGrid>
              <a:tr h="57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63510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0.305250414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0.694749586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0.948860002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0.305250414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0.400174037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38355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0.703218762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0.296781238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0.054155784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0.703218762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0.099439713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588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0.672678327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0.899791389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0.327321673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0.383813658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0.004793428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0.504230474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724464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0.427920142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0.572079858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0.930220056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0.427920142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0.57640923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75520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0.465307847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0.534692153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0.045590604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0.465307847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0.082672478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19498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0.570080466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0.881704639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0.429919534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0.549306752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-0.050797608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0.446463024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092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0.533295031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0.466704969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0.937497783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0.533295031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0.658013549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89374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0.439120875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0.560879125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0.054244103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0.439120875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0.09506401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37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0.471907501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0.889053806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0.528092499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0.627100404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-0.015043831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0.486272887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06954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0.443705899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0.556294101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0.933524525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0.443705899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0.561061427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73137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0.583836127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0.416163873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0.059204522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0.583836127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0.106316954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25552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0.548725342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0.885563456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0.451274658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0.53603736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0.006325978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0.514042861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077955"/>
                  </a:ext>
                </a:extLst>
              </a:tr>
              <a:tr h="571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0.45480204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0.54519796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0.951618537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0.45480204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0.593006675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125093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0.607772787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0.392227213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0.063128287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0.607772787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0.113216569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29925"/>
                  </a:ext>
                </a:extLst>
              </a:tr>
              <a:tr h="57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0.536905515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0.902892084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0.463094485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0.56665121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0.030341864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0.53129727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6" marR="408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6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9AAA40F-8719-49C5-A004-AFB315C58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015" r="6970" b="4240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2DD4DA2-3D68-4F5F-A0B4-7E627C33B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8223" r="7044" b="4032"/>
          <a:stretch/>
        </p:blipFill>
        <p:spPr bwMode="auto">
          <a:xfrm>
            <a:off x="4628026" y="-4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5947AA-FDBD-46C8-A69A-F4CA8B5ACA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8212" r="7190" b="4044"/>
          <a:stretch/>
        </p:blipFill>
        <p:spPr bwMode="auto">
          <a:xfrm>
            <a:off x="8982631" y="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7E188D4-C53C-438F-BF02-F1327767F8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7721" r="7305" b="4534"/>
          <a:stretch/>
        </p:blipFill>
        <p:spPr bwMode="auto">
          <a:xfrm>
            <a:off x="-2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174A427-1898-4DC3-B17B-8E998340CB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t="7966" r="7842" b="4289"/>
          <a:stretch/>
        </p:blipFill>
        <p:spPr bwMode="auto">
          <a:xfrm>
            <a:off x="4628025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553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261-9D5C-4FA2-A97A-3B078A7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Logistic Regression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998362-6321-4E2E-89B1-A2DB589EC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51206"/>
              </p:ext>
            </p:extLst>
          </p:nvPr>
        </p:nvGraphicFramePr>
        <p:xfrm>
          <a:off x="322825" y="1924820"/>
          <a:ext cx="11546350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41930">
                  <a:extLst>
                    <a:ext uri="{9D8B030D-6E8A-4147-A177-3AD203B41FA5}">
                      <a16:colId xmlns:a16="http://schemas.microsoft.com/office/drawing/2014/main" val="1915634265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236523432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20863805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1137926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574243470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76371151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371365318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87150121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919925421"/>
                    </a:ext>
                  </a:extLst>
                </a:gridCol>
                <a:gridCol w="1099674">
                  <a:extLst>
                    <a:ext uri="{9D8B030D-6E8A-4147-A177-3AD203B41FA5}">
                      <a16:colId xmlns:a16="http://schemas.microsoft.com/office/drawing/2014/main" val="4264779761"/>
                    </a:ext>
                  </a:extLst>
                </a:gridCol>
              </a:tblGrid>
              <a:tr h="60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868090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0.993660139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0.006339861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0.945552382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0.993660139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0.969006476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08425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0.013902739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0.986097261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0.112105045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0.013902739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0.024199227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2139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0.060074435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0.899846398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0.939925565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0.917188268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0.020211067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0.555098065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999844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0.975048673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0.024951327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0.947818235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0.975048673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0.961240309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796638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0.074835996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0.925164004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0.148487005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0.074835996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0.099468677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86066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0.07431854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0.903982558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0.92568146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0.913981198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0.069293863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0.625568559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10083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0.980358199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0.019641801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0.948203107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0.980358199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0.964010279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34042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0.07699684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0.92300316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0.186903503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0.07699684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0.108602659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4944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0.069178717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0.906449559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0.930821283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0.917102204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0.087814234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0.689557136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334764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0.973034647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0.026965353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0.94809654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0.973034647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0.960392896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9065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0.081769912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0.918230088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0.150837778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0.081769912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0.104565068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7138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0.075830771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0.904372082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0.924169229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0.913468204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0.07304206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0.655215776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426563"/>
                  </a:ext>
                </a:extLst>
              </a:tr>
              <a:tr h="601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0.071682471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0.95563816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0.941629602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6577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0.744092984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0.17385881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0.255907016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0.202943629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95850"/>
                  </a:ext>
                </a:extLst>
              </a:tr>
              <a:tr h="6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0.108530576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0.91276306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0.901130137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0.72649508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0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BD970FC-47A7-44F4-992F-4B8E7DE0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8217" r="8005" b="4038"/>
          <a:stretch/>
        </p:blipFill>
        <p:spPr bwMode="auto">
          <a:xfrm>
            <a:off x="-4488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FFE89300-A4BD-40D3-9397-AB0D9733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7941" r="7672" b="4314"/>
          <a:stretch/>
        </p:blipFill>
        <p:spPr bwMode="auto">
          <a:xfrm>
            <a:off x="4636991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D4114930-1CC6-40C1-AFE4-E18C9BAA8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7721" r="7744" b="4534"/>
          <a:stretch/>
        </p:blipFill>
        <p:spPr bwMode="auto">
          <a:xfrm>
            <a:off x="8982632" y="-1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572D3CA7-C325-4249-9836-7BA809D3D4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" t="8701" r="7376" b="3554"/>
          <a:stretch/>
        </p:blipFill>
        <p:spPr bwMode="auto">
          <a:xfrm>
            <a:off x="-4488" y="3428997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7DBD0716-002A-4032-80B1-0298361309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8333" r="7292" b="3921"/>
          <a:stretch/>
        </p:blipFill>
        <p:spPr bwMode="auto">
          <a:xfrm>
            <a:off x="4636991" y="3428997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6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6C5-2B3E-474D-8002-5D6C86D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Gaussian Naïve Bayesian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F467D6-0C74-4B15-91C3-2FF44593F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93615"/>
              </p:ext>
            </p:extLst>
          </p:nvPr>
        </p:nvGraphicFramePr>
        <p:xfrm>
          <a:off x="309511" y="1924820"/>
          <a:ext cx="11572978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41929">
                  <a:extLst>
                    <a:ext uri="{9D8B030D-6E8A-4147-A177-3AD203B41FA5}">
                      <a16:colId xmlns:a16="http://schemas.microsoft.com/office/drawing/2014/main" val="794950765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214913274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906803034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591834903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12681633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50843305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019224769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697445951"/>
                    </a:ext>
                  </a:extLst>
                </a:gridCol>
                <a:gridCol w="1140438">
                  <a:extLst>
                    <a:ext uri="{9D8B030D-6E8A-4147-A177-3AD203B41FA5}">
                      <a16:colId xmlns:a16="http://schemas.microsoft.com/office/drawing/2014/main" val="3320101582"/>
                    </a:ext>
                  </a:extLst>
                </a:gridCol>
                <a:gridCol w="1072328">
                  <a:extLst>
                    <a:ext uri="{9D8B030D-6E8A-4147-A177-3AD203B41FA5}">
                      <a16:colId xmlns:a16="http://schemas.microsoft.com/office/drawing/2014/main" val="2546844010"/>
                    </a:ext>
                  </a:extLst>
                </a:gridCol>
              </a:tblGrid>
              <a:tr h="10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00264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0.597961847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0.402038153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0.955939566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0.597961847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0.698236374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11834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0.508529906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0.491470094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0.076929565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0.508529906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0.127456164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1442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0.406778564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0.907725877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0.593221436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0.667002642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0.059092199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0.588311161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53654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0.89339052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0.10660948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0.945064536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0.89339052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0.918501163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05391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0.105010211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0.894989789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0.05406605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0.105010211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0.071379539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31417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0.149844805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0.896201432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0.850155195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0.872044426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-0.001179156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0.501235911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97977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0.011959383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0.945534841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0.966315006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9206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0.980846557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0.086149322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0.030615629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55848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0.065096574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0.898399865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0.934903426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0.914997838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0.014756836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0.589052123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66041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0.079177164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0.945052032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0.932763005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358192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0.922640504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0.053979697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0.063410847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29147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0.12542697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0.896183985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0.885089343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136689"/>
                  </a:ext>
                </a:extLst>
              </a:tr>
              <a:tr h="10774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0.079177164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0.945052032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0.920822836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0.932763005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21221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0.922640504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0.053979697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0.077359496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0.063410847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50609"/>
                  </a:ext>
                </a:extLst>
              </a:tr>
              <a:tr h="107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0.12542697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0.896183985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0.87457303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0.885089343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-0.001346887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0.584556073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9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D1B32-1D6B-4D25-AD19-4AC7E143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348865"/>
            <a:ext cx="10761196" cy="8777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Ada Boost with Logistic Regression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78E28B-7D0D-426D-948D-702D94863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90368"/>
              </p:ext>
            </p:extLst>
          </p:nvPr>
        </p:nvGraphicFramePr>
        <p:xfrm>
          <a:off x="70838" y="1922228"/>
          <a:ext cx="11928370" cy="3264326"/>
        </p:xfrm>
        <a:graphic>
          <a:graphicData uri="http://schemas.openxmlformats.org/drawingml/2006/table">
            <a:tbl>
              <a:tblPr firstRow="1" firstCol="1" bandRow="1"/>
              <a:tblGrid>
                <a:gridCol w="1720006">
                  <a:extLst>
                    <a:ext uri="{9D8B030D-6E8A-4147-A177-3AD203B41FA5}">
                      <a16:colId xmlns:a16="http://schemas.microsoft.com/office/drawing/2014/main" val="166433782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27680680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1882732838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99919482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2910243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969529095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264883279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4097809908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856211757"/>
                    </a:ext>
                  </a:extLst>
                </a:gridCol>
                <a:gridCol w="1153578">
                  <a:extLst>
                    <a:ext uri="{9D8B030D-6E8A-4147-A177-3AD203B41FA5}">
                      <a16:colId xmlns:a16="http://schemas.microsoft.com/office/drawing/2014/main" val="3480340289"/>
                    </a:ext>
                  </a:extLst>
                </a:gridCol>
              </a:tblGrid>
              <a:tr h="19566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72844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0.998132171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0.001867829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0.945299146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0.998132171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0.970997406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22695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0.004583292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0.995416708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0.125296482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0.004583292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0.008839774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466742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0.056355639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0.900326299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0.943644361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0.918231565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0.01382565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0.512735356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677269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0.996269284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0.003730716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0.945303092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0.996269284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0.970117092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8642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0.006521094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0.993478906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0.091946692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0.006521094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0.012177457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06137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0.058010562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0.898502344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0.941989438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0.917581872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0.010193589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0.57751485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76386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0.996795631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0.003204369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0.945390942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0.996795631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0.970411522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078709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0.007678544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0.992321456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0.129027063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0.007678544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0.014134905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97963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0.057450095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0.900620089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0.942549905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0.917966984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0.016775978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0.653372377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47202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0.995303511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0.004696489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0.945487607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0.995303511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0.969751133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36855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0.011036088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0.988963912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0.144768779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0.011036088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0.019508946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91867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0.058681357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0.901598677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0.941318643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0.917631732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0.022000973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0.639595686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31411"/>
                  </a:ext>
                </a:extLst>
              </a:tr>
              <a:tr h="167618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0.955370616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0.044629384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0.950100717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0.955370616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0.952437056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57803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0.133029812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0.866970188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0.151948227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0.133029812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0.126473479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7190"/>
                  </a:ext>
                </a:extLst>
              </a:tr>
              <a:tr h="1676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0.089702702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0.906328444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0.910297298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0.907152289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0.090141901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0.699211019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3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95921C5-AC5D-436E-9934-8322DDE5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8461" r="8672" b="3793"/>
          <a:stretch/>
        </p:blipFill>
        <p:spPr bwMode="auto">
          <a:xfrm>
            <a:off x="0" y="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ACF5B5A-1024-475E-B1D9-253650888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8603" r="7572" b="3652"/>
          <a:stretch/>
        </p:blipFill>
        <p:spPr bwMode="auto">
          <a:xfrm>
            <a:off x="4567515" y="0"/>
            <a:ext cx="3209369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AC34F277-36F5-4E76-BDFD-A16CFDBCB7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212" r="7971" b="4044"/>
          <a:stretch/>
        </p:blipFill>
        <p:spPr bwMode="auto">
          <a:xfrm>
            <a:off x="8982630" y="-1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E31CAD66-DD02-445B-80E4-F92434465A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8701" r="7870" b="3554"/>
          <a:stretch/>
        </p:blipFill>
        <p:spPr bwMode="auto">
          <a:xfrm>
            <a:off x="-1" y="3428997"/>
            <a:ext cx="3209369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ECE42F3-BB85-4A56-85A5-4D1E4F24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8212" r="7109" b="4044"/>
          <a:stretch/>
        </p:blipFill>
        <p:spPr bwMode="auto">
          <a:xfrm>
            <a:off x="4567515" y="3428997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70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Random Forest – SMOTE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60131-0BD8-451A-BCD2-D19C56A30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044098"/>
              </p:ext>
            </p:extLst>
          </p:nvPr>
        </p:nvGraphicFramePr>
        <p:xfrm>
          <a:off x="334874" y="1924820"/>
          <a:ext cx="11522252" cy="3490976"/>
        </p:xfrm>
        <a:graphic>
          <a:graphicData uri="http://schemas.openxmlformats.org/drawingml/2006/table">
            <a:tbl>
              <a:tblPr firstRow="1" firstCol="1" bandRow="1"/>
              <a:tblGrid>
                <a:gridCol w="1515035">
                  <a:extLst>
                    <a:ext uri="{9D8B030D-6E8A-4147-A177-3AD203B41FA5}">
                      <a16:colId xmlns:a16="http://schemas.microsoft.com/office/drawing/2014/main" val="2976697322"/>
                    </a:ext>
                  </a:extLst>
                </a:gridCol>
                <a:gridCol w="1299505">
                  <a:extLst>
                    <a:ext uri="{9D8B030D-6E8A-4147-A177-3AD203B41FA5}">
                      <a16:colId xmlns:a16="http://schemas.microsoft.com/office/drawing/2014/main" val="8041199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982807335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036863758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31217605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1877826191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470677387"/>
                    </a:ext>
                  </a:extLst>
                </a:gridCol>
                <a:gridCol w="1086463">
                  <a:extLst>
                    <a:ext uri="{9D8B030D-6E8A-4147-A177-3AD203B41FA5}">
                      <a16:colId xmlns:a16="http://schemas.microsoft.com/office/drawing/2014/main" val="2857445878"/>
                    </a:ext>
                  </a:extLst>
                </a:gridCol>
                <a:gridCol w="1140438">
                  <a:extLst>
                    <a:ext uri="{9D8B030D-6E8A-4147-A177-3AD203B41FA5}">
                      <a16:colId xmlns:a16="http://schemas.microsoft.com/office/drawing/2014/main" val="3854488001"/>
                    </a:ext>
                  </a:extLst>
                </a:gridCol>
                <a:gridCol w="1048496">
                  <a:extLst>
                    <a:ext uri="{9D8B030D-6E8A-4147-A177-3AD203B41FA5}">
                      <a16:colId xmlns:a16="http://schemas.microsoft.com/office/drawing/2014/main" val="1885109250"/>
                    </a:ext>
                  </a:extLst>
                </a:gridCol>
              </a:tblGrid>
              <a:tr h="167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07926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0.498902735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0.501097265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0.944821975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0.498902735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0.643547883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0027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0.507213641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0.492786359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0.058497443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0.507213641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0.103590408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40652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0.50063549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0.89621531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0.49936451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0.613947283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0.004891152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0.502739416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86160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0.757211373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0.242788627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0.942079646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0.757211373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0.830697443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3012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0.20786423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0.79213577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0.050379653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0.20786423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0.075889555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1506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0.272887215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0.893183917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0.727112785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0.78931956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-0.016554567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0.478281542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50690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0.76359033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0.23640967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0.94923014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0.76359033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0.835047959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8589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0.280669931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0.719330069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0.066402759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0.280669931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0.10044698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9265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0.2628194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0.90082409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0.7371806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0.794793721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0.025591626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0.543785335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91139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0.565114091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0.434885909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0.937900204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0.565114091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0.647639433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84150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0.467077242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0.532922758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0.060961525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0.467077242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0.103535007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25225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0.440541932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0.889799699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0.559458068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0.61764464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0.012350493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0.541127136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599978"/>
                  </a:ext>
                </a:extLst>
              </a:tr>
              <a:tr h="16741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0.236003442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0.952375335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0.847600244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69760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0.340011244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0.659988756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0.076554944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0.340011244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0.124782534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86977"/>
                  </a:ext>
                </a:extLst>
              </a:tr>
              <a:tr h="167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0.259230056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0.904343254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0.807967736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25" marR="48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5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7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5E17BEC-DA64-4D97-B700-54E61C36A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8498" r="7593" b="3756"/>
          <a:stretch/>
        </p:blipFill>
        <p:spPr bwMode="auto">
          <a:xfrm>
            <a:off x="0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2176E14-D7D0-4A23-90CC-7D3AA0548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8113" r="7523" b="4142"/>
          <a:stretch/>
        </p:blipFill>
        <p:spPr bwMode="auto">
          <a:xfrm>
            <a:off x="4639235" y="-4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6DEFBDD-4EC7-4372-A6BC-36292BDAC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8455" r="7337" b="3799"/>
          <a:stretch/>
        </p:blipFill>
        <p:spPr bwMode="auto">
          <a:xfrm>
            <a:off x="8982631" y="-5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F1352954-52F5-4100-B059-8D63CD44E1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8455" r="7544" b="3799"/>
          <a:stretch/>
        </p:blipFill>
        <p:spPr bwMode="auto">
          <a:xfrm>
            <a:off x="-1" y="3428997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A522C73C-4583-486A-B811-81E241A860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8947" r="6790" b="3308"/>
          <a:stretch/>
        </p:blipFill>
        <p:spPr bwMode="auto">
          <a:xfrm>
            <a:off x="4639234" y="3428997"/>
            <a:ext cx="3209370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651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Best Model – SMOTE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4B16E2-9DD7-4731-A76A-0A5F1511D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850399"/>
              </p:ext>
            </p:extLst>
          </p:nvPr>
        </p:nvGraphicFramePr>
        <p:xfrm>
          <a:off x="101325" y="1924820"/>
          <a:ext cx="11989350" cy="39677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3406607338"/>
                    </a:ext>
                  </a:extLst>
                </a:gridCol>
                <a:gridCol w="1099475">
                  <a:extLst>
                    <a:ext uri="{9D8B030D-6E8A-4147-A177-3AD203B41FA5}">
                      <a16:colId xmlns:a16="http://schemas.microsoft.com/office/drawing/2014/main" val="3651914637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1699327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162903084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855312556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4135248272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4240985558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554694100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3902210263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378328309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1216514133"/>
                    </a:ext>
                  </a:extLst>
                </a:gridCol>
              </a:tblGrid>
              <a:tr h="2217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Classifier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04031951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Ada Boost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0.038154623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0.949270616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0.961845377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0.955267138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25073547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0.887975854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0.141530531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0.112024146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0.109501674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903348109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0.084740876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0.904972904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0.915259124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0.908893848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0.076989577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0.702672513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524526770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0.45480204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0.54519796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0.951618537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0.45480204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0.593006675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511369883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0.607772787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0.392227213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0.063128287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0.607772787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0.113216569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978834451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0.536905515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0.902892084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0.463094485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0.56665121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0.030341864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0.53129727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2449665802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0.891469424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0.071682471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0.95563816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0.928317529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0.941629602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0.153130997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3878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0.744092984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0.17385881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0.255907016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0.202943629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0.72649508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47472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0.108530576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0.91276306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0.891469424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0.901130137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0.153130997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0.72649508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1723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Gaussian Naïve Bayesian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0.011959383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0.945534841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0.988040617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0.966315006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102744919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0.980846557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0.086149322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0.019153443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0.030615629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90711770"/>
                  </a:ext>
                </a:extLst>
              </a:tr>
              <a:tr h="2317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0.065096574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0.898399865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0.934903426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0.914997838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0.014756836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0.589052123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3809870213"/>
                  </a:ext>
                </a:extLst>
              </a:tr>
              <a:tr h="14836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0.236003442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0.952375335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0.763996558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0.847600244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10636414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0.340011244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0.659988756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0.076554944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0.340011244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0.124782534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0.586494884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811500685"/>
                  </a:ext>
                </a:extLst>
              </a:tr>
              <a:tr h="14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0.259230056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0.904343254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0.740769944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0.807967736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0.054819755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0.586494884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47" marR="48847" marT="0" marB="0" anchor="ctr"/>
                </a:tc>
                <a:extLst>
                  <a:ext uri="{0D108BD9-81ED-4DB2-BD59-A6C34878D82A}">
                    <a16:rowId xmlns:a16="http://schemas.microsoft.com/office/drawing/2014/main" val="165633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1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CFFF7-3452-46BD-AEBD-E98AE4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4F55-87E2-47AC-8E78-C7F1F1B3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 Set Balancing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Different methods give different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1D8B0D69-8111-494D-92E5-630D93211C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7598" r="7108" b="4657"/>
          <a:stretch/>
        </p:blipFill>
        <p:spPr bwMode="auto">
          <a:xfrm>
            <a:off x="0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F527F3A-351C-4C20-ADDE-D873DA775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7598" r="7108" b="4657"/>
          <a:stretch/>
        </p:blipFill>
        <p:spPr bwMode="auto">
          <a:xfrm>
            <a:off x="4455459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39F4E6D-7F13-44E1-BB45-5C155B2E7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7598" r="6618" b="4657"/>
          <a:stretch/>
        </p:blipFill>
        <p:spPr bwMode="auto">
          <a:xfrm>
            <a:off x="8982635" y="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2D12DE8-7857-4817-B54C-58F00EEDDD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7108" r="6372" b="5148"/>
          <a:stretch/>
        </p:blipFill>
        <p:spPr bwMode="auto">
          <a:xfrm>
            <a:off x="0" y="3363252"/>
            <a:ext cx="3209366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28BC231-BF95-4BDB-A9DA-82D311DFE0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7229" r="7598" b="5025"/>
          <a:stretch/>
        </p:blipFill>
        <p:spPr bwMode="auto">
          <a:xfrm>
            <a:off x="4455459" y="3429000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2" y="3121223"/>
            <a:ext cx="285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150220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06747" y="3121222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Forward Sequential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824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98F99-FC57-4E8F-8B38-EE3A0BD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A5277-DCBD-4B6C-8F1A-1C5D05819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96153"/>
              </p:ext>
            </p:extLst>
          </p:nvPr>
        </p:nvGraphicFramePr>
        <p:xfrm>
          <a:off x="134375" y="1961740"/>
          <a:ext cx="11923249" cy="3264326"/>
        </p:xfrm>
        <a:graphic>
          <a:graphicData uri="http://schemas.openxmlformats.org/drawingml/2006/table">
            <a:tbl>
              <a:tblPr firstRow="1" firstCol="1" bandRow="1"/>
              <a:tblGrid>
                <a:gridCol w="1647894">
                  <a:extLst>
                    <a:ext uri="{9D8B030D-6E8A-4147-A177-3AD203B41FA5}">
                      <a16:colId xmlns:a16="http://schemas.microsoft.com/office/drawing/2014/main" val="127756899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61234302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9364427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059673313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177046317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19414324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4171642447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732987426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3300855902"/>
                    </a:ext>
                  </a:extLst>
                </a:gridCol>
                <a:gridCol w="1166594">
                  <a:extLst>
                    <a:ext uri="{9D8B030D-6E8A-4147-A177-3AD203B41FA5}">
                      <a16:colId xmlns:a16="http://schemas.microsoft.com/office/drawing/2014/main" val="4041004507"/>
                    </a:ext>
                  </a:extLst>
                </a:gridCol>
              </a:tblGrid>
              <a:tr h="6642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TPR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FPR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MCC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6049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Correlation based feature selection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0.348251467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0.651748533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0.942249441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0.348251467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0.46053387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47076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0.713680245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0.286319755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0.060409347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0.713680245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0.110564444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09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0.631527383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0.893896239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0.368472617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0.44145991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0.021764693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0.530846926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7773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 Score feature selection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0.627077794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0.372922206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0.937958858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0.627077794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0.743691443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92448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0.313790602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0.686209398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0.049192303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0.313790602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0.084235987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4254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0.389979258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0.889220582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0.610020742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0.707593075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-0.027591147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0.470803203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7364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Forward Sequential Feature Selection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0.704337489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0.295662511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0.94164905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0.704337489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0.796269083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680056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0.268458523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0.731541477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0.058852476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0.268458523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0.090271269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11529"/>
                  </a:ext>
                </a:extLst>
              </a:tr>
              <a:tr h="99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0.319647244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0.89324416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0.680352756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0.757524885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-0.007632153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0.486413521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79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Recursive Feature Elimination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0.527989715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0.472010285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0.945780352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0.527989715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0.667219014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29681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0.498337831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0.501662169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0.060990579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0.498337831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0.107606474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325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0.473547713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0.897257369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0.526452287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0.63658044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0.013359905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0.51312783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4168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Select from Model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0.652842971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0.347157029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0.951157354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0.652842971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0.771315026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78173"/>
                  </a:ext>
                </a:extLst>
              </a:tr>
              <a:tr h="56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Heart Attack = 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0.430152752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0.569847248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0.069925432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0.430152752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0.11964779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59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0.359412466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0.90282836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0.640587534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0.73556036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0.041820438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0.541617839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40" marR="53340" marT="74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922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170390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47087" y="3121221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Forward Sequential Feature Selection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A336A87-9A78-46C7-84FE-E3EBE5F83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8002" r="7394" b="4252"/>
          <a:stretch/>
        </p:blipFill>
        <p:spPr bwMode="auto">
          <a:xfrm>
            <a:off x="1" y="-1"/>
            <a:ext cx="3209365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E706CE7-296E-4F6E-ADB8-9261A681F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 t="7824" r="7251" b="4430"/>
          <a:stretch/>
        </p:blipFill>
        <p:spPr bwMode="auto">
          <a:xfrm>
            <a:off x="4455457" y="-1"/>
            <a:ext cx="320936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CF58C8C-58E0-41DD-8824-28902CB5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8212" r="6791" b="4044"/>
          <a:stretch/>
        </p:blipFill>
        <p:spPr bwMode="auto">
          <a:xfrm>
            <a:off x="8982636" y="0"/>
            <a:ext cx="3209367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08ED3CA-FFB4-43C0-AA74-D0BD47405C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7476" r="7365" b="4779"/>
          <a:stretch/>
        </p:blipFill>
        <p:spPr bwMode="auto">
          <a:xfrm>
            <a:off x="-2" y="342900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1A34F84-1B81-464B-910D-95F0BD5F6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7966" r="6186" b="4289"/>
          <a:stretch/>
        </p:blipFill>
        <p:spPr bwMode="auto">
          <a:xfrm>
            <a:off x="4567516" y="342900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84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A261-9D5C-4FA2-A97A-3B078A7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F6256-2008-4EA1-B420-7AE5763EB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398029"/>
              </p:ext>
            </p:extLst>
          </p:nvPr>
        </p:nvGraphicFramePr>
        <p:xfrm>
          <a:off x="285166" y="1924820"/>
          <a:ext cx="11621668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1095136545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3603003372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484443243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12257436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481868246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991150092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290313997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84071654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808714811"/>
                    </a:ext>
                  </a:extLst>
                </a:gridCol>
                <a:gridCol w="1118450">
                  <a:extLst>
                    <a:ext uri="{9D8B030D-6E8A-4147-A177-3AD203B41FA5}">
                      <a16:colId xmlns:a16="http://schemas.microsoft.com/office/drawing/2014/main" val="2384031224"/>
                    </a:ext>
                  </a:extLst>
                </a:gridCol>
              </a:tblGrid>
              <a:tr h="126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729189063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 based feature selection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0.993566294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0.006433706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0.945339286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0.993566294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0.968852836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311412523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0.009889616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0.990110384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0.080841391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0.009889616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0.017544069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356064338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0.06037747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0.897932099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0.93962253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0.916685141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0.00945789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0.389521608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38152586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0.994228711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0.005771289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0.945917731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0.994228711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0.969471512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154631342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0.020331557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0.979668443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0.169298485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0.020331557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0.036262895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211716333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0.940818488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0.059181512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0.903325357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0.940818488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0.918292963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0.040896709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0.619528511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75920778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0.991176266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0.008823734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0.94651709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0.991176266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0.968330086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53462570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0.034735477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0.965264523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0.186567093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0.034735477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0.057973982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54184953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0.938725195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0.061274805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0.904839791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0.938725195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0.918406879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0.058188162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0.659068422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53648548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Recursive Feature Elimination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0.990967618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0.009032382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0.946374602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0.990967618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0.968157631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0.052314496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96735569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0.032245039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0.967754961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0.171954622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0.032245039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0.054204339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0.052314496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605981959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0.061608732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0.903903064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0.938391268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0.918036988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0.052314496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0.65337832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892130304"/>
                  </a:ext>
                </a:extLst>
              </a:tr>
              <a:tr h="18415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from 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0.03535472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0.951317313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0.96464528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0.95792908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78062"/>
                  </a:ext>
                </a:extLst>
              </a:tr>
              <a:tr h="184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0.149063378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0.850936622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0.195817836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0.149063378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0.168717102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0.129149269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368704"/>
                  </a:ext>
                </a:extLst>
              </a:tr>
              <a:tr h="126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0.9199238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0.0800762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0.909888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0.9199238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0.914652965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0.129149269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0.731736896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57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2" y="3121223"/>
            <a:ext cx="28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49" y="3121222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197787" y="3121221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A4F777A-F637-48DB-A78B-C9613C8AA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" t="8339" r="8015" b="3915"/>
          <a:stretch/>
        </p:blipFill>
        <p:spPr bwMode="auto">
          <a:xfrm>
            <a:off x="-3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3745F987-445D-4E3A-9B3E-820D7709B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7739" r="6174" b="4515"/>
          <a:stretch/>
        </p:blipFill>
        <p:spPr bwMode="auto">
          <a:xfrm>
            <a:off x="4567515" y="-1"/>
            <a:ext cx="3209368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4C894009-55E2-45A2-837E-0F3842C17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7476" r="6412" b="4779"/>
          <a:stretch/>
        </p:blipFill>
        <p:spPr bwMode="auto">
          <a:xfrm>
            <a:off x="898263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B5FAD6D-AE29-4E54-9C3F-54D61927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7230" r="6802" b="5024"/>
          <a:stretch/>
        </p:blipFill>
        <p:spPr bwMode="auto">
          <a:xfrm>
            <a:off x="-3" y="3429000"/>
            <a:ext cx="3209366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621CB8F7-9B3B-4828-8B64-3BC79B121D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8074" r="6511" b="4181"/>
          <a:stretch/>
        </p:blipFill>
        <p:spPr bwMode="auto">
          <a:xfrm>
            <a:off x="4567514" y="3429001"/>
            <a:ext cx="3209368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6C5-2B3E-474D-8002-5D6C86D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Gaussian Naïve Bayesian – Borderline SMOTE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CEDEA-5A99-433E-ABCE-21C3D26F0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262250"/>
              </p:ext>
            </p:extLst>
          </p:nvPr>
        </p:nvGraphicFramePr>
        <p:xfrm>
          <a:off x="159755" y="1924820"/>
          <a:ext cx="11872490" cy="349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1551">
                  <a:extLst>
                    <a:ext uri="{9D8B030D-6E8A-4147-A177-3AD203B41FA5}">
                      <a16:colId xmlns:a16="http://schemas.microsoft.com/office/drawing/2014/main" val="1183053426"/>
                    </a:ext>
                  </a:extLst>
                </a:gridCol>
                <a:gridCol w="1289121">
                  <a:extLst>
                    <a:ext uri="{9D8B030D-6E8A-4147-A177-3AD203B41FA5}">
                      <a16:colId xmlns:a16="http://schemas.microsoft.com/office/drawing/2014/main" val="257698600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4651967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56403443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08396054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2186398951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49659762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1747644879"/>
                    </a:ext>
                  </a:extLst>
                </a:gridCol>
                <a:gridCol w="1076078">
                  <a:extLst>
                    <a:ext uri="{9D8B030D-6E8A-4147-A177-3AD203B41FA5}">
                      <a16:colId xmlns:a16="http://schemas.microsoft.com/office/drawing/2014/main" val="330085830"/>
                    </a:ext>
                  </a:extLst>
                </a:gridCol>
                <a:gridCol w="1369272">
                  <a:extLst>
                    <a:ext uri="{9D8B030D-6E8A-4147-A177-3AD203B41FA5}">
                      <a16:colId xmlns:a16="http://schemas.microsoft.com/office/drawing/2014/main" val="3165132086"/>
                    </a:ext>
                  </a:extLst>
                </a:gridCol>
              </a:tblGrid>
              <a:tr h="6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 Selection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Accuracy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FPR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Precision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Recall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F1 Score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MCC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ROC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extLst>
                  <a:ext uri="{0D108BD9-81ED-4DB2-BD59-A6C34878D82A}">
                    <a16:rowId xmlns:a16="http://schemas.microsoft.com/office/drawing/2014/main" val="3671989652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Correlation based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0.509793769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0.490206231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0.963158641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0.509793769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0.642735997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220062762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0.631766939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0.368233061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0.071393146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0.631766939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0.126100009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437189784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0.48323747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0.914243024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0.51676253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0.614523307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0.069862471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0.632093558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735108496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 Score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0.989450341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0.010549659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0.945244413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0.989450341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0.966842238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04123556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0.012194868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0.987805132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0.062843518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0.012194868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0.020416392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008765451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0.064143338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0.896853737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0.935856662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0.914939725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0.00364669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0.490675735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282781552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 Sequential Feature Selection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0.99161649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0.00838351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0.945287658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0.99161649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0.967892173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437347941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0.010835585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0.989164415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0.067050468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0.010835585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0.017908071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717490637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0.062169199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0.897127403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0.937830801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0.915796238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0.005213157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0.597317896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2492324258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Recursive Feature Elimination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53247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Heart Attack =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22423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0.075685138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0.897706531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0.924314862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0.910207336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0.011313978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5394"/>
                  </a:ext>
                </a:extLst>
              </a:tr>
              <a:tr h="931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Select from Model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0.02385295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0.945528203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0.97614705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0.960575299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3561040159"/>
                  </a:ext>
                </a:extLst>
              </a:tr>
              <a:tr h="93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Heart Attack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0.969167652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0.073616947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0.030832348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0.042016894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0.596688478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1511584144"/>
                  </a:ext>
                </a:extLst>
              </a:tr>
              <a:tr h="641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0.075685138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0.897706531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0.924314862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0.910207336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0.011313978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0.596688478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3" marR="43533" marT="0" marB="0" anchor="b"/>
                </a:tc>
                <a:extLst>
                  <a:ext uri="{0D108BD9-81ED-4DB2-BD59-A6C34878D82A}">
                    <a16:rowId xmlns:a16="http://schemas.microsoft.com/office/drawing/2014/main" val="71099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4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B5D34-66C1-48CC-96AC-9D83B2569DEC}"/>
              </a:ext>
            </a:extLst>
          </p:cNvPr>
          <p:cNvSpPr txBox="1"/>
          <p:nvPr/>
        </p:nvSpPr>
        <p:spPr>
          <a:xfrm>
            <a:off x="215151" y="3121223"/>
            <a:ext cx="285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Based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77761-82DB-436B-97D1-C1321404F7DC}"/>
              </a:ext>
            </a:extLst>
          </p:cNvPr>
          <p:cNvSpPr txBox="1"/>
          <p:nvPr/>
        </p:nvSpPr>
        <p:spPr>
          <a:xfrm>
            <a:off x="4800598" y="6550223"/>
            <a:ext cx="286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from Model Feature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27967-63A7-4F13-A7FA-FD5225D33F13}"/>
              </a:ext>
            </a:extLst>
          </p:cNvPr>
          <p:cNvSpPr txBox="1"/>
          <p:nvPr/>
        </p:nvSpPr>
        <p:spPr>
          <a:xfrm>
            <a:off x="472882" y="6547246"/>
            <a:ext cx="277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EE4C-5E3C-4315-B78B-436FD75D09D4}"/>
              </a:ext>
            </a:extLst>
          </p:cNvPr>
          <p:cNvSpPr txBox="1"/>
          <p:nvPr/>
        </p:nvSpPr>
        <p:spPr>
          <a:xfrm>
            <a:off x="5282450" y="3121221"/>
            <a:ext cx="2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Score Feature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F408F-2152-4638-B4E9-B2315B7F63A7}"/>
              </a:ext>
            </a:extLst>
          </p:cNvPr>
          <p:cNvSpPr txBox="1"/>
          <p:nvPr/>
        </p:nvSpPr>
        <p:spPr>
          <a:xfrm>
            <a:off x="9278471" y="3121220"/>
            <a:ext cx="30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Sequential Feature Selection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1012FD0-B849-46FF-AE60-D2AC977E5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8302" r="6867" b="3952"/>
          <a:stretch/>
        </p:blipFill>
        <p:spPr bwMode="auto">
          <a:xfrm>
            <a:off x="-2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56E44633-6C50-4690-B68F-65A686B18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8584" r="6920" b="3670"/>
          <a:stretch/>
        </p:blipFill>
        <p:spPr bwMode="auto">
          <a:xfrm>
            <a:off x="4567516" y="0"/>
            <a:ext cx="3209368" cy="32093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92043916-6B16-499D-A8A7-A6BBB59EC1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8455" r="7271" b="3799"/>
          <a:stretch/>
        </p:blipFill>
        <p:spPr bwMode="auto">
          <a:xfrm>
            <a:off x="8982636" y="0"/>
            <a:ext cx="3209368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74698074-9491-4718-A21F-85D3AA89B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7476" r="7126" b="4779"/>
          <a:stretch/>
        </p:blipFill>
        <p:spPr bwMode="auto">
          <a:xfrm>
            <a:off x="-3" y="3429000"/>
            <a:ext cx="3209369" cy="320936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D88DF8C-3B63-43FE-9BE6-58FA8F402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8455" r="6617" b="3799"/>
          <a:stretch/>
        </p:blipFill>
        <p:spPr bwMode="auto">
          <a:xfrm>
            <a:off x="4567515" y="3428999"/>
            <a:ext cx="3209369" cy="3209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2684</Words>
  <Application>Microsoft Office PowerPoint</Application>
  <PresentationFormat>Widescreen</PresentationFormat>
  <Paragraphs>1886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 Algorithms</vt:lpstr>
      <vt:lpstr>Ada Boost with Logistic Regression – Borderline SMOTE</vt:lpstr>
      <vt:lpstr>PowerPoint Presentation</vt:lpstr>
      <vt:lpstr>Decision Tree – Borderline SMOTE</vt:lpstr>
      <vt:lpstr>PowerPoint Presentation</vt:lpstr>
      <vt:lpstr>Logistic Regression – Borderline SMOTE</vt:lpstr>
      <vt:lpstr>PowerPoint Presentation</vt:lpstr>
      <vt:lpstr>Gaussian Naïve Bayesian – Borderline SMOTE</vt:lpstr>
      <vt:lpstr>PowerPoint Presentation</vt:lpstr>
      <vt:lpstr>Random Forest – Borderline SMOTE</vt:lpstr>
      <vt:lpstr>PowerPoint Presentation</vt:lpstr>
      <vt:lpstr>Best Model – Borderline SMOTE</vt:lpstr>
      <vt:lpstr>Ada Boost with Logistic Regression – SMOTE</vt:lpstr>
      <vt:lpstr>PowerPoint Presentation</vt:lpstr>
      <vt:lpstr>Decision Tree – SMOTE</vt:lpstr>
      <vt:lpstr>PowerPoint Presentation</vt:lpstr>
      <vt:lpstr>Logistic Regression – SMOTE</vt:lpstr>
      <vt:lpstr>PowerPoint Presentation</vt:lpstr>
      <vt:lpstr>Gaussian Naïve Bayesian – SMOTE</vt:lpstr>
      <vt:lpstr>PowerPoint Presentation</vt:lpstr>
      <vt:lpstr>Random Forest – SMOTE</vt:lpstr>
      <vt:lpstr>PowerPoint Presentation</vt:lpstr>
      <vt:lpstr>Best Model – SMOTE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Osama</dc:creator>
  <cp:lastModifiedBy>Muhammad Osama</cp:lastModifiedBy>
  <cp:revision>21</cp:revision>
  <dcterms:created xsi:type="dcterms:W3CDTF">2022-04-09T00:55:22Z</dcterms:created>
  <dcterms:modified xsi:type="dcterms:W3CDTF">2022-04-09T03:28:47Z</dcterms:modified>
</cp:coreProperties>
</file>