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7E890-487C-42E3-83DB-D574F1887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199F00-3B73-4FC8-BBC8-39DE4EB032FE}">
      <dgm:prSet/>
      <dgm:spPr/>
      <dgm:t>
        <a:bodyPr/>
        <a:lstStyle/>
        <a:p>
          <a:r>
            <a:rPr lang="en-US" dirty="0"/>
            <a:t>Each patient may have many appointments; each appointment has only one patient.</a:t>
          </a:r>
        </a:p>
      </dgm:t>
    </dgm:pt>
    <dgm:pt modelId="{0698131C-493B-48D1-927D-1C8373488743}" type="parTrans" cxnId="{F1058C39-4905-4F8B-9EAB-5FD76C88165E}">
      <dgm:prSet/>
      <dgm:spPr/>
      <dgm:t>
        <a:bodyPr/>
        <a:lstStyle/>
        <a:p>
          <a:endParaRPr lang="en-US"/>
        </a:p>
      </dgm:t>
    </dgm:pt>
    <dgm:pt modelId="{50127F7D-20E5-4175-946F-803FF68F7490}" type="sibTrans" cxnId="{F1058C39-4905-4F8B-9EAB-5FD76C88165E}">
      <dgm:prSet/>
      <dgm:spPr/>
      <dgm:t>
        <a:bodyPr/>
        <a:lstStyle/>
        <a:p>
          <a:endParaRPr lang="en-US"/>
        </a:p>
      </dgm:t>
    </dgm:pt>
    <dgm:pt modelId="{860D8929-4E4D-46E9-B614-4500B420028A}">
      <dgm:prSet/>
      <dgm:spPr/>
      <dgm:t>
        <a:bodyPr/>
        <a:lstStyle/>
        <a:p>
          <a:r>
            <a:rPr lang="en-US" dirty="0"/>
            <a:t>Each doctor may have many appointments; each appointment has only one doctor.</a:t>
          </a:r>
        </a:p>
      </dgm:t>
    </dgm:pt>
    <dgm:pt modelId="{122F13A1-61BB-4F1F-85B7-7245EFE85A72}" type="parTrans" cxnId="{BDEDA563-4136-48FA-9628-AF5FEAF1CC41}">
      <dgm:prSet/>
      <dgm:spPr/>
      <dgm:t>
        <a:bodyPr/>
        <a:lstStyle/>
        <a:p>
          <a:endParaRPr lang="en-US"/>
        </a:p>
      </dgm:t>
    </dgm:pt>
    <dgm:pt modelId="{E8C6A4CD-0063-45B2-BDB7-6EBA9F29D94E}" type="sibTrans" cxnId="{BDEDA563-4136-48FA-9628-AF5FEAF1CC41}">
      <dgm:prSet/>
      <dgm:spPr/>
      <dgm:t>
        <a:bodyPr/>
        <a:lstStyle/>
        <a:p>
          <a:endParaRPr lang="en-US"/>
        </a:p>
      </dgm:t>
    </dgm:pt>
    <dgm:pt modelId="{584F6059-C345-4299-8E1F-F9E9C6F7747E}">
      <dgm:prSet/>
      <dgm:spPr/>
      <dgm:t>
        <a:bodyPr/>
        <a:lstStyle/>
        <a:p>
          <a:r>
            <a:rPr lang="en-US" dirty="0"/>
            <a:t>Each patient must have a billing; each billing must have a patient.</a:t>
          </a:r>
        </a:p>
      </dgm:t>
    </dgm:pt>
    <dgm:pt modelId="{3977B0D7-66BD-4C94-89CE-87D83CA55D05}" type="parTrans" cxnId="{A789FE98-05B9-45C7-8EFA-C3BF8D2D58FF}">
      <dgm:prSet/>
      <dgm:spPr/>
      <dgm:t>
        <a:bodyPr/>
        <a:lstStyle/>
        <a:p>
          <a:endParaRPr lang="en-US"/>
        </a:p>
      </dgm:t>
    </dgm:pt>
    <dgm:pt modelId="{343B6134-B7C0-4942-AD25-ED01E0B8E9F4}" type="sibTrans" cxnId="{A789FE98-05B9-45C7-8EFA-C3BF8D2D58FF}">
      <dgm:prSet/>
      <dgm:spPr/>
      <dgm:t>
        <a:bodyPr/>
        <a:lstStyle/>
        <a:p>
          <a:endParaRPr lang="en-US"/>
        </a:p>
      </dgm:t>
    </dgm:pt>
    <dgm:pt modelId="{0B1A237B-E494-4CEE-90FB-F46702A80B01}">
      <dgm:prSet/>
      <dgm:spPr/>
      <dgm:t>
        <a:bodyPr/>
        <a:lstStyle/>
        <a:p>
          <a:r>
            <a:rPr lang="en-US" dirty="0"/>
            <a:t>An appointment will have only one diagnosis; a diagnosis will have only one appointment.</a:t>
          </a:r>
        </a:p>
      </dgm:t>
    </dgm:pt>
    <dgm:pt modelId="{D4215A9E-7436-431D-B184-196E60B54290}" type="parTrans" cxnId="{313B8D84-BE3B-43D1-BF2D-F308BCDB31A4}">
      <dgm:prSet/>
      <dgm:spPr/>
      <dgm:t>
        <a:bodyPr/>
        <a:lstStyle/>
        <a:p>
          <a:endParaRPr lang="en-US"/>
        </a:p>
      </dgm:t>
    </dgm:pt>
    <dgm:pt modelId="{C240FB6B-A737-4F5E-840C-7AAADC2261D3}" type="sibTrans" cxnId="{313B8D84-BE3B-43D1-BF2D-F308BCDB31A4}">
      <dgm:prSet/>
      <dgm:spPr/>
      <dgm:t>
        <a:bodyPr/>
        <a:lstStyle/>
        <a:p>
          <a:endParaRPr lang="en-US"/>
        </a:p>
      </dgm:t>
    </dgm:pt>
    <dgm:pt modelId="{5C5A9E3A-CD5F-405D-B6DF-A5C8307E865F}" type="pres">
      <dgm:prSet presAssocID="{E877E890-487C-42E3-83DB-D574F1887F98}" presName="linear" presStyleCnt="0">
        <dgm:presLayoutVars>
          <dgm:animLvl val="lvl"/>
          <dgm:resizeHandles val="exact"/>
        </dgm:presLayoutVars>
      </dgm:prSet>
      <dgm:spPr/>
    </dgm:pt>
    <dgm:pt modelId="{957EA4A9-C2AC-4185-890F-E532F6FEFECC}" type="pres">
      <dgm:prSet presAssocID="{8C199F00-3B73-4FC8-BBC8-39DE4EB032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DF0ADE-542E-436D-8147-EF3067BE7FC8}" type="pres">
      <dgm:prSet presAssocID="{50127F7D-20E5-4175-946F-803FF68F7490}" presName="spacer" presStyleCnt="0"/>
      <dgm:spPr/>
    </dgm:pt>
    <dgm:pt modelId="{29387A3E-172C-416F-A3D0-D52ECD3AE9CA}" type="pres">
      <dgm:prSet presAssocID="{860D8929-4E4D-46E9-B614-4500B42002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5FBE90-788E-4515-853E-DD1B45EA70FF}" type="pres">
      <dgm:prSet presAssocID="{E8C6A4CD-0063-45B2-BDB7-6EBA9F29D94E}" presName="spacer" presStyleCnt="0"/>
      <dgm:spPr/>
    </dgm:pt>
    <dgm:pt modelId="{AE091AC3-7262-4A8C-BD8A-9DD79CAE969C}" type="pres">
      <dgm:prSet presAssocID="{584F6059-C345-4299-8E1F-F9E9C6F774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573225-80FF-45BF-83D5-AF3CC903F454}" type="pres">
      <dgm:prSet presAssocID="{343B6134-B7C0-4942-AD25-ED01E0B8E9F4}" presName="spacer" presStyleCnt="0"/>
      <dgm:spPr/>
    </dgm:pt>
    <dgm:pt modelId="{8495DC6D-5A43-421D-893B-91CAE9E1C25C}" type="pres">
      <dgm:prSet presAssocID="{0B1A237B-E494-4CEE-90FB-F46702A80B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3D7119-2EB9-409D-AD87-B04A4108F1BE}" type="presOf" srcId="{0B1A237B-E494-4CEE-90FB-F46702A80B01}" destId="{8495DC6D-5A43-421D-893B-91CAE9E1C25C}" srcOrd="0" destOrd="0" presId="urn:microsoft.com/office/officeart/2005/8/layout/vList2"/>
    <dgm:cxn modelId="{F1058C39-4905-4F8B-9EAB-5FD76C88165E}" srcId="{E877E890-487C-42E3-83DB-D574F1887F98}" destId="{8C199F00-3B73-4FC8-BBC8-39DE4EB032FE}" srcOrd="0" destOrd="0" parTransId="{0698131C-493B-48D1-927D-1C8373488743}" sibTransId="{50127F7D-20E5-4175-946F-803FF68F7490}"/>
    <dgm:cxn modelId="{623A3360-53E0-4AD4-B1EC-93B658C8FE30}" type="presOf" srcId="{8C199F00-3B73-4FC8-BBC8-39DE4EB032FE}" destId="{957EA4A9-C2AC-4185-890F-E532F6FEFECC}" srcOrd="0" destOrd="0" presId="urn:microsoft.com/office/officeart/2005/8/layout/vList2"/>
    <dgm:cxn modelId="{BDEDA563-4136-48FA-9628-AF5FEAF1CC41}" srcId="{E877E890-487C-42E3-83DB-D574F1887F98}" destId="{860D8929-4E4D-46E9-B614-4500B420028A}" srcOrd="1" destOrd="0" parTransId="{122F13A1-61BB-4F1F-85B7-7245EFE85A72}" sibTransId="{E8C6A4CD-0063-45B2-BDB7-6EBA9F29D94E}"/>
    <dgm:cxn modelId="{313B8D84-BE3B-43D1-BF2D-F308BCDB31A4}" srcId="{E877E890-487C-42E3-83DB-D574F1887F98}" destId="{0B1A237B-E494-4CEE-90FB-F46702A80B01}" srcOrd="3" destOrd="0" parTransId="{D4215A9E-7436-431D-B184-196E60B54290}" sibTransId="{C240FB6B-A737-4F5E-840C-7AAADC2261D3}"/>
    <dgm:cxn modelId="{C6F10F88-3556-4BE4-9030-0D0694D53C95}" type="presOf" srcId="{E877E890-487C-42E3-83DB-D574F1887F98}" destId="{5C5A9E3A-CD5F-405D-B6DF-A5C8307E865F}" srcOrd="0" destOrd="0" presId="urn:microsoft.com/office/officeart/2005/8/layout/vList2"/>
    <dgm:cxn modelId="{A789FE98-05B9-45C7-8EFA-C3BF8D2D58FF}" srcId="{E877E890-487C-42E3-83DB-D574F1887F98}" destId="{584F6059-C345-4299-8E1F-F9E9C6F7747E}" srcOrd="2" destOrd="0" parTransId="{3977B0D7-66BD-4C94-89CE-87D83CA55D05}" sibTransId="{343B6134-B7C0-4942-AD25-ED01E0B8E9F4}"/>
    <dgm:cxn modelId="{45728DAB-A8D7-4619-96F0-C257E777C277}" type="presOf" srcId="{584F6059-C345-4299-8E1F-F9E9C6F7747E}" destId="{AE091AC3-7262-4A8C-BD8A-9DD79CAE969C}" srcOrd="0" destOrd="0" presId="urn:microsoft.com/office/officeart/2005/8/layout/vList2"/>
    <dgm:cxn modelId="{5B9A04B0-F036-4BE7-8C96-6F63152BA68B}" type="presOf" srcId="{860D8929-4E4D-46E9-B614-4500B420028A}" destId="{29387A3E-172C-416F-A3D0-D52ECD3AE9CA}" srcOrd="0" destOrd="0" presId="urn:microsoft.com/office/officeart/2005/8/layout/vList2"/>
    <dgm:cxn modelId="{169D7EB3-8CDE-4A54-9232-2E0F0EB2EC4C}" type="presParOf" srcId="{5C5A9E3A-CD5F-405D-B6DF-A5C8307E865F}" destId="{957EA4A9-C2AC-4185-890F-E532F6FEFECC}" srcOrd="0" destOrd="0" presId="urn:microsoft.com/office/officeart/2005/8/layout/vList2"/>
    <dgm:cxn modelId="{8116ED35-103A-4D11-B592-55BC3495BF8F}" type="presParOf" srcId="{5C5A9E3A-CD5F-405D-B6DF-A5C8307E865F}" destId="{A4DF0ADE-542E-436D-8147-EF3067BE7FC8}" srcOrd="1" destOrd="0" presId="urn:microsoft.com/office/officeart/2005/8/layout/vList2"/>
    <dgm:cxn modelId="{6A46503C-4F93-4E86-AFE5-9E015224F38D}" type="presParOf" srcId="{5C5A9E3A-CD5F-405D-B6DF-A5C8307E865F}" destId="{29387A3E-172C-416F-A3D0-D52ECD3AE9CA}" srcOrd="2" destOrd="0" presId="urn:microsoft.com/office/officeart/2005/8/layout/vList2"/>
    <dgm:cxn modelId="{DBA46EC3-80BA-4C87-BC9D-9C2BFD33803B}" type="presParOf" srcId="{5C5A9E3A-CD5F-405D-B6DF-A5C8307E865F}" destId="{915FBE90-788E-4515-853E-DD1B45EA70FF}" srcOrd="3" destOrd="0" presId="urn:microsoft.com/office/officeart/2005/8/layout/vList2"/>
    <dgm:cxn modelId="{BB1DABF7-60F6-4D5E-97B0-1CAE7D58C9A3}" type="presParOf" srcId="{5C5A9E3A-CD5F-405D-B6DF-A5C8307E865F}" destId="{AE091AC3-7262-4A8C-BD8A-9DD79CAE969C}" srcOrd="4" destOrd="0" presId="urn:microsoft.com/office/officeart/2005/8/layout/vList2"/>
    <dgm:cxn modelId="{557ACCE2-38A5-46DA-B13B-4AAAB20A2433}" type="presParOf" srcId="{5C5A9E3A-CD5F-405D-B6DF-A5C8307E865F}" destId="{8B573225-80FF-45BF-83D5-AF3CC903F454}" srcOrd="5" destOrd="0" presId="urn:microsoft.com/office/officeart/2005/8/layout/vList2"/>
    <dgm:cxn modelId="{A3B98F79-4AF2-435D-9393-5838B883F59B}" type="presParOf" srcId="{5C5A9E3A-CD5F-405D-B6DF-A5C8307E865F}" destId="{8495DC6D-5A43-421D-893B-91CAE9E1C2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A4A9-C2AC-4185-890F-E532F6FEFECC}">
      <dsp:nvSpPr>
        <dsp:cNvPr id="0" name=""/>
        <dsp:cNvSpPr/>
      </dsp:nvSpPr>
      <dsp:spPr>
        <a:xfrm>
          <a:off x="0" y="33835"/>
          <a:ext cx="948669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patient may have many appointments; each appointment has only one patient.</a:t>
          </a:r>
        </a:p>
      </dsp:txBody>
      <dsp:txXfrm>
        <a:off x="44664" y="78499"/>
        <a:ext cx="9397362" cy="825612"/>
      </dsp:txXfrm>
    </dsp:sp>
    <dsp:sp modelId="{29387A3E-172C-416F-A3D0-D52ECD3AE9CA}">
      <dsp:nvSpPr>
        <dsp:cNvPr id="0" name=""/>
        <dsp:cNvSpPr/>
      </dsp:nvSpPr>
      <dsp:spPr>
        <a:xfrm>
          <a:off x="0" y="1015015"/>
          <a:ext cx="948669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doctor may have many appointments; each appointment has only one doctor.</a:t>
          </a:r>
        </a:p>
      </dsp:txBody>
      <dsp:txXfrm>
        <a:off x="44664" y="1059679"/>
        <a:ext cx="9397362" cy="825612"/>
      </dsp:txXfrm>
    </dsp:sp>
    <dsp:sp modelId="{AE091AC3-7262-4A8C-BD8A-9DD79CAE969C}">
      <dsp:nvSpPr>
        <dsp:cNvPr id="0" name=""/>
        <dsp:cNvSpPr/>
      </dsp:nvSpPr>
      <dsp:spPr>
        <a:xfrm>
          <a:off x="0" y="1996196"/>
          <a:ext cx="948669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patient must have a billing; each billing must have a patient.</a:t>
          </a:r>
        </a:p>
      </dsp:txBody>
      <dsp:txXfrm>
        <a:off x="44664" y="2040860"/>
        <a:ext cx="9397362" cy="825612"/>
      </dsp:txXfrm>
    </dsp:sp>
    <dsp:sp modelId="{8495DC6D-5A43-421D-893B-91CAE9E1C25C}">
      <dsp:nvSpPr>
        <dsp:cNvPr id="0" name=""/>
        <dsp:cNvSpPr/>
      </dsp:nvSpPr>
      <dsp:spPr>
        <a:xfrm>
          <a:off x="0" y="2977376"/>
          <a:ext cx="948669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 appointment will have only one diagnosis; a diagnosis will have only one appointment.</a:t>
          </a:r>
        </a:p>
      </dsp:txBody>
      <dsp:txXfrm>
        <a:off x="44664" y="3022040"/>
        <a:ext cx="939736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8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4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1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B027CC-8465-4AE8-9B01-B9301F24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" r="4818" b="-3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1FCE5-A180-4CAB-BA6B-C13DF3B3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612141"/>
            <a:ext cx="5657899" cy="34508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 for a Hospital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6A3A-DDF6-4AB5-99D8-DAD12434D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Muhammad Osama</a:t>
            </a:r>
          </a:p>
          <a:p>
            <a:r>
              <a:rPr lang="en-US" dirty="0"/>
              <a:t>U41261655</a:t>
            </a:r>
          </a:p>
        </p:txBody>
      </p:sp>
    </p:spTree>
    <p:extLst>
      <p:ext uri="{BB962C8B-B14F-4D97-AF65-F5344CB8AC3E}">
        <p14:creationId xmlns:p14="http://schemas.microsoft.com/office/powerpoint/2010/main" val="356754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FE07-FFDE-45CC-8D67-C1BB43AC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99697"/>
          </a:xfrm>
        </p:spPr>
        <p:txBody>
          <a:bodyPr/>
          <a:lstStyle/>
          <a:p>
            <a:r>
              <a:rPr lang="en-US" dirty="0"/>
              <a:t>Procedure – Add Person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AB07CB-284C-4427-873A-04556B5E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93" y="1452282"/>
            <a:ext cx="8998124" cy="5405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8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E64-87FF-4A4D-95A8-427846D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– Add Billing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9658F6-63BD-402C-AEA8-36332472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13" y="1524000"/>
            <a:ext cx="996888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23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F7E-AD63-4210-864A-2A323E5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– Pending Amount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C1BE67-ED66-480E-85F7-A803DBDF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77" y="1483659"/>
            <a:ext cx="8557046" cy="5374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7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A322-EDF4-44B3-99C2-DEFE04AC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– Appointments per Doctor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4C28E1-BA45-4ACF-90D9-188B0903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6" y="2160588"/>
            <a:ext cx="11037008" cy="469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1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05CE-C7F5-4132-A585-B32685D0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– Billing History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69702476-2A04-4EB7-9EAC-0124F074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3" y="1326776"/>
            <a:ext cx="11673454" cy="5531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6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4340-7063-4120-8DC2-2F4C9FA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– Billing Check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013B4F-DBF9-4BE0-8B1F-E150D796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9" y="1335741"/>
            <a:ext cx="11116861" cy="5522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49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B4DA-8DEB-4B11-BC0C-6F8B0DC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ERD – Updated after adding History Table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14874BB3-D15F-4315-BC1A-9CA8747E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r="4310"/>
          <a:stretch/>
        </p:blipFill>
        <p:spPr bwMode="auto">
          <a:xfrm>
            <a:off x="1326219" y="2005781"/>
            <a:ext cx="10009672" cy="48522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912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EC94-38DE-48D6-AD53-F9B68E73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 net income of hospital in last 6 months</a:t>
            </a:r>
          </a:p>
        </p:txBody>
      </p:sp>
      <p:pic>
        <p:nvPicPr>
          <p:cNvPr id="4" name="Content Placeholder 3" descr="Text, application&#10;&#10;Description automatically generated">
            <a:extLst>
              <a:ext uri="{FF2B5EF4-FFF2-40B4-BE49-F238E27FC236}">
                <a16:creationId xmlns:a16="http://schemas.microsoft.com/office/drawing/2014/main" id="{1A435F95-1219-4B09-BBF7-3B301C54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951" y="2164416"/>
            <a:ext cx="5282097" cy="46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8E4B-FF4B-4803-A5E1-AB13F47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 number of appointments in last 6 months: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2EC5C2-0007-452E-8368-C114392E5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39" y="2160588"/>
            <a:ext cx="5647121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E94C-46A3-4E61-899A-14BD1AD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2163-2E87-48B3-A656-BB6C1B54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learning SQL. A great learning experience.</a:t>
            </a:r>
          </a:p>
          <a:p>
            <a:r>
              <a:rPr lang="en-US" dirty="0"/>
              <a:t>Procedures &amp; Triggers fascinated me.</a:t>
            </a:r>
          </a:p>
          <a:p>
            <a:r>
              <a:rPr lang="en-US" dirty="0"/>
              <a:t>If I had more time, I would look into extending this database to include more person sub entities and creating more checks on the dataset using triggers.</a:t>
            </a:r>
          </a:p>
        </p:txBody>
      </p:sp>
    </p:spTree>
    <p:extLst>
      <p:ext uri="{BB962C8B-B14F-4D97-AF65-F5344CB8AC3E}">
        <p14:creationId xmlns:p14="http://schemas.microsoft.com/office/powerpoint/2010/main" val="28174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029-7114-44E3-A303-1ED50CC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CBCF-0E41-4C9C-8A84-13DC1AAD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Management System Mobile Application.</a:t>
            </a:r>
          </a:p>
          <a:p>
            <a:r>
              <a:rPr lang="en-US" dirty="0"/>
              <a:t>“Health Matters”</a:t>
            </a:r>
          </a:p>
          <a:p>
            <a:r>
              <a:rPr lang="en-US" dirty="0"/>
              <a:t>Targeted for use by hospitals to improve their work efficiency.</a:t>
            </a:r>
          </a:p>
          <a:p>
            <a:r>
              <a:rPr lang="en-US" dirty="0"/>
              <a:t>To reduce complexity, we will only be focusing on the doctor and patient entities for the application.</a:t>
            </a:r>
          </a:p>
          <a:p>
            <a:r>
              <a:rPr lang="en-US" dirty="0"/>
              <a:t>Provide ease of access for payments, appointments, etc. to the patients and the doctors.</a:t>
            </a:r>
          </a:p>
        </p:txBody>
      </p:sp>
    </p:spTree>
    <p:extLst>
      <p:ext uri="{BB962C8B-B14F-4D97-AF65-F5344CB8AC3E}">
        <p14:creationId xmlns:p14="http://schemas.microsoft.com/office/powerpoint/2010/main" val="30801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B9E1-7805-489F-AFF0-86AF548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Business Rules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568613-3738-4123-8987-BC2507F9B9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6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103-6478-414A-BFC9-620F4611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ERD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3E9F1EA-D224-4C4A-8335-97CDD02E9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82" y="1230571"/>
            <a:ext cx="6318035" cy="562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04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8C17-7470-45BC-90B4-6774EEA3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ERD Before Normalization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8750AA8F-071D-46C5-8CAF-49DC310F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84" y="2005781"/>
            <a:ext cx="9426031" cy="4852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1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6879-6559-4000-B02A-217836A9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ERD after Normalization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9F86556F-45DD-4C48-85E0-3D73787B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9475"/>
            <a:ext cx="12186228" cy="447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6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CFEF-ECFD-42F1-8772-7A666D9C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Mockaroo to create Schemas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D6F64-D0AC-4C9A-AA4C-ED18F061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705" y="2005781"/>
            <a:ext cx="9902700" cy="4852219"/>
          </a:xfrm>
        </p:spPr>
      </p:pic>
    </p:spTree>
    <p:extLst>
      <p:ext uri="{BB962C8B-B14F-4D97-AF65-F5344CB8AC3E}">
        <p14:creationId xmlns:p14="http://schemas.microsoft.com/office/powerpoint/2010/main" val="127785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1398-2020-4B0C-A7C1-B36B3476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&amp; Inserting Data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1EB88E49-F364-4BA7-906F-659A5292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72" y="1515034"/>
            <a:ext cx="9601566" cy="5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D6B-F01B-439B-BD77-66999A5A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0EB5-368F-4048-A7C9-261844DB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keys of tables are already indexed.</a:t>
            </a:r>
          </a:p>
          <a:p>
            <a:r>
              <a:rPr lang="en-US" dirty="0"/>
              <a:t>Indexing foreign keys because they are mostly used in table joins.</a:t>
            </a:r>
          </a:p>
          <a:p>
            <a:r>
              <a:rPr lang="en-US" dirty="0"/>
              <a:t>Indexing some additional columns in the database that might be frequently used by the hospital administration such as billing payment status and patient admission type.</a:t>
            </a:r>
          </a:p>
        </p:txBody>
      </p:sp>
    </p:spTree>
    <p:extLst>
      <p:ext uri="{BB962C8B-B14F-4D97-AF65-F5344CB8AC3E}">
        <p14:creationId xmlns:p14="http://schemas.microsoft.com/office/powerpoint/2010/main" val="44831370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296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Neue Haas Grotesk Text Pro</vt:lpstr>
      <vt:lpstr>InterweaveVTI</vt:lpstr>
      <vt:lpstr>Database Design for a Hospital Management Application</vt:lpstr>
      <vt:lpstr>Introduction</vt:lpstr>
      <vt:lpstr>Initial Business Rules</vt:lpstr>
      <vt:lpstr>Enhanced ERD</vt:lpstr>
      <vt:lpstr>Physical ERD Before Normalization</vt:lpstr>
      <vt:lpstr>Physical ERD after Normalization</vt:lpstr>
      <vt:lpstr>Using Mockaroo to create Schemas</vt:lpstr>
      <vt:lpstr>Creating Tables &amp; Inserting Data</vt:lpstr>
      <vt:lpstr>Indexing</vt:lpstr>
      <vt:lpstr>Procedure – Add Person</vt:lpstr>
      <vt:lpstr>Procedure – Add Billing</vt:lpstr>
      <vt:lpstr>Procedure – Pending Amount</vt:lpstr>
      <vt:lpstr>Procedure – Appointments per Doctor</vt:lpstr>
      <vt:lpstr>Trigger – Billing History</vt:lpstr>
      <vt:lpstr>Trigger – Billing Check</vt:lpstr>
      <vt:lpstr>Physical ERD – Updated after adding History Table</vt:lpstr>
      <vt:lpstr>Query for net income of hospital in last 6 months</vt:lpstr>
      <vt:lpstr>Query for number of appointments in last 6 months: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for a Hospital Management Application</dc:title>
  <dc:creator>Muhammad Osama</dc:creator>
  <cp:lastModifiedBy>Muhammad Osama</cp:lastModifiedBy>
  <cp:revision>8</cp:revision>
  <dcterms:created xsi:type="dcterms:W3CDTF">2021-12-09T16:23:02Z</dcterms:created>
  <dcterms:modified xsi:type="dcterms:W3CDTF">2021-12-09T18:55:46Z</dcterms:modified>
</cp:coreProperties>
</file>