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8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7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3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2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64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91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8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1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20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99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8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1" r:id="rId6"/>
    <p:sldLayoutId id="2147483827" r:id="rId7"/>
    <p:sldLayoutId id="2147483828" r:id="rId8"/>
    <p:sldLayoutId id="2147483829" r:id="rId9"/>
    <p:sldLayoutId id="2147483830" r:id="rId10"/>
    <p:sldLayoutId id="21474838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81C3BE-75BA-5DA1-1D1E-0A9E9B10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/>
              <a:t>Apache Kafka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07162-2F43-16FE-3798-DA40441EB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/>
              <a:t>CS 777 Term Paper Presentation</a:t>
            </a:r>
          </a:p>
          <a:p>
            <a:r>
              <a:rPr lang="en-US"/>
              <a:t>U41261655 Muhammad Osama</a:t>
            </a:r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86DB6FC6-7F1C-5F9E-48A9-FACCC6C92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5" r="55048" b="-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04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AA27-5F4E-8F92-32E5-46738DA8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73734"/>
            <a:ext cx="7335835" cy="1268984"/>
          </a:xfrm>
        </p:spPr>
        <p:txBody>
          <a:bodyPr/>
          <a:lstStyle/>
          <a:p>
            <a:r>
              <a:rPr lang="en-US" dirty="0"/>
              <a:t>Kafka Consumer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9D3BD-8311-2818-62D0-43F829F39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50" y="3429001"/>
            <a:ext cx="10807700" cy="2658110"/>
          </a:xfrm>
        </p:spPr>
        <p:txBody>
          <a:bodyPr/>
          <a:lstStyle/>
          <a:p>
            <a:r>
              <a:rPr lang="en-US" dirty="0"/>
              <a:t>Reads data from a topic</a:t>
            </a:r>
          </a:p>
          <a:p>
            <a:r>
              <a:rPr lang="en-US" dirty="0"/>
              <a:t>Know which broker to read from</a:t>
            </a:r>
          </a:p>
          <a:p>
            <a:r>
              <a:rPr lang="en-US" dirty="0"/>
              <a:t>Message deserialization</a:t>
            </a:r>
          </a:p>
          <a:p>
            <a:r>
              <a:rPr lang="en-US" dirty="0"/>
              <a:t>Must know in advance the key &amp; value type</a:t>
            </a:r>
          </a:p>
          <a:p>
            <a:r>
              <a:rPr lang="en-US" dirty="0"/>
              <a:t>Reads data from low to high offsets</a:t>
            </a:r>
          </a:p>
          <a:p>
            <a:endParaRPr lang="en-US" dirty="0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8A19C60-E818-5123-5C62-C324BC257F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32423" y="969909"/>
            <a:ext cx="8073154" cy="220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6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AA27-5F4E-8F92-32E5-46738DA8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7373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Kafka Consumer Group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9D3BD-8311-2818-62D0-43F829F39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50" y="3629608"/>
            <a:ext cx="10807700" cy="2522818"/>
          </a:xfrm>
        </p:spPr>
        <p:txBody>
          <a:bodyPr/>
          <a:lstStyle/>
          <a:p>
            <a:r>
              <a:rPr lang="en-US" dirty="0"/>
              <a:t>All consumers reading from a topic make a consumer group</a:t>
            </a:r>
          </a:p>
          <a:p>
            <a:r>
              <a:rPr lang="en-US" dirty="0"/>
              <a:t>Multiple groups reading from a topic</a:t>
            </a:r>
          </a:p>
          <a:p>
            <a:r>
              <a:rPr lang="en-US" dirty="0"/>
              <a:t>Consumers commit offsets</a:t>
            </a:r>
          </a:p>
          <a:p>
            <a:r>
              <a:rPr lang="en-US" dirty="0"/>
              <a:t>Consumers have exclusive partitions</a:t>
            </a:r>
          </a:p>
          <a:p>
            <a:r>
              <a:rPr lang="en-US" dirty="0"/>
              <a:t>Different delivery semantics</a:t>
            </a:r>
          </a:p>
        </p:txBody>
      </p:sp>
      <p:pic>
        <p:nvPicPr>
          <p:cNvPr id="3" name="Picture 2" descr="Timeline&#10;&#10;Description automatically generated with low confidence">
            <a:extLst>
              <a:ext uri="{FF2B5EF4-FFF2-40B4-BE49-F238E27FC236}">
                <a16:creationId xmlns:a16="http://schemas.microsoft.com/office/drawing/2014/main" id="{2FAA5B0F-4120-3140-C735-1EC295E8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17" y="836954"/>
            <a:ext cx="7867324" cy="272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9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AA27-5F4E-8F92-32E5-46738DA8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7373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Kafka Broker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9D3BD-8311-2818-62D0-43F829F39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50" y="3629608"/>
            <a:ext cx="10807700" cy="2522818"/>
          </a:xfrm>
        </p:spPr>
        <p:txBody>
          <a:bodyPr/>
          <a:lstStyle/>
          <a:p>
            <a:r>
              <a:rPr lang="en-US" dirty="0"/>
              <a:t>Kafka broker is a Kafka server.</a:t>
            </a:r>
          </a:p>
          <a:p>
            <a:r>
              <a:rPr lang="en-US" dirty="0"/>
              <a:t>Kafka cluster has many brokers.</a:t>
            </a:r>
          </a:p>
          <a:p>
            <a:r>
              <a:rPr lang="en-US" dirty="0"/>
              <a:t>Kafka brokers have ID’s which are integers.</a:t>
            </a:r>
          </a:p>
          <a:p>
            <a:r>
              <a:rPr lang="en-US" dirty="0"/>
              <a:t>Kafka brokers are called “bootstrap servers”</a:t>
            </a:r>
          </a:p>
          <a:p>
            <a:r>
              <a:rPr lang="en-US" dirty="0"/>
              <a:t>Just need to connect to one broker to connect to cluster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04A206-E6C8-580A-C024-BF92422A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433" y="1163372"/>
            <a:ext cx="7081133" cy="226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2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AA27-5F4E-8F92-32E5-46738DA8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7373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Topic Replication Factor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9D3BD-8311-2818-62D0-43F829F39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50" y="3629608"/>
            <a:ext cx="10807700" cy="2522818"/>
          </a:xfrm>
        </p:spPr>
        <p:txBody>
          <a:bodyPr/>
          <a:lstStyle/>
          <a:p>
            <a:r>
              <a:rPr lang="en-US" dirty="0"/>
              <a:t>Data backup on other brokers</a:t>
            </a:r>
          </a:p>
          <a:p>
            <a:r>
              <a:rPr lang="en-US" dirty="0"/>
              <a:t>Concept of leader of a partition</a:t>
            </a:r>
          </a:p>
          <a:p>
            <a:r>
              <a:rPr lang="en-US" dirty="0"/>
              <a:t>Producer sends data to leader of partition, consumer reads from leader of partition</a:t>
            </a:r>
          </a:p>
          <a:p>
            <a:r>
              <a:rPr lang="en-US" dirty="0"/>
              <a:t>Since Kafka 2.4+, can also read from replicas</a:t>
            </a:r>
          </a:p>
          <a:p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5476C00-164B-6D5C-8716-7311FDDE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35" y="888454"/>
            <a:ext cx="8684129" cy="26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AA27-5F4E-8F92-32E5-46738DA8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7373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Zookeeper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9D3BD-8311-2818-62D0-43F829F39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50" y="3629608"/>
            <a:ext cx="10807700" cy="2522818"/>
          </a:xfrm>
        </p:spPr>
        <p:txBody>
          <a:bodyPr/>
          <a:lstStyle/>
          <a:p>
            <a:r>
              <a:rPr lang="en-US" dirty="0"/>
              <a:t>Software, manages Kafka brokers</a:t>
            </a:r>
          </a:p>
          <a:p>
            <a:r>
              <a:rPr lang="en-US" dirty="0"/>
              <a:t>Helps with leader election</a:t>
            </a:r>
          </a:p>
          <a:p>
            <a:r>
              <a:rPr lang="en-US" dirty="0"/>
              <a:t>Send notification to brokers of any changes</a:t>
            </a:r>
          </a:p>
          <a:p>
            <a:r>
              <a:rPr lang="en-US" dirty="0"/>
              <a:t>One is the leader and the rest followers</a:t>
            </a:r>
          </a:p>
          <a:p>
            <a:r>
              <a:rPr lang="en-US" dirty="0"/>
              <a:t>Kafka is now moving to be run without Zookeeper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3A5C563-8613-355B-4A53-1C3B3640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829893"/>
            <a:ext cx="6858000" cy="27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9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A8CF7-167C-1953-D831-1CA20AA1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4EA28A89-5305-F9A1-0233-569F0EFD6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8232" y="2169236"/>
            <a:ext cx="3712134" cy="3712134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5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6D97-717E-705C-E231-97FAD78B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05A3-BC40-D9B4-16BC-43DEF1DC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streaming platform</a:t>
            </a:r>
          </a:p>
          <a:p>
            <a:r>
              <a:rPr lang="en-US" dirty="0"/>
              <a:t>Developed by LinkedIn, then open sourced</a:t>
            </a:r>
          </a:p>
          <a:p>
            <a:r>
              <a:rPr lang="en-US" dirty="0"/>
              <a:t>Resilient architecture, fault tolerant</a:t>
            </a:r>
          </a:p>
          <a:p>
            <a:r>
              <a:rPr lang="en-US" dirty="0"/>
              <a:t>Horizontal scalability</a:t>
            </a:r>
          </a:p>
          <a:p>
            <a:r>
              <a:rPr lang="en-US" dirty="0"/>
              <a:t>High throughput</a:t>
            </a:r>
          </a:p>
          <a:p>
            <a:r>
              <a:rPr lang="en-US" dirty="0"/>
              <a:t>Used by 80% of the Fortune 100</a:t>
            </a:r>
          </a:p>
        </p:txBody>
      </p:sp>
    </p:spTree>
    <p:extLst>
      <p:ext uri="{BB962C8B-B14F-4D97-AF65-F5344CB8AC3E}">
        <p14:creationId xmlns:p14="http://schemas.microsoft.com/office/powerpoint/2010/main" val="253464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A49F-97E5-73F8-394F-5810166F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08E7-E6B7-694E-A049-BE04A05A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Messaging System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Activity Tracking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Gather metrics from many different locations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Application Logs gathering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Stream processing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De-coupling of system dependencies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Integration with Spark,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Flink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Storm, Hadoop and many other Big Data technologies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Micro-services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9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0459-80D1-BBF0-A55E-E722353C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Streaming without Kafka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58A42A-90BE-1FF5-12AC-C98F455D19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087" y="2365755"/>
            <a:ext cx="5941913" cy="299296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763F9F-EF3F-93FA-3CE2-B43D464E79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Protocol – how the data is transported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format – how the data is parsed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scheme &amp; evolution – how the data is shipped and may change</a:t>
            </a:r>
          </a:p>
        </p:txBody>
      </p:sp>
    </p:spTree>
    <p:extLst>
      <p:ext uri="{BB962C8B-B14F-4D97-AF65-F5344CB8AC3E}">
        <p14:creationId xmlns:p14="http://schemas.microsoft.com/office/powerpoint/2010/main" val="15184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DE76-01DB-11D4-C460-90FF5188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Streaming with Kafka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550E177A-5AAC-0D58-F084-AA7CA7E48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548" y="1796992"/>
            <a:ext cx="5679037" cy="37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1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E247-32DE-D81F-CC7A-435AB298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Architecture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08B02777-E83F-C48B-D05A-BB8D6F4DB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048" y="1601386"/>
            <a:ext cx="7182937" cy="437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2C8B-596B-FE26-D8DE-65882A8A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Topic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8E2D4-0787-BD9D-4DD4-B173EE431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3432" y="3850280"/>
            <a:ext cx="9825135" cy="1935693"/>
          </a:xfrm>
        </p:spPr>
        <p:txBody>
          <a:bodyPr numCol="2">
            <a:normAutofit/>
          </a:bodyPr>
          <a:lstStyle/>
          <a:p>
            <a:r>
              <a:rPr lang="en-US" dirty="0"/>
              <a:t>Stream of data</a:t>
            </a:r>
          </a:p>
          <a:p>
            <a:r>
              <a:rPr lang="en-US" dirty="0"/>
              <a:t>It has partitions and offsets</a:t>
            </a:r>
          </a:p>
          <a:p>
            <a:r>
              <a:rPr lang="en-US" dirty="0"/>
              <a:t>Defined by its name</a:t>
            </a:r>
          </a:p>
          <a:p>
            <a:r>
              <a:rPr lang="en-US" dirty="0"/>
              <a:t>Immutable</a:t>
            </a:r>
          </a:p>
          <a:p>
            <a:r>
              <a:rPr lang="en-US" dirty="0"/>
              <a:t>Data assigned randomly</a:t>
            </a:r>
          </a:p>
          <a:p>
            <a:r>
              <a:rPr lang="en-US" dirty="0"/>
              <a:t>Data stored for limited time</a:t>
            </a:r>
          </a:p>
          <a:p>
            <a:r>
              <a:rPr lang="en-US" dirty="0"/>
              <a:t>Ordering only within a topic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BBE42E00-9192-302E-9C26-F1E94D276E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6355" y="1539960"/>
            <a:ext cx="7919289" cy="20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8B30-5022-8107-B169-E2B5D174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377"/>
            <a:ext cx="7335835" cy="1268984"/>
          </a:xfrm>
        </p:spPr>
        <p:txBody>
          <a:bodyPr/>
          <a:lstStyle/>
          <a:p>
            <a:r>
              <a:rPr lang="en-US" dirty="0"/>
              <a:t>Kafka Producer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F4F2A5-4F5A-C5E8-5510-B63B2BD4E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50" y="3276017"/>
            <a:ext cx="10631585" cy="2695575"/>
          </a:xfrm>
        </p:spPr>
        <p:txBody>
          <a:bodyPr/>
          <a:lstStyle/>
          <a:p>
            <a:r>
              <a:rPr lang="en-US" dirty="0"/>
              <a:t>Writes data to topics</a:t>
            </a:r>
          </a:p>
          <a:p>
            <a:r>
              <a:rPr lang="en-US" dirty="0"/>
              <a:t>Knows where to write data</a:t>
            </a:r>
          </a:p>
          <a:p>
            <a:r>
              <a:rPr lang="en-US" dirty="0"/>
              <a:t>Partition strategies</a:t>
            </a:r>
          </a:p>
          <a:p>
            <a:r>
              <a:rPr lang="en-US" dirty="0"/>
              <a:t>Message serialization</a:t>
            </a:r>
          </a:p>
          <a:p>
            <a:r>
              <a:rPr lang="en-US" dirty="0"/>
              <a:t>Key hashing (murmur2 algorithm)</a:t>
            </a:r>
          </a:p>
          <a:p>
            <a:endParaRPr lang="en-US" dirty="0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77C6B4-CB05-1F7E-17BD-EF6E9772A2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17170" y="1017037"/>
            <a:ext cx="6757659" cy="19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8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9A45-4DC5-4EF5-7C47-4DBEA73E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Message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EE56B0F-42A5-02E1-741C-1C2EF02B1C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56653" y="1405352"/>
            <a:ext cx="4478693" cy="468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8262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345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Neue Haas Grotesk Text Pro</vt:lpstr>
      <vt:lpstr>PunchcardVTI</vt:lpstr>
      <vt:lpstr>Apache Kafka</vt:lpstr>
      <vt:lpstr>What is Apache Kafka?</vt:lpstr>
      <vt:lpstr>Apache Kafka Use Cases</vt:lpstr>
      <vt:lpstr>Data Streaming without Kafka</vt:lpstr>
      <vt:lpstr>Data Streaming with Kafka</vt:lpstr>
      <vt:lpstr>Kafka Architecture</vt:lpstr>
      <vt:lpstr>Kafka Topic</vt:lpstr>
      <vt:lpstr>Kafka Producer</vt:lpstr>
      <vt:lpstr>Kafka Message</vt:lpstr>
      <vt:lpstr>Kafka Consumer</vt:lpstr>
      <vt:lpstr>Kafka Consumer Group</vt:lpstr>
      <vt:lpstr>Kafka Broker</vt:lpstr>
      <vt:lpstr>Topic Replication Factor</vt:lpstr>
      <vt:lpstr>Zookeeper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Muhammad Osama</dc:creator>
  <cp:lastModifiedBy>Muhammad Osama</cp:lastModifiedBy>
  <cp:revision>3</cp:revision>
  <dcterms:created xsi:type="dcterms:W3CDTF">2022-11-02T02:41:34Z</dcterms:created>
  <dcterms:modified xsi:type="dcterms:W3CDTF">2022-11-16T21:03:18Z</dcterms:modified>
</cp:coreProperties>
</file>