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56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0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81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6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39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29D29-7D03-ED32-2452-996FBD39D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400" dirty="0"/>
              <a:t>OBJECT DETECTION WITH YOLOV3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20D10-5982-DF73-1669-93C495C0B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lnSpcReduction="10000"/>
          </a:bodyPr>
          <a:lstStyle/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MUHAMMAD OSAMA</a:t>
            </a:r>
          </a:p>
          <a:p>
            <a:r>
              <a:rPr lang="en-US" sz="2800" dirty="0">
                <a:solidFill>
                  <a:srgbClr val="FFFFFF"/>
                </a:solidFill>
              </a:rPr>
              <a:t>U41261655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Oval 7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4" name="Picture 3" descr="Triangular abstract background">
            <a:extLst>
              <a:ext uri="{FF2B5EF4-FFF2-40B4-BE49-F238E27FC236}">
                <a16:creationId xmlns:a16="http://schemas.microsoft.com/office/drawing/2014/main" id="{C5DA1B30-5995-EEFE-5030-C33A3F35D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1920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0" name="Rectangle 7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2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8D8-B3D1-F88B-096A-C0A91AA0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D7E3-5D5C-A4E2-CE12-3BD2A1F6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Training is done in a custom training loop.</a:t>
            </a:r>
          </a:p>
          <a:p>
            <a:r>
              <a:rPr lang="en-US" dirty="0">
                <a:solidFill>
                  <a:srgbClr val="FFFFFF"/>
                </a:solidFill>
              </a:rPr>
              <a:t>Weights are saved for the model and the optimizer for each epoch.</a:t>
            </a:r>
          </a:p>
          <a:p>
            <a:r>
              <a:rPr lang="en-US" dirty="0">
                <a:solidFill>
                  <a:srgbClr val="FFFFFF"/>
                </a:solidFill>
              </a:rPr>
              <a:t>The trained model is then used to make predictions on test set.</a:t>
            </a:r>
          </a:p>
          <a:p>
            <a:r>
              <a:rPr lang="en-US" dirty="0">
                <a:solidFill>
                  <a:srgbClr val="FFFFFF"/>
                </a:solidFill>
              </a:rPr>
              <a:t>NMS (Non-Max Suppression) is performed on the predicted output.</a:t>
            </a:r>
          </a:p>
          <a:p>
            <a:r>
              <a:rPr lang="en-US" dirty="0">
                <a:solidFill>
                  <a:srgbClr val="FFFFFF"/>
                </a:solidFill>
              </a:rPr>
              <a:t>mAP is calculated.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22D6-67A5-5CF7-0B94-32E66B9F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54B9-2205-3F22-906F-7A0405A6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 images with different input sizes.</a:t>
            </a:r>
          </a:p>
          <a:p>
            <a:r>
              <a:rPr lang="en-US" dirty="0">
                <a:solidFill>
                  <a:srgbClr val="FFFFFF"/>
                </a:solidFill>
              </a:rPr>
              <a:t>Allow for multi label classification. Each object detected can have one or more labels.</a:t>
            </a:r>
          </a:p>
        </p:txBody>
      </p:sp>
    </p:spTree>
    <p:extLst>
      <p:ext uri="{BB962C8B-B14F-4D97-AF65-F5344CB8AC3E}">
        <p14:creationId xmlns:p14="http://schemas.microsoft.com/office/powerpoint/2010/main" val="264021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2E23-8CAA-C947-B3AA-5058CBDA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YOLOV3?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2F6F-A6F6-DF96-4F90-A34A2BA0D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FCN (Fully Convolutional Network)</a:t>
            </a:r>
          </a:p>
          <a:p>
            <a:r>
              <a:rPr lang="en-US" dirty="0">
                <a:solidFill>
                  <a:srgbClr val="FFFFFF"/>
                </a:solidFill>
              </a:rPr>
              <a:t>One Stage Method.</a:t>
            </a:r>
          </a:p>
          <a:p>
            <a:r>
              <a:rPr lang="en-US" dirty="0">
                <a:solidFill>
                  <a:srgbClr val="FFFFFF"/>
                </a:solidFill>
              </a:rPr>
              <a:t>Detections at 3 scales (13x13, 26x26, 52x52).</a:t>
            </a:r>
          </a:p>
          <a:p>
            <a:r>
              <a:rPr lang="en-US" dirty="0">
                <a:solidFill>
                  <a:srgbClr val="FFFFFF"/>
                </a:solidFill>
              </a:rPr>
              <a:t>Makes 3 x (13x13 + 26x26 + 52x52) = 10647 bounding box predictions for each image.</a:t>
            </a:r>
          </a:p>
          <a:p>
            <a:r>
              <a:rPr lang="en-US" dirty="0">
                <a:solidFill>
                  <a:srgbClr val="FFFFFF"/>
                </a:solidFill>
              </a:rPr>
              <a:t>Uses darknet 53 (very fast and performance comparable to Resnet) as the backbone for feature extraction.</a:t>
            </a:r>
          </a:p>
          <a:p>
            <a:r>
              <a:rPr lang="en-US" dirty="0">
                <a:solidFill>
                  <a:srgbClr val="FFFFFF"/>
                </a:solidFill>
              </a:rPr>
              <a:t>Uses 3 anchor boxes at each scale.</a:t>
            </a:r>
          </a:p>
          <a:p>
            <a:r>
              <a:rPr lang="en-US" dirty="0">
                <a:solidFill>
                  <a:srgbClr val="FFFFFF"/>
                </a:solidFill>
              </a:rPr>
              <a:t>3x3 and 1x1 convolutions, skip connections.</a:t>
            </a:r>
          </a:p>
          <a:p>
            <a:r>
              <a:rPr lang="en-US" dirty="0">
                <a:solidFill>
                  <a:srgbClr val="FFFFFF"/>
                </a:solidFill>
              </a:rPr>
              <a:t>Multilabel classification.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9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BC6E-29EF-4754-DC3E-6EA84ABD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60027"/>
            <a:ext cx="11091600" cy="1332000"/>
          </a:xfrm>
        </p:spPr>
        <p:txBody>
          <a:bodyPr/>
          <a:lstStyle/>
          <a:p>
            <a:r>
              <a:rPr lang="en-US" dirty="0"/>
              <a:t>YOLOV3 Architecture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1DC6AC1-95E2-1714-8148-578EC31A8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641"/>
            <a:ext cx="12192000" cy="562635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2998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EFC2-CF40-01A8-E5CC-7E577927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FBB1-F775-5D88-F23F-95AC1BF31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YOLOV3 uses K-means to estimate the ideal bounding boxes.</a:t>
            </a:r>
          </a:p>
          <a:p>
            <a:r>
              <a:rPr lang="en-US" dirty="0">
                <a:solidFill>
                  <a:srgbClr val="FFFFFF"/>
                </a:solidFill>
              </a:rPr>
              <a:t>Other methods involve learning the anchor box configuration as well.</a:t>
            </a:r>
          </a:p>
          <a:p>
            <a:r>
              <a:rPr lang="en-US" dirty="0">
                <a:solidFill>
                  <a:srgbClr val="FFFFFF"/>
                </a:solidFill>
              </a:rPr>
              <a:t>These are basically log space transforms or offsets to original bounding boxes, using original leads to unstable gradients during training.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11070CD-2957-206F-764A-29C909A05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25" y="2133600"/>
            <a:ext cx="3514725" cy="2590800"/>
          </a:xfrm>
        </p:spPr>
      </p:pic>
    </p:spTree>
    <p:extLst>
      <p:ext uri="{BB962C8B-B14F-4D97-AF65-F5344CB8AC3E}">
        <p14:creationId xmlns:p14="http://schemas.microsoft.com/office/powerpoint/2010/main" val="37518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977A-5033-0AEE-18A8-85AC2AD2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Box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0E2795-B236-1DE5-F67B-3049817B66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011" y="2028442"/>
            <a:ext cx="4210050" cy="440997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7DBDA7-D2BE-1F7B-97D2-9378D10E8C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89" y="2494865"/>
            <a:ext cx="5435600" cy="347712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8678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DCEA-05B5-E880-696A-914DCC71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YOLOV3 Output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69C71E8-8BE8-1200-3BB8-DEC138D1F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64" y="1425977"/>
            <a:ext cx="3840671" cy="5242517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722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4CBE-A5B3-97A8-ABBF-2380E4D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B98A-593F-2BF2-F93F-D1C6A5AA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Darknet 53 as the backbone.</a:t>
            </a:r>
          </a:p>
          <a:p>
            <a:r>
              <a:rPr lang="en-US" dirty="0">
                <a:solidFill>
                  <a:srgbClr val="FFFFFF"/>
                </a:solidFill>
              </a:rPr>
              <a:t>Followed by Up sampling and Scaled predictions.</a:t>
            </a:r>
          </a:p>
          <a:p>
            <a:r>
              <a:rPr lang="en-US" dirty="0">
                <a:solidFill>
                  <a:srgbClr val="FFFFFF"/>
                </a:solidFill>
              </a:rPr>
              <a:t>Total 75 Convolutional layers.</a:t>
            </a:r>
          </a:p>
          <a:p>
            <a:r>
              <a:rPr lang="en-US" dirty="0">
                <a:solidFill>
                  <a:srgbClr val="FFFFFF"/>
                </a:solidFill>
              </a:rPr>
              <a:t>Output at 3 different scales (13x13, 26x26, 52x52), output shape is SxSx75.</a:t>
            </a:r>
          </a:p>
          <a:p>
            <a:r>
              <a:rPr lang="en-US" dirty="0">
                <a:solidFill>
                  <a:srgbClr val="FFFFFF"/>
                </a:solidFill>
              </a:rPr>
              <a:t>Leaky ReLU Activation, padding = SAME, kernel initializer = he_normal, batch normalization (momentum = 0.9), ADAM optimizer.</a:t>
            </a:r>
          </a:p>
          <a:p>
            <a:r>
              <a:rPr lang="en-US" dirty="0">
                <a:solidFill>
                  <a:srgbClr val="FFFFFF"/>
                </a:solidFill>
              </a:rPr>
              <a:t>Anchors used are the MS COCO dataset anchors defined in the research paper.</a:t>
            </a:r>
          </a:p>
        </p:txBody>
      </p:sp>
    </p:spTree>
    <p:extLst>
      <p:ext uri="{BB962C8B-B14F-4D97-AF65-F5344CB8AC3E}">
        <p14:creationId xmlns:p14="http://schemas.microsoft.com/office/powerpoint/2010/main" val="148689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6DA9-0E6A-7704-0096-79966A00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(Loss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A693-0380-9F96-83A1-5A213E13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 compute 3 types of losses for each of the outputs which are: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Object Loss: Loss associated with an object being detected or not at a specific cell, the probability of an object being in the cell. Binary cross entropy is used for this. IOU is used as the objectness for the true labels.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Class Loss: This is cross entropy loss that the correct class is predicted.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Box Loss: This is mean squared error loss between the predicted and target bounding box coordinates.</a:t>
            </a:r>
          </a:p>
          <a:p>
            <a:r>
              <a:rPr lang="en-US" dirty="0">
                <a:solidFill>
                  <a:srgbClr val="FFFFFF"/>
                </a:solidFill>
              </a:rPr>
              <a:t>The loss function is different for each of the outputs depending on the scaled anchors for each scale.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4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81F9-01F6-3822-43C3-345A1B05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530C-7474-7B84-0A44-3FE94CD9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dataset used is the PASCAL VOC dataset from Kaggle.</a:t>
            </a:r>
          </a:p>
          <a:p>
            <a:r>
              <a:rPr lang="en-US" dirty="0">
                <a:solidFill>
                  <a:srgbClr val="FFFFFF"/>
                </a:solidFill>
              </a:rPr>
              <a:t>Dataset already labelled and has 20 classes.</a:t>
            </a:r>
          </a:p>
          <a:p>
            <a:r>
              <a:rPr lang="en-US" dirty="0">
                <a:solidFill>
                  <a:srgbClr val="FFFFFF"/>
                </a:solidFill>
              </a:rPr>
              <a:t>Dataset is loaded with batch size 32 using a data generator class that I created which inherits Keras Sequence class.</a:t>
            </a:r>
          </a:p>
          <a:p>
            <a:r>
              <a:rPr lang="en-US" dirty="0">
                <a:solidFill>
                  <a:srgbClr val="FFFFFF"/>
                </a:solidFill>
              </a:rPr>
              <a:t>Albumentations library is used for resizing the images and return bounding box coordinates in yolo format.</a:t>
            </a:r>
          </a:p>
          <a:p>
            <a:r>
              <a:rPr lang="en-US" dirty="0">
                <a:solidFill>
                  <a:srgbClr val="FFFFFF"/>
                </a:solidFill>
              </a:rPr>
              <a:t>The images are scaled by 255.</a:t>
            </a:r>
          </a:p>
          <a:p>
            <a:r>
              <a:rPr lang="en-US" dirty="0">
                <a:solidFill>
                  <a:srgbClr val="FFFFFF"/>
                </a:solidFill>
              </a:rPr>
              <a:t>The target for the images is also set in the format of [object score, x, y, w, h, class]</a:t>
            </a:r>
          </a:p>
          <a:p>
            <a:r>
              <a:rPr lang="en-US" dirty="0">
                <a:solidFill>
                  <a:srgbClr val="FFFFFF"/>
                </a:solidFill>
              </a:rPr>
              <a:t>No Loss incurred for other bounding boxes also detecting the same object with an IOU (intersection over union) of greater than 0.5.</a:t>
            </a:r>
          </a:p>
        </p:txBody>
      </p:sp>
    </p:spTree>
    <p:extLst>
      <p:ext uri="{BB962C8B-B14F-4D97-AF65-F5344CB8AC3E}">
        <p14:creationId xmlns:p14="http://schemas.microsoft.com/office/powerpoint/2010/main" val="9843176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533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Sitka Heading</vt:lpstr>
      <vt:lpstr>Source Sans Pro</vt:lpstr>
      <vt:lpstr>3DFloatVTI</vt:lpstr>
      <vt:lpstr>OBJECT DETECTION WITH YOLOV3</vt:lpstr>
      <vt:lpstr>What is YOLOV3?</vt:lpstr>
      <vt:lpstr>YOLOV3 Architecture</vt:lpstr>
      <vt:lpstr>Anchor Box</vt:lpstr>
      <vt:lpstr>Anchor Box</vt:lpstr>
      <vt:lpstr>YOLOV3 Output</vt:lpstr>
      <vt:lpstr>Implementation (Architecture)</vt:lpstr>
      <vt:lpstr>Implementation (Loss Function)</vt:lpstr>
      <vt:lpstr>Implementation (Dataset)</vt:lpstr>
      <vt:lpstr>Training &amp; Testing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WITH YOLOV3</dc:title>
  <dc:creator>Muhammad Osama</dc:creator>
  <cp:lastModifiedBy>Muhammad Osama</cp:lastModifiedBy>
  <cp:revision>13</cp:revision>
  <dcterms:created xsi:type="dcterms:W3CDTF">2022-08-03T22:03:06Z</dcterms:created>
  <dcterms:modified xsi:type="dcterms:W3CDTF">2022-08-05T21:56:58Z</dcterms:modified>
</cp:coreProperties>
</file>