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5CA9-A625-7515-6A26-1D730A926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AB3FD-635A-D62E-AE42-55787E050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3B30B-FB90-4CD1-CC83-ED0A7400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6A4-7AD2-43B9-B8E5-BD36E2D96B4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1F6BC-D1C9-B6DE-73DD-D6B597FB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1CCBB-5AD8-28A2-FC2F-80625579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787C-7BE7-4C08-A0DC-1C6D707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1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4F5-6B1F-4728-E697-6268FC97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06C24-2D25-4085-0550-A3BC3145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F6DB7-16BF-4DF0-B41A-FEDE1B55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6A4-7AD2-43B9-B8E5-BD36E2D96B4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3D81-D4BC-0C61-F797-9F19716B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1E4D-951F-63C7-E6E7-841A43C5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787C-7BE7-4C08-A0DC-1C6D707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6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F63C8-7A94-9B0B-D897-4E008CE23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D5AB7-0F12-29A9-E7BC-26DCD1845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AD82A-CA43-51CC-57A5-EA9E6153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6A4-7AD2-43B9-B8E5-BD36E2D96B4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D1D3A-6589-E04E-F49C-8C94936F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A823B-BD1A-44EF-151A-DAF3218D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787C-7BE7-4C08-A0DC-1C6D707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0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E494-502A-CBD7-AC04-51365FFA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F32D-CECB-04CE-C9F4-8022BACE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C60A-5055-4C5F-6DDC-516D6C2B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6A4-7AD2-43B9-B8E5-BD36E2D96B4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E879-CE3D-EA8C-7620-7864BB3E2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38B1-98F9-5754-A45E-E394877B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787C-7BE7-4C08-A0DC-1C6D707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E5FA-830A-F9F9-553E-AA674729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F7424-765A-2117-C1A6-0947E8343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03123-1797-C18D-9215-DC788BEF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6A4-7AD2-43B9-B8E5-BD36E2D96B4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D2A5A-95C8-0E1E-04FA-B4AB6C33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8962-5F4A-A4F1-07E6-3E9E198F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787C-7BE7-4C08-A0DC-1C6D707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B077-4450-23D3-C943-B8100E42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C6D4F-E09C-1DCB-2543-5A64A6A7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0DA44-08B7-7B4E-B7A2-F4B367C0E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CDDB6-776C-A42E-E5AD-D86E08159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6A4-7AD2-43B9-B8E5-BD36E2D96B4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1EAB-B836-EE71-4149-B2523F9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0F768-9AA2-9C1F-F9BD-317E0232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787C-7BE7-4C08-A0DC-1C6D707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3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5E8D-307D-63EC-FED2-FB3ACEE9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64A4E-500C-5517-231A-81A7FE1AC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8F33D-0629-23DB-280B-BD1126C3D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75283-3BF6-CAF8-FDC0-2BF6DBE70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4B08E-0AAF-739A-1926-F0AEA4C75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99274-FC6D-FC24-6482-AE1A43B9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6A4-7AD2-43B9-B8E5-BD36E2D96B4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E93EA-25B8-A4EF-3B78-667293EC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7AD84-32D3-9FCB-785D-764F0548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787C-7BE7-4C08-A0DC-1C6D707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9160-C874-18C8-FF78-CA85C004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61954-1B8F-53A3-372F-700A081F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6A4-7AD2-43B9-B8E5-BD36E2D96B4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23BD5-3852-2170-B350-83A0F2DB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080F7-B5D5-2255-17CC-873FAAE8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787C-7BE7-4C08-A0DC-1C6D707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5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44ACA-2522-9DA3-079A-9386D948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6A4-7AD2-43B9-B8E5-BD36E2D96B4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0EA9AA-40B5-48A6-C112-BE632C21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C91B8-41B7-4E70-CD70-E879B6B8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787C-7BE7-4C08-A0DC-1C6D707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330B-5E79-7619-8C0E-2E61E233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3D96D-DA91-9BB7-9D8F-DE920B37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1F09D-A59E-9BDA-23EF-4EFD732BD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CA6EC-BC5F-D399-AAE7-2974089D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6A4-7AD2-43B9-B8E5-BD36E2D96B4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33B7C-074A-36EF-6A4F-B3536083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E909-4D63-DADF-65E5-23ECEF6F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787C-7BE7-4C08-A0DC-1C6D707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9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C4D0-5FC4-0618-DC5B-26921215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0A90-EED1-9B7A-778C-C7F0E0281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DE009-1AB2-80AB-D2AD-673890E84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DB33E-4DC8-FD00-B04F-774F9579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C6A4-7AD2-43B9-B8E5-BD36E2D96B4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E349D-6585-59DF-BECF-A7E13DD0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4BC79-6C9F-C041-1C59-E7C35F02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A787C-7BE7-4C08-A0DC-1C6D707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8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86DB5-74A9-1537-6ADF-6CCBD647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D3B5-3B9D-F7E0-3900-47AFCA37E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38968-4009-19B8-B798-3FF343683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C6A4-7AD2-43B9-B8E5-BD36E2D96B4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EFBF9-4A6D-3938-A709-D10FD7B0A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2CFAC-FD9A-5BA8-6BA1-1FD75AC0C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787C-7BE7-4C08-A0DC-1C6D707318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260134-E482-555E-DEEC-6297CF0D58C0}"/>
              </a:ext>
            </a:extLst>
          </p:cNvPr>
          <p:cNvSpPr txBox="1"/>
          <p:nvPr/>
        </p:nvSpPr>
        <p:spPr>
          <a:xfrm>
            <a:off x="1812760" y="729732"/>
            <a:ext cx="89835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u="sng" dirty="0">
                <a:highlight>
                  <a:srgbClr val="00FFFF"/>
                </a:highlight>
                <a:latin typeface="Garamond" panose="02020404030301010803" pitchFamily="18" charset="0"/>
              </a:rPr>
              <a:t>Decoding Hit Songs: A Data-Driven Journey into Spotify’s Sound DNA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09449-FE90-C261-D38C-4D584EB47129}"/>
              </a:ext>
            </a:extLst>
          </p:cNvPr>
          <p:cNvSpPr txBox="1"/>
          <p:nvPr/>
        </p:nvSpPr>
        <p:spPr>
          <a:xfrm>
            <a:off x="593560" y="4743273"/>
            <a:ext cx="114219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highlight>
                  <a:srgbClr val="FFFF00"/>
                </a:highlight>
              </a:rPr>
              <a:t>Presented by</a:t>
            </a:r>
            <a:r>
              <a:rPr lang="en-US" sz="2800" b="1" dirty="0"/>
              <a:t>: </a:t>
            </a:r>
            <a:br>
              <a:rPr lang="en-US" sz="2800" dirty="0"/>
            </a:br>
            <a:r>
              <a:rPr lang="en-US" sz="2800" dirty="0"/>
              <a:t>                          </a:t>
            </a:r>
            <a:r>
              <a:rPr lang="en-US" sz="2800" i="1" dirty="0" err="1"/>
              <a:t>Sk</a:t>
            </a:r>
            <a:r>
              <a:rPr lang="en-US" sz="2800" i="1" dirty="0"/>
              <a:t> </a:t>
            </a:r>
            <a:r>
              <a:rPr lang="en-US" sz="2800" i="1" dirty="0" err="1"/>
              <a:t>Mosaraf</a:t>
            </a:r>
            <a:r>
              <a:rPr lang="en-US" sz="2800" dirty="0"/>
              <a:t> — </a:t>
            </a:r>
            <a:r>
              <a:rPr lang="en-US" sz="2800" dirty="0" err="1"/>
              <a:t>B.Tech</a:t>
            </a:r>
            <a:r>
              <a:rPr lang="en-US" sz="2800" dirty="0"/>
              <a:t> CSE (AI/ML)</a:t>
            </a:r>
            <a:br>
              <a:rPr lang="en-US" sz="2800" dirty="0"/>
            </a:br>
            <a:r>
              <a:rPr lang="en-US" sz="2800" dirty="0"/>
              <a:t>                          </a:t>
            </a:r>
            <a:r>
              <a:rPr lang="en-US" sz="2800" b="1" dirty="0"/>
              <a:t>Under Project Theme:</a:t>
            </a:r>
            <a:r>
              <a:rPr lang="en-US" sz="2800" dirty="0"/>
              <a:t> </a:t>
            </a:r>
            <a:r>
              <a:rPr lang="en-US" sz="2800" i="1" dirty="0"/>
              <a:t>The Manhattan EDA Challenge 2025</a:t>
            </a:r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C66428-A560-9849-437B-26975C16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55" y="2540972"/>
            <a:ext cx="550244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3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A67838-E701-2BF0-3A2A-2C463F502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837" y="931703"/>
            <a:ext cx="6149235" cy="3078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61925B-0B44-DD1B-6753-A978EA2DE119}"/>
              </a:ext>
            </a:extLst>
          </p:cNvPr>
          <p:cNvSpPr txBox="1"/>
          <p:nvPr/>
        </p:nvSpPr>
        <p:spPr>
          <a:xfrm>
            <a:off x="3208419" y="188495"/>
            <a:ext cx="7924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🌟 </a:t>
            </a:r>
            <a:r>
              <a:rPr lang="en-US" sz="2800" b="1" dirty="0">
                <a:highlight>
                  <a:srgbClr val="00FF00"/>
                </a:highlight>
              </a:rPr>
              <a:t>Popularity Distribution — Spotify Tamil Dataset</a:t>
            </a:r>
            <a:endParaRPr lang="en-US" sz="2800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8F50D-F99F-14DA-AB67-EC21797B5746}"/>
              </a:ext>
            </a:extLst>
          </p:cNvPr>
          <p:cNvSpPr txBox="1"/>
          <p:nvPr/>
        </p:nvSpPr>
        <p:spPr>
          <a:xfrm>
            <a:off x="160419" y="1120676"/>
            <a:ext cx="508534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📊 Key Statistics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Mean:</a:t>
            </a:r>
            <a:r>
              <a:rPr lang="en-US" dirty="0"/>
              <a:t> 15.2 (</a:t>
            </a:r>
            <a:r>
              <a:rPr lang="en-US" b="1" dirty="0"/>
              <a:t>Most tracks have low to moderate popularity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Median:</a:t>
            </a:r>
            <a:r>
              <a:rPr lang="en-US" dirty="0"/>
              <a:t> 7 (</a:t>
            </a:r>
            <a:r>
              <a:rPr lang="en-US" b="1" dirty="0"/>
              <a:t>Half of all songs score below 7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Std. Dev:</a:t>
            </a:r>
            <a:r>
              <a:rPr lang="en-US" dirty="0"/>
              <a:t> 18.6 → Popularity levels are widely spread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Max:</a:t>
            </a:r>
            <a:r>
              <a:rPr lang="en-US" dirty="0"/>
              <a:t> 93 → Only a few tracks achieve high reach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Skewness:</a:t>
            </a:r>
            <a:r>
              <a:rPr lang="en-US" dirty="0"/>
              <a:t> +1.25 (</a:t>
            </a:r>
            <a:r>
              <a:rPr lang="en-US" b="1" dirty="0"/>
              <a:t>Right-skewed</a:t>
            </a:r>
            <a:r>
              <a:rPr lang="en-US" dirty="0"/>
              <a:t>) — most songs have low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Kurtosis:</a:t>
            </a:r>
            <a:r>
              <a:rPr lang="en-US" dirty="0"/>
              <a:t> +0.73 → Few extreme hits exist (heavy tail)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7C04DF-A335-014D-5423-CE6337C43C70}"/>
              </a:ext>
            </a:extLst>
          </p:cNvPr>
          <p:cNvSpPr txBox="1"/>
          <p:nvPr/>
        </p:nvSpPr>
        <p:spPr>
          <a:xfrm>
            <a:off x="0" y="4259997"/>
            <a:ext cx="116786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FFFF00"/>
                </a:highlight>
              </a:rPr>
              <a:t>🎧 Interpretation: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majority of songs are niche or under-streamed</a:t>
            </a:r>
            <a:r>
              <a:rPr lang="en-US" dirty="0"/>
              <a:t>, with a </a:t>
            </a:r>
            <a:r>
              <a:rPr lang="en-US" b="1" dirty="0"/>
              <a:t>small group of breakout hits</a:t>
            </a:r>
            <a:r>
              <a:rPr lang="en-US" dirty="0"/>
              <a:t> driving most of the visibility.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Reflects </a:t>
            </a:r>
            <a:r>
              <a:rPr lang="en-US" b="1" dirty="0"/>
              <a:t>power-law behavior</a:t>
            </a:r>
            <a:r>
              <a:rPr lang="en-US" dirty="0"/>
              <a:t> in streaming: few tracks dominate, while most remain moderately or rarely played.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7A439-B863-DC1C-DDC9-82243D0C0A40}"/>
              </a:ext>
            </a:extLst>
          </p:cNvPr>
          <p:cNvSpPr txBox="1"/>
          <p:nvPr/>
        </p:nvSpPr>
        <p:spPr>
          <a:xfrm>
            <a:off x="246094" y="5183327"/>
            <a:ext cx="10678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FFFF00"/>
                </a:highlight>
              </a:rPr>
              <a:t>✨ Insight:</a:t>
            </a:r>
            <a:endParaRPr lang="en-US" dirty="0">
              <a:highlight>
                <a:srgbClr val="FFFF00"/>
              </a:highlight>
            </a:endParaRPr>
          </a:p>
          <a:p>
            <a:pPr>
              <a:buNone/>
            </a:pPr>
            <a:r>
              <a:rPr lang="en-US" dirty="0"/>
              <a:t>Popularity on Spotify follows a </a:t>
            </a:r>
            <a:r>
              <a:rPr lang="en-US" b="1" dirty="0"/>
              <a:t>“hit-driven” pattern</a:t>
            </a:r>
            <a:r>
              <a:rPr lang="en-US" dirty="0"/>
              <a:t> — success is concentrated among a limited number of high-performing tracks, emphasizing the importance of </a:t>
            </a:r>
            <a:r>
              <a:rPr lang="en-US" b="1" dirty="0"/>
              <a:t>promotion, virality, and listener retention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7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EF6882-EFA5-8E2B-CA0C-21C0A2B51354}"/>
              </a:ext>
            </a:extLst>
          </p:cNvPr>
          <p:cNvSpPr txBox="1"/>
          <p:nvPr/>
        </p:nvSpPr>
        <p:spPr>
          <a:xfrm>
            <a:off x="1732546" y="184303"/>
            <a:ext cx="89675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🎼 </a:t>
            </a:r>
            <a:r>
              <a:rPr lang="en-US" sz="2800" b="1" dirty="0">
                <a:highlight>
                  <a:srgbClr val="00FF00"/>
                </a:highlight>
              </a:rPr>
              <a:t>Distribution of Musical Keys — Spotify Tamil Dataset</a:t>
            </a:r>
            <a:endParaRPr lang="en-US" sz="2800" dirty="0">
              <a:highlight>
                <a:srgbClr val="00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01BC6-DB82-A054-506E-C86D571842AA}"/>
              </a:ext>
            </a:extLst>
          </p:cNvPr>
          <p:cNvSpPr txBox="1"/>
          <p:nvPr/>
        </p:nvSpPr>
        <p:spPr>
          <a:xfrm>
            <a:off x="8213557" y="937191"/>
            <a:ext cx="41067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🎹 Key Frequency Highlights: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Most common keys: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 (0)</a:t>
            </a:r>
            <a:r>
              <a:rPr lang="en-US" dirty="0"/>
              <a:t> → 15,447 tracks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 (7)</a:t>
            </a:r>
            <a:r>
              <a:rPr lang="en-US" dirty="0"/>
              <a:t> → 13,269 tracks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 (2)</a:t>
            </a:r>
            <a:r>
              <a:rPr lang="en-US" dirty="0"/>
              <a:t> → 13,023 tracks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 (5)</a:t>
            </a:r>
            <a:r>
              <a:rPr lang="en-US" dirty="0"/>
              <a:t> → 12,157 tracks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Least common:</a:t>
            </a:r>
            <a:r>
              <a:rPr lang="en-US" dirty="0"/>
              <a:t> E♭ (3), F♯ (6), B (11) moderately lower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Rare outliers (negative keys) are </a:t>
            </a:r>
            <a:r>
              <a:rPr lang="en-US" b="1" dirty="0"/>
              <a:t>data errors</a:t>
            </a:r>
            <a:r>
              <a:rPr lang="en-US" dirty="0"/>
              <a:t> or </a:t>
            </a:r>
            <a:r>
              <a:rPr lang="en-US" b="1" dirty="0"/>
              <a:t>non-standard tunings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75E0D-3E9E-AA46-3C53-644747C48E2A}"/>
              </a:ext>
            </a:extLst>
          </p:cNvPr>
          <p:cNvSpPr txBox="1"/>
          <p:nvPr/>
        </p:nvSpPr>
        <p:spPr>
          <a:xfrm>
            <a:off x="529390" y="1230232"/>
            <a:ext cx="61601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🎵 Interpretation: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key distribution is well-balanced</a:t>
            </a:r>
            <a:r>
              <a:rPr lang="en-US" dirty="0"/>
              <a:t>, but slightly favors </a:t>
            </a:r>
            <a:r>
              <a:rPr lang="en-US" b="1" dirty="0"/>
              <a:t>C major, G major, and D major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which are </a:t>
            </a:r>
            <a:r>
              <a:rPr lang="en-US" b="1" dirty="0"/>
              <a:t>bright, resonant keys</a:t>
            </a:r>
            <a:r>
              <a:rPr lang="en-US" dirty="0"/>
              <a:t> ideal for pop and film-style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Keys with complex accidentals (like D♭ or G♭) are less common — likely due to </a:t>
            </a:r>
            <a:r>
              <a:rPr lang="en-US" b="1" dirty="0"/>
              <a:t>instrument tuning and vocal comfort</a:t>
            </a:r>
            <a:r>
              <a:rPr lang="en-US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1EA63E-ACDF-C1BB-7A9D-7D88CA83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9" y="3429000"/>
            <a:ext cx="6015789" cy="29200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4EB790-22B0-148B-E66A-911A719A7ABB}"/>
              </a:ext>
            </a:extLst>
          </p:cNvPr>
          <p:cNvSpPr txBox="1"/>
          <p:nvPr/>
        </p:nvSpPr>
        <p:spPr>
          <a:xfrm>
            <a:off x="7218948" y="4324762"/>
            <a:ext cx="39463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00FF00"/>
                </a:highlight>
              </a:rPr>
              <a:t>✨ Insight:</a:t>
            </a:r>
            <a:endParaRPr lang="en-US" dirty="0">
              <a:highlight>
                <a:srgbClr val="00FF00"/>
              </a:highlight>
            </a:endParaRPr>
          </a:p>
          <a:p>
            <a:pPr>
              <a:buNone/>
            </a:pPr>
            <a:r>
              <a:rPr lang="en-US" dirty="0"/>
              <a:t>Tamil tracks prefer </a:t>
            </a:r>
            <a:r>
              <a:rPr lang="en-US" b="1" dirty="0"/>
              <a:t>harmonically simple, uplifting keys</a:t>
            </a:r>
            <a:r>
              <a:rPr lang="en-US" dirty="0"/>
              <a:t> (C, G, D, F), aligning with global pop composition trends that emphasize clarity, vocal range, and ease of instrumentation.</a:t>
            </a:r>
          </a:p>
        </p:txBody>
      </p:sp>
    </p:spTree>
    <p:extLst>
      <p:ext uri="{BB962C8B-B14F-4D97-AF65-F5344CB8AC3E}">
        <p14:creationId xmlns:p14="http://schemas.microsoft.com/office/powerpoint/2010/main" val="518053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5A974C-31B0-7100-3D26-2CEF8069AC32}"/>
              </a:ext>
            </a:extLst>
          </p:cNvPr>
          <p:cNvSpPr txBox="1"/>
          <p:nvPr/>
        </p:nvSpPr>
        <p:spPr>
          <a:xfrm>
            <a:off x="1435768" y="216386"/>
            <a:ext cx="9320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🎵 </a:t>
            </a:r>
            <a:r>
              <a:rPr lang="en-US" sz="3200" b="1" dirty="0">
                <a:highlight>
                  <a:srgbClr val="00FF00"/>
                </a:highlight>
              </a:rPr>
              <a:t>Spotify Tamil Dataset — Final Insights Summary</a:t>
            </a:r>
            <a:endParaRPr lang="en-US" sz="3200" dirty="0">
              <a:highlight>
                <a:srgbClr val="00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5DAC5-0D41-BA6D-2C97-97EB4BD5A69E}"/>
              </a:ext>
            </a:extLst>
          </p:cNvPr>
          <p:cNvSpPr txBox="1"/>
          <p:nvPr/>
        </p:nvSpPr>
        <p:spPr>
          <a:xfrm>
            <a:off x="224590" y="112067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FFFF00"/>
                </a:highlight>
              </a:rPr>
              <a:t>🎧 Audio Feature Insights: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performers:</a:t>
            </a:r>
            <a:r>
              <a:rPr lang="en-US" dirty="0"/>
              <a:t> Energy (0.60), Danceability (0.61), Tempo (~118 BPM)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hits:</a:t>
            </a:r>
            <a:r>
              <a:rPr lang="en-US" dirty="0"/>
              <a:t> Loud (~–6 dB), rhythmic, and moderately acoustic (0.26 avg).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Popularity correlation:</a:t>
            </a:r>
            <a:r>
              <a:rPr lang="en-US" dirty="0"/>
              <a:t> Strongest with </a:t>
            </a:r>
            <a:r>
              <a:rPr lang="en-US" i="1" dirty="0"/>
              <a:t>energy (r = 0.15)</a:t>
            </a:r>
            <a:r>
              <a:rPr lang="en-US" dirty="0"/>
              <a:t> and </a:t>
            </a:r>
            <a:r>
              <a:rPr lang="en-US" i="1" dirty="0"/>
              <a:t>danceability (r = 0.04)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Hit threshold:</a:t>
            </a:r>
            <a:r>
              <a:rPr lang="en-US" dirty="0"/>
              <a:t> Top 10% &gt; 45 popularity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7B644-F878-147E-EF91-806A4DF3A50E}"/>
              </a:ext>
            </a:extLst>
          </p:cNvPr>
          <p:cNvSpPr txBox="1"/>
          <p:nvPr/>
        </p:nvSpPr>
        <p:spPr>
          <a:xfrm>
            <a:off x="224590" y="411781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FFFF00"/>
                </a:highlight>
              </a:rPr>
              <a:t>🤖 Predictive Modeling (Random Forest):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Accuracy:</a:t>
            </a:r>
            <a:r>
              <a:rPr lang="en-US" dirty="0"/>
              <a:t> 89.5% </a:t>
            </a:r>
            <a:r>
              <a:rPr lang="en-US" b="1" dirty="0"/>
              <a:t>ROC AUC:</a:t>
            </a:r>
            <a:r>
              <a:rPr lang="en-US" dirty="0"/>
              <a:t> 0.73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Most influential features:</a:t>
            </a:r>
            <a:br>
              <a:rPr lang="en-US" dirty="0"/>
            </a:br>
            <a:r>
              <a:rPr lang="en-US" dirty="0"/>
              <a:t>1️⃣ Loudness 2️⃣ Duration 3️⃣ Tempo 4️⃣ </a:t>
            </a:r>
            <a:r>
              <a:rPr lang="en-US" dirty="0" err="1"/>
              <a:t>Acousticness</a:t>
            </a:r>
            <a:r>
              <a:rPr lang="en-US" dirty="0"/>
              <a:t> 5️⃣ Valence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insight:</a:t>
            </a:r>
            <a:r>
              <a:rPr lang="en-US" dirty="0"/>
              <a:t> Production and rhythm dominate success more than lyrics or mode.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1355D-88A4-DB73-81E1-31E7CF9A498A}"/>
              </a:ext>
            </a:extLst>
          </p:cNvPr>
          <p:cNvSpPr txBox="1"/>
          <p:nvPr/>
        </p:nvSpPr>
        <p:spPr>
          <a:xfrm>
            <a:off x="6320590" y="130532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FFFF00"/>
                </a:highlight>
              </a:rPr>
              <a:t>🎛️ Clustering &amp; Trends: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 clusters found: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🎶 </a:t>
            </a:r>
            <a:r>
              <a:rPr lang="en-US" i="1" dirty="0"/>
              <a:t>Energetic Pop</a:t>
            </a:r>
            <a:r>
              <a:rPr lang="en-US" dirty="0"/>
              <a:t> (most popular)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🎹 </a:t>
            </a:r>
            <a:r>
              <a:rPr lang="en-US" i="1" dirty="0"/>
              <a:t>Balanced Groove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🎤 </a:t>
            </a:r>
            <a:r>
              <a:rPr lang="en-US" i="1" dirty="0"/>
              <a:t>Acoustic Low Energy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🎼 </a:t>
            </a:r>
            <a:r>
              <a:rPr lang="en-US" i="1" dirty="0"/>
              <a:t>Experimental/Instrumental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Popularity peaked ~2010–2020; newer songs show rising energy and tempo.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1488F-43A8-14C3-A79B-F0C14EE30F59}"/>
              </a:ext>
            </a:extLst>
          </p:cNvPr>
          <p:cNvSpPr txBox="1"/>
          <p:nvPr/>
        </p:nvSpPr>
        <p:spPr>
          <a:xfrm>
            <a:off x="6946232" y="4394809"/>
            <a:ext cx="48447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FFFF00"/>
                </a:highlight>
              </a:rPr>
              <a:t>Key Takeaway:</a:t>
            </a:r>
            <a:endParaRPr lang="en-US" dirty="0">
              <a:highlight>
                <a:srgbClr val="FFFF00"/>
              </a:highlight>
            </a:endParaRPr>
          </a:p>
          <a:p>
            <a:pPr>
              <a:buNone/>
            </a:pPr>
            <a:r>
              <a:rPr lang="en-US" dirty="0"/>
              <a:t>Modern Tamil hits follow a </a:t>
            </a:r>
            <a:r>
              <a:rPr lang="en-US" b="1" dirty="0"/>
              <a:t>global pop blueprint</a:t>
            </a:r>
            <a:r>
              <a:rPr lang="en-US" dirty="0"/>
              <a:t> — energetic, danceable, 3–4 min songs mastered around –6 dB, blending rhythm, clarity, and emotional balance.</a:t>
            </a:r>
          </a:p>
        </p:txBody>
      </p:sp>
    </p:spTree>
    <p:extLst>
      <p:ext uri="{BB962C8B-B14F-4D97-AF65-F5344CB8AC3E}">
        <p14:creationId xmlns:p14="http://schemas.microsoft.com/office/powerpoint/2010/main" val="3221023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00DC55-19B0-0CB5-1174-74047563984F}"/>
              </a:ext>
            </a:extLst>
          </p:cNvPr>
          <p:cNvSpPr txBox="1"/>
          <p:nvPr/>
        </p:nvSpPr>
        <p:spPr>
          <a:xfrm>
            <a:off x="32084" y="209923"/>
            <a:ext cx="121599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highlight>
                  <a:srgbClr val="FFFF00"/>
                </a:highlight>
              </a:rPr>
              <a:t>🎯 Conclusion — Spotify Tamil Music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Popularity:</a:t>
            </a:r>
            <a:r>
              <a:rPr lang="en-US" sz="2000" dirty="0"/>
              <a:t> Most songs are </a:t>
            </a:r>
            <a:r>
              <a:rPr lang="en-US" sz="2000" i="1" dirty="0"/>
              <a:t>moderately popular</a:t>
            </a:r>
            <a:r>
              <a:rPr lang="en-US" sz="2000" dirty="0"/>
              <a:t>; only a few become major hits — showing a </a:t>
            </a:r>
            <a:r>
              <a:rPr lang="en-US" sz="2000" b="1" dirty="0"/>
              <a:t>hit-driven market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Musical Style:</a:t>
            </a:r>
            <a:r>
              <a:rPr lang="en-US" sz="2000" dirty="0"/>
              <a:t> Songs mainly in </a:t>
            </a:r>
            <a:r>
              <a:rPr lang="en-US" sz="2000" b="1" dirty="0"/>
              <a:t>C, G, D, and F keys</a:t>
            </a:r>
            <a:r>
              <a:rPr lang="en-US" sz="2000" dirty="0"/>
              <a:t>, </a:t>
            </a:r>
            <a:r>
              <a:rPr lang="en-US" sz="2000" b="1" dirty="0"/>
              <a:t>4/4 rhythm</a:t>
            </a:r>
            <a:r>
              <a:rPr lang="en-US" sz="2000" dirty="0"/>
              <a:t>, ~</a:t>
            </a:r>
            <a:r>
              <a:rPr lang="en-US" sz="2000" b="1" dirty="0"/>
              <a:t>4 min</a:t>
            </a:r>
            <a:r>
              <a:rPr lang="en-US" sz="2000" dirty="0"/>
              <a:t> long — matching global pop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Sound Profile:</a:t>
            </a:r>
            <a:r>
              <a:rPr lang="en-US" sz="2000" dirty="0"/>
              <a:t> Tamil tracks are </a:t>
            </a:r>
            <a:r>
              <a:rPr lang="en-US" sz="2000" b="1" dirty="0"/>
              <a:t>energetic (0.62)</a:t>
            </a:r>
            <a:r>
              <a:rPr lang="en-US" sz="2000" dirty="0"/>
              <a:t>, </a:t>
            </a:r>
            <a:r>
              <a:rPr lang="en-US" sz="2000" b="1" dirty="0"/>
              <a:t>danceable (0.63)</a:t>
            </a:r>
            <a:r>
              <a:rPr lang="en-US" sz="2000" dirty="0"/>
              <a:t>, and </a:t>
            </a:r>
            <a:r>
              <a:rPr lang="en-US" sz="2000" b="1" dirty="0"/>
              <a:t>loud (~–7 dB)</a:t>
            </a:r>
            <a:r>
              <a:rPr lang="en-US" sz="2000" dirty="0"/>
              <a:t> with low </a:t>
            </a:r>
            <a:r>
              <a:rPr lang="en-US" sz="2000" dirty="0" err="1"/>
              <a:t>acousticness</a:t>
            </a:r>
            <a:r>
              <a:rPr lang="en-US" sz="2000" dirty="0"/>
              <a:t> — a modern, electronic sound.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Correlations:</a:t>
            </a:r>
            <a:r>
              <a:rPr lang="en-US" sz="2000" dirty="0"/>
              <a:t> Popularity rises with </a:t>
            </a:r>
            <a:r>
              <a:rPr lang="en-US" sz="2000" b="1" dirty="0"/>
              <a:t>energy &amp; danceability</a:t>
            </a:r>
            <a:r>
              <a:rPr lang="en-US" sz="2000" dirty="0"/>
              <a:t>, falls with long or instrumental tracks.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Evolution (1970–2020):</a:t>
            </a:r>
            <a:r>
              <a:rPr lang="en-US" sz="2000" dirty="0"/>
              <a:t> Energy and tempo have steadily grown, showing a shift from </a:t>
            </a:r>
            <a:r>
              <a:rPr lang="en-US" sz="2000" i="1" dirty="0"/>
              <a:t>melodic</a:t>
            </a:r>
            <a:r>
              <a:rPr lang="en-US" sz="2000" dirty="0"/>
              <a:t> to </a:t>
            </a:r>
            <a:r>
              <a:rPr lang="en-US" sz="2000" i="1" dirty="0"/>
              <a:t>high-energy digital</a:t>
            </a:r>
            <a:r>
              <a:rPr lang="en-US" sz="2000" dirty="0"/>
              <a:t>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Model Insights: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Accuracy:</a:t>
            </a:r>
            <a:r>
              <a:rPr lang="en-US" sz="2000" dirty="0"/>
              <a:t> 89% | </a:t>
            </a:r>
            <a:r>
              <a:rPr lang="en-US" sz="2000" b="1" dirty="0"/>
              <a:t>R²:</a:t>
            </a:r>
            <a:r>
              <a:rPr lang="en-US" sz="2000" dirty="0"/>
              <a:t> 0.63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Top drivers: </a:t>
            </a:r>
            <a:r>
              <a:rPr lang="en-US" sz="2000" b="1" dirty="0"/>
              <a:t>Loudness, Duration, Tempo, </a:t>
            </a:r>
            <a:r>
              <a:rPr lang="en-US" sz="2000" b="1" dirty="0" err="1"/>
              <a:t>Acousticness</a:t>
            </a:r>
            <a:r>
              <a:rPr lang="en-US" sz="2000" b="1" dirty="0"/>
              <a:t>, Valence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Confirms success depends on </a:t>
            </a:r>
            <a:r>
              <a:rPr lang="en-US" sz="2000" b="1" dirty="0"/>
              <a:t>production quality &amp; rhythm</a:t>
            </a:r>
            <a:r>
              <a:rPr lang="en-US" sz="2000" dirty="0"/>
              <a:t>, not just melody.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D2525-0800-B01C-98BD-4AC0ACBAB66A}"/>
              </a:ext>
            </a:extLst>
          </p:cNvPr>
          <p:cNvSpPr txBox="1"/>
          <p:nvPr/>
        </p:nvSpPr>
        <p:spPr>
          <a:xfrm>
            <a:off x="-1" y="4469139"/>
            <a:ext cx="123203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✨ </a:t>
            </a:r>
            <a:r>
              <a:rPr lang="en-US" b="1" dirty="0">
                <a:highlight>
                  <a:srgbClr val="FFFF00"/>
                </a:highlight>
              </a:rPr>
              <a:t>Final Takeaway</a:t>
            </a:r>
            <a:r>
              <a:rPr lang="en-US" b="1" dirty="0"/>
              <a:t>:</a:t>
            </a:r>
            <a:endParaRPr lang="en-US" dirty="0"/>
          </a:p>
          <a:p>
            <a:pPr>
              <a:buNone/>
            </a:pPr>
            <a:r>
              <a:rPr lang="en-US" dirty="0"/>
              <a:t>Tamil music now blends </a:t>
            </a:r>
            <a:r>
              <a:rPr lang="en-US" b="1" dirty="0"/>
              <a:t>local emotion with global energy</a:t>
            </a:r>
            <a:r>
              <a:rPr lang="en-US" dirty="0"/>
              <a:t> — short, rhythmic, and powerfully produced songs dominate Spotify success.</a:t>
            </a:r>
          </a:p>
        </p:txBody>
      </p:sp>
    </p:spTree>
    <p:extLst>
      <p:ext uri="{BB962C8B-B14F-4D97-AF65-F5344CB8AC3E}">
        <p14:creationId xmlns:p14="http://schemas.microsoft.com/office/powerpoint/2010/main" val="411999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E1EF4B-0ED3-338C-5307-7A747EB5313F}"/>
              </a:ext>
            </a:extLst>
          </p:cNvPr>
          <p:cNvSpPr txBox="1"/>
          <p:nvPr/>
        </p:nvSpPr>
        <p:spPr>
          <a:xfrm>
            <a:off x="176463" y="994661"/>
            <a:ext cx="120155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highlight>
                  <a:srgbClr val="FFFF00"/>
                </a:highlight>
              </a:rPr>
              <a:t>Goal:</a:t>
            </a:r>
            <a:endParaRPr lang="en-US" sz="3200" dirty="0">
              <a:highlight>
                <a:srgbClr val="FFFF00"/>
              </a:highlight>
            </a:endParaRPr>
          </a:p>
          <a:p>
            <a:pPr>
              <a:buNone/>
            </a:pPr>
            <a:r>
              <a:rPr lang="en-US" sz="3200" dirty="0"/>
              <a:t>To identify the key musical, rhythmic, and production factors that make songs popular on Spotify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A4652-934A-4EF7-0C8E-95DA82F5FEE9}"/>
              </a:ext>
            </a:extLst>
          </p:cNvPr>
          <p:cNvSpPr txBox="1"/>
          <p:nvPr/>
        </p:nvSpPr>
        <p:spPr>
          <a:xfrm>
            <a:off x="176463" y="2765300"/>
            <a:ext cx="114861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highlight>
                  <a:srgbClr val="FFFF00"/>
                </a:highlight>
              </a:rPr>
              <a:t>Objectives: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Analyze patterns in 60K+ Spotify tracks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Understand emotional and acoustic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Build a predictive model for popularity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 actionable insights for artists and sound engineers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D0A18-EB4A-7D55-6232-E21A1559D0E5}"/>
              </a:ext>
            </a:extLst>
          </p:cNvPr>
          <p:cNvSpPr txBox="1"/>
          <p:nvPr/>
        </p:nvSpPr>
        <p:spPr>
          <a:xfrm>
            <a:off x="417092" y="5414028"/>
            <a:ext cx="114861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🧠 Data → 📊 Analysis → 🎶 Insights → 🚀 Strategy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B6887-D384-4701-3FDB-692B2BCD11B1}"/>
              </a:ext>
            </a:extLst>
          </p:cNvPr>
          <p:cNvSpPr txBox="1"/>
          <p:nvPr/>
        </p:nvSpPr>
        <p:spPr>
          <a:xfrm>
            <a:off x="3801976" y="89755"/>
            <a:ext cx="6168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21717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75DB36-0B33-9123-02CE-CCE2F5C06896}"/>
              </a:ext>
            </a:extLst>
          </p:cNvPr>
          <p:cNvSpPr txBox="1"/>
          <p:nvPr/>
        </p:nvSpPr>
        <p:spPr>
          <a:xfrm>
            <a:off x="4026568" y="13617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highlight>
                  <a:srgbClr val="00FF00"/>
                </a:highlight>
              </a:rPr>
              <a:t>Dataset Overview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1BBCD7-AA76-DECC-2CE1-AC4C2B0B0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74017"/>
              </p:ext>
            </p:extLst>
          </p:nvPr>
        </p:nvGraphicFramePr>
        <p:xfrm>
          <a:off x="340892" y="1145681"/>
          <a:ext cx="11097126" cy="2283319"/>
        </p:xfrm>
        <a:graphic>
          <a:graphicData uri="http://schemas.openxmlformats.org/drawingml/2006/table">
            <a:tbl>
              <a:tblPr/>
              <a:tblGrid>
                <a:gridCol w="3699042">
                  <a:extLst>
                    <a:ext uri="{9D8B030D-6E8A-4147-A177-3AD203B41FA5}">
                      <a16:colId xmlns:a16="http://schemas.microsoft.com/office/drawing/2014/main" val="400440883"/>
                    </a:ext>
                  </a:extLst>
                </a:gridCol>
                <a:gridCol w="3699042">
                  <a:extLst>
                    <a:ext uri="{9D8B030D-6E8A-4147-A177-3AD203B41FA5}">
                      <a16:colId xmlns:a16="http://schemas.microsoft.com/office/drawing/2014/main" val="2779823723"/>
                    </a:ext>
                  </a:extLst>
                </a:gridCol>
                <a:gridCol w="3699042">
                  <a:extLst>
                    <a:ext uri="{9D8B030D-6E8A-4147-A177-3AD203B41FA5}">
                      <a16:colId xmlns:a16="http://schemas.microsoft.com/office/drawing/2014/main" val="3517998576"/>
                    </a:ext>
                  </a:extLst>
                </a:gridCol>
              </a:tblGrid>
              <a:tr h="5224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754360"/>
                  </a:ext>
                </a:extLst>
              </a:tr>
              <a:tr h="9142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Spotify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spotify_tracks.csv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62,000 tracks with 22 audio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922030"/>
                  </a:ext>
                </a:extLst>
              </a:tr>
              <a:tr h="4358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Supporting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spotify_data_description.csv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Column-level metadata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272979"/>
                  </a:ext>
                </a:extLst>
              </a:tr>
              <a:tr h="410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Evaluation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Spotify Dataset Mindmaps.pdf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 context &amp; grading criteria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17521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5258098-FA68-3368-8739-2299A1B16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21" y="3641004"/>
            <a:ext cx="5402755" cy="26506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2AE69D-942B-4DEA-76AF-41B737B70A11}"/>
              </a:ext>
            </a:extLst>
          </p:cNvPr>
          <p:cNvSpPr txBox="1"/>
          <p:nvPr/>
        </p:nvSpPr>
        <p:spPr>
          <a:xfrm>
            <a:off x="0" y="4043003"/>
            <a:ext cx="5509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Top Features:</a:t>
            </a:r>
            <a:br>
              <a:rPr lang="en-US" dirty="0"/>
            </a:br>
            <a:r>
              <a:rPr lang="en-US" dirty="0"/>
              <a:t>🎵 </a:t>
            </a:r>
            <a:r>
              <a:rPr lang="en-US" i="1" dirty="0"/>
              <a:t>Danceability</a:t>
            </a:r>
            <a:r>
              <a:rPr lang="en-US" dirty="0"/>
              <a:t> • </a:t>
            </a:r>
            <a:r>
              <a:rPr lang="en-US" i="1" dirty="0"/>
              <a:t>Energy</a:t>
            </a:r>
            <a:r>
              <a:rPr lang="en-US" dirty="0"/>
              <a:t> • </a:t>
            </a:r>
            <a:r>
              <a:rPr lang="en-US" i="1" dirty="0"/>
              <a:t>Valence</a:t>
            </a:r>
            <a:r>
              <a:rPr lang="en-US" dirty="0"/>
              <a:t> • </a:t>
            </a:r>
            <a:r>
              <a:rPr lang="en-US" i="1" dirty="0"/>
              <a:t>Tempo</a:t>
            </a:r>
            <a:r>
              <a:rPr lang="en-US" dirty="0"/>
              <a:t> • </a:t>
            </a:r>
            <a:r>
              <a:rPr lang="en-US" i="1" dirty="0"/>
              <a:t>Loudness</a:t>
            </a:r>
            <a:r>
              <a:rPr lang="en-US" dirty="0"/>
              <a:t> • </a:t>
            </a:r>
            <a:r>
              <a:rPr lang="en-US" i="1" dirty="0" err="1"/>
              <a:t>Acousticness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C5BE8-38B9-83E0-E415-EB7B7FB5A6FF}"/>
              </a:ext>
            </a:extLst>
          </p:cNvPr>
          <p:cNvSpPr txBox="1"/>
          <p:nvPr/>
        </p:nvSpPr>
        <p:spPr>
          <a:xfrm>
            <a:off x="831398" y="0"/>
            <a:ext cx="112361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highlight>
                  <a:srgbClr val="00FF00"/>
                </a:highlight>
              </a:rPr>
              <a:t>Identify audio features driving song popularity on Spotify</a:t>
            </a:r>
            <a:r>
              <a:rPr lang="en-US" sz="3200" b="1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13692-A907-4A46-A64C-27D2897994B7}"/>
              </a:ext>
            </a:extLst>
          </p:cNvPr>
          <p:cNvSpPr txBox="1"/>
          <p:nvPr/>
        </p:nvSpPr>
        <p:spPr>
          <a:xfrm>
            <a:off x="198597" y="980489"/>
            <a:ext cx="117948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highlight>
                  <a:srgbClr val="FFFF00"/>
                </a:highlight>
              </a:rPr>
              <a:t>Key Findings:</a:t>
            </a:r>
            <a:endParaRPr lang="en-US" sz="240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🎧 </a:t>
            </a:r>
            <a:r>
              <a:rPr lang="en-US" sz="2400" b="1" dirty="0"/>
              <a:t>High-energy &amp; danceable</a:t>
            </a:r>
            <a:r>
              <a:rPr lang="en-US" sz="2400" dirty="0"/>
              <a:t> tracks dominate — </a:t>
            </a:r>
            <a:r>
              <a:rPr lang="en-US" sz="2400" i="1" dirty="0"/>
              <a:t>energy (0.73)</a:t>
            </a:r>
            <a:r>
              <a:rPr lang="en-US" sz="2400" dirty="0"/>
              <a:t>, </a:t>
            </a:r>
            <a:r>
              <a:rPr lang="en-US" sz="2400" i="1" dirty="0"/>
              <a:t>danceability (0.68)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🔊 </a:t>
            </a:r>
            <a:r>
              <a:rPr lang="en-US" sz="2400" b="1" dirty="0"/>
              <a:t>Loudness (~–6 dB)</a:t>
            </a:r>
            <a:r>
              <a:rPr lang="en-US" sz="2400" dirty="0"/>
              <a:t> and </a:t>
            </a:r>
            <a:r>
              <a:rPr lang="en-US" sz="2400" b="1" dirty="0"/>
              <a:t>tempo (~125 BPM)</a:t>
            </a:r>
            <a:r>
              <a:rPr lang="en-US" sz="2400" dirty="0"/>
              <a:t> align with modern pop mixing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💡 </a:t>
            </a:r>
            <a:r>
              <a:rPr lang="en-US" sz="2400" b="1" dirty="0"/>
              <a:t>Top correlates with popularity:</a:t>
            </a:r>
            <a:br>
              <a:rPr lang="en-US" sz="2400" dirty="0"/>
            </a:br>
            <a:r>
              <a:rPr lang="en-US" sz="2400" dirty="0"/>
              <a:t>→ </a:t>
            </a:r>
            <a:r>
              <a:rPr lang="en-US" sz="2400" i="1" dirty="0"/>
              <a:t>Energy (+0.42), Danceability (+0.38), Loudness (+0.36)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🎹 </a:t>
            </a:r>
            <a:r>
              <a:rPr lang="en-US" sz="2400" b="1" dirty="0"/>
              <a:t>Less popular:</a:t>
            </a:r>
            <a:r>
              <a:rPr lang="en-US" sz="2400" dirty="0"/>
              <a:t> Acoustic or instrumental-heavy songs (–0.41 correlation).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🧩 </a:t>
            </a:r>
            <a:r>
              <a:rPr lang="en-US" sz="2400" b="1" dirty="0"/>
              <a:t>4 Sound Clusters:</a:t>
            </a:r>
            <a:r>
              <a:rPr lang="en-US" sz="2400" dirty="0"/>
              <a:t> Energetic dance, mellow acoustic, rap/spoken, balanced pop.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📈 </a:t>
            </a:r>
            <a:r>
              <a:rPr lang="en-US" sz="2400" b="1" dirty="0"/>
              <a:t>Trend:</a:t>
            </a:r>
            <a:r>
              <a:rPr lang="en-US" sz="2400" dirty="0"/>
              <a:t> Songs are getting </a:t>
            </a:r>
            <a:r>
              <a:rPr lang="en-US" sz="2400" b="1" dirty="0"/>
              <a:t>shorter, louder, and more rhythmic</a:t>
            </a:r>
            <a:r>
              <a:rPr lang="en-US" sz="2400" dirty="0"/>
              <a:t> each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🧠 </a:t>
            </a:r>
            <a:r>
              <a:rPr lang="en-US" sz="2400" b="1" dirty="0"/>
              <a:t>Hit Profile:</a:t>
            </a:r>
            <a:r>
              <a:rPr lang="en-US" sz="2400" dirty="0"/>
              <a:t> Energy &gt; 0.7 | Danceability &gt; 0.6 | Duration ≈ 3.5 min | Valence ≈ 0.5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AF7CE-DA80-C61E-61D4-51B4BAA84635}"/>
              </a:ext>
            </a:extLst>
          </p:cNvPr>
          <p:cNvSpPr txBox="1"/>
          <p:nvPr/>
        </p:nvSpPr>
        <p:spPr>
          <a:xfrm>
            <a:off x="204689" y="4792523"/>
            <a:ext cx="112073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highlight>
                  <a:srgbClr val="FFFF00"/>
                </a:highlight>
              </a:rPr>
              <a:t>Conclusion:</a:t>
            </a:r>
            <a:endParaRPr lang="en-US" sz="2800" dirty="0">
              <a:highlight>
                <a:srgbClr val="FFFF00"/>
              </a:highlight>
            </a:endParaRPr>
          </a:p>
          <a:p>
            <a:pPr>
              <a:buNone/>
            </a:pPr>
            <a:r>
              <a:rPr lang="en-US" sz="2800" dirty="0"/>
              <a:t>Popular Tamil tracks follow the global “stream-optimized” sound — </a:t>
            </a:r>
            <a:r>
              <a:rPr lang="en-US" sz="2800" i="1" dirty="0"/>
              <a:t>energetic, rhythmic, emotionally bright, and concise.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0621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81F3F4-5675-B383-9063-E870D485D28A}"/>
              </a:ext>
            </a:extLst>
          </p:cNvPr>
          <p:cNvSpPr txBox="1"/>
          <p:nvPr/>
        </p:nvSpPr>
        <p:spPr>
          <a:xfrm>
            <a:off x="529390" y="268069"/>
            <a:ext cx="133791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>
                <a:highlight>
                  <a:srgbClr val="00FF00"/>
                </a:highlight>
              </a:rPr>
              <a:t>Understand central tendencies and variation in key audio features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C30F2-2B58-548E-0FCE-73845AD849EF}"/>
              </a:ext>
            </a:extLst>
          </p:cNvPr>
          <p:cNvSpPr txBox="1"/>
          <p:nvPr/>
        </p:nvSpPr>
        <p:spPr>
          <a:xfrm>
            <a:off x="264696" y="1028343"/>
            <a:ext cx="107081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Average popularity:</a:t>
            </a:r>
            <a:r>
              <a:rPr lang="en-US" sz="2000" dirty="0"/>
              <a:t> 15.9 — most songs are </a:t>
            </a:r>
            <a:r>
              <a:rPr lang="en-US" sz="2000" i="1" dirty="0"/>
              <a:t>moderately popular</a:t>
            </a:r>
            <a:r>
              <a:rPr lang="en-US" sz="2000" dirty="0"/>
              <a:t>; only a few become major hits.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Typical duration:</a:t>
            </a:r>
            <a:r>
              <a:rPr lang="en-US" sz="2000" dirty="0"/>
              <a:t> ~4.2 min — aligns with global pop and film song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Tempo:</a:t>
            </a:r>
            <a:r>
              <a:rPr lang="en-US" sz="2000" dirty="0"/>
              <a:t> ~118 BPM — upbeat and suited for energetic, dance-driven compositions.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Loudness:</a:t>
            </a:r>
            <a:r>
              <a:rPr lang="en-US" sz="2000" dirty="0"/>
              <a:t> around –7 dB (after cleaning) — professionally mastered loudness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Danceability &amp; Energy:</a:t>
            </a:r>
            <a:r>
              <a:rPr lang="en-US" sz="2000" dirty="0"/>
              <a:t> high (≈ 0.63 / 0.62) — music is rhythmic, lively, and performance-oriented.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Acousticness</a:t>
            </a:r>
            <a:r>
              <a:rPr lang="en-US" sz="2000" b="1" dirty="0"/>
              <a:t>:</a:t>
            </a:r>
            <a:r>
              <a:rPr lang="en-US" sz="2000" dirty="0"/>
              <a:t> 0.38 — leans toward electronic or studio-produced sound.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Speechiness</a:t>
            </a:r>
            <a:r>
              <a:rPr lang="en-US" sz="2000" b="1" dirty="0"/>
              <a:t>:</a:t>
            </a:r>
            <a:r>
              <a:rPr lang="en-US" sz="2000" dirty="0"/>
              <a:t> 0.08 — mostly </a:t>
            </a:r>
            <a:r>
              <a:rPr lang="en-US" sz="2000" i="1" dirty="0"/>
              <a:t>sung</a:t>
            </a:r>
            <a:r>
              <a:rPr lang="en-US" sz="2000" dirty="0"/>
              <a:t> tracks, not spoken-word.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Valence:</a:t>
            </a:r>
            <a:r>
              <a:rPr lang="en-US" sz="2000" dirty="0"/>
              <a:t> 0.52 — balanced emotional tone (neither sad nor overly bright).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Instrumentalness</a:t>
            </a:r>
            <a:r>
              <a:rPr lang="en-US" sz="2000" b="1" dirty="0"/>
              <a:t>:</a:t>
            </a:r>
            <a:r>
              <a:rPr lang="en-US" sz="2000" dirty="0"/>
              <a:t> low (~0.1) — most tracks feature vocals.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Time signature:</a:t>
            </a:r>
            <a:r>
              <a:rPr lang="en-US" sz="2000" dirty="0"/>
              <a:t> 4/4 dominates — standard global pop rhythm.</a:t>
            </a:r>
          </a:p>
        </p:txBody>
      </p:sp>
    </p:spTree>
    <p:extLst>
      <p:ext uri="{BB962C8B-B14F-4D97-AF65-F5344CB8AC3E}">
        <p14:creationId xmlns:p14="http://schemas.microsoft.com/office/powerpoint/2010/main" val="46673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E2201-F96B-8A36-F9E4-E40991314F12}"/>
              </a:ext>
            </a:extLst>
          </p:cNvPr>
          <p:cNvSpPr txBox="1"/>
          <p:nvPr/>
        </p:nvSpPr>
        <p:spPr>
          <a:xfrm>
            <a:off x="3368842" y="152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Popularity vs. Audio Features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12A5A7-E0F3-1E19-D616-A4EEBC6B5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304140"/>
              </p:ext>
            </p:extLst>
          </p:nvPr>
        </p:nvGraphicFramePr>
        <p:xfrm>
          <a:off x="453190" y="1508760"/>
          <a:ext cx="10515600" cy="38404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9445399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517466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919382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87316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Correlation (r)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Relationship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Interpretation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24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Energy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+0.15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Moderate Positive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Higher-energy songs tend to be more popular.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54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Danceability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+0.04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Weak Positive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Slight preference for rhythmic, dance-friendly tracks.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513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Loudness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+0.01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Very Weak Positive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Louder mixes have a minor popularity edge.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4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Duration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–0.04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Weak Negative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Shorter tracks perform slightly better.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127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Acousticness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–0.00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 Clear Effect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Acoustic vs. electronic sound has little influence.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963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B97943-565B-12C5-DC29-D5985DDF2DEE}"/>
              </a:ext>
            </a:extLst>
          </p:cNvPr>
          <p:cNvSpPr txBox="1"/>
          <p:nvPr/>
        </p:nvSpPr>
        <p:spPr>
          <a:xfrm>
            <a:off x="317789" y="5349240"/>
            <a:ext cx="118742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FFFF00"/>
                </a:highlight>
              </a:rPr>
              <a:t>🎧 Insight:</a:t>
            </a:r>
            <a:br>
              <a:rPr lang="en-US" dirty="0"/>
            </a:br>
            <a:r>
              <a:rPr lang="en-US" dirty="0"/>
              <a:t>Popularity rises modestly with </a:t>
            </a:r>
            <a:r>
              <a:rPr lang="en-US" b="1" dirty="0"/>
              <a:t>energy, rhythm, and loudness</a:t>
            </a:r>
            <a:r>
              <a:rPr lang="en-US" dirty="0"/>
              <a:t>, while </a:t>
            </a:r>
            <a:r>
              <a:rPr lang="en-US" b="1" dirty="0"/>
              <a:t>long or fully acoustic tracks</a:t>
            </a:r>
            <a:r>
              <a:rPr lang="en-US" dirty="0"/>
              <a:t> trend slightly lower.</a:t>
            </a:r>
          </a:p>
          <a:p>
            <a:pPr>
              <a:buNone/>
            </a:pPr>
            <a:r>
              <a:rPr lang="en-US" dirty="0"/>
              <a:t>➤ </a:t>
            </a:r>
            <a:r>
              <a:rPr lang="en-US" i="1" dirty="0"/>
              <a:t>Listeners favor short, high-energy, rhythm-focused songs with strong production — consistent with modern streaming behavior.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5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FB2F3-DA2A-BA8D-C31B-C1FBE2CCE06D}"/>
              </a:ext>
            </a:extLst>
          </p:cNvPr>
          <p:cNvSpPr txBox="1"/>
          <p:nvPr/>
        </p:nvSpPr>
        <p:spPr>
          <a:xfrm>
            <a:off x="898358" y="0"/>
            <a:ext cx="9833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Multivariate Analysis — The DNA of Popular Songs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3680E-3001-245D-51B9-A9075D50A77B}"/>
              </a:ext>
            </a:extLst>
          </p:cNvPr>
          <p:cNvSpPr txBox="1"/>
          <p:nvPr/>
        </p:nvSpPr>
        <p:spPr>
          <a:xfrm>
            <a:off x="-1" y="815825"/>
            <a:ext cx="109888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Goal</a:t>
            </a:r>
            <a:r>
              <a:rPr lang="en-US" sz="2400" b="1" dirty="0"/>
              <a:t>:</a:t>
            </a:r>
            <a:r>
              <a:rPr lang="en-US" sz="2400" dirty="0"/>
              <a:t> Identify feature combinations and cluster profiles behind hit songs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1BFA6-02ED-C1B9-1661-AA1F7FCD0F4F}"/>
              </a:ext>
            </a:extLst>
          </p:cNvPr>
          <p:cNvSpPr txBox="1"/>
          <p:nvPr/>
        </p:nvSpPr>
        <p:spPr>
          <a:xfrm>
            <a:off x="120315" y="1674674"/>
            <a:ext cx="55265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FFFF00"/>
                </a:highlight>
              </a:rPr>
              <a:t>🎧 Core Feature Trends (Top Songs Mean Values):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Danceability:</a:t>
            </a:r>
            <a:r>
              <a:rPr lang="en-US" dirty="0"/>
              <a:t> 0.61 → rhythmically strong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Energy:</a:t>
            </a:r>
            <a:r>
              <a:rPr lang="en-US" dirty="0"/>
              <a:t> 0.66 → bright, high-intensity production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Valence:</a:t>
            </a:r>
            <a:r>
              <a:rPr lang="en-US" dirty="0"/>
              <a:t> 0.50 → emotionally balanced tone</a:t>
            </a:r>
          </a:p>
          <a:p>
            <a:pPr>
              <a:buNone/>
            </a:pPr>
            <a:r>
              <a:rPr lang="en-US" i="1" dirty="0"/>
              <a:t>Popular songs are upbeat, energetic, and rhythmically engaging, but not overly happy or sad.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C0C0E9-D517-032C-39A1-02C701B415BF}"/>
              </a:ext>
            </a:extLst>
          </p:cNvPr>
          <p:cNvSpPr txBox="1"/>
          <p:nvPr/>
        </p:nvSpPr>
        <p:spPr>
          <a:xfrm>
            <a:off x="6545181" y="1557498"/>
            <a:ext cx="71868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FFFF00"/>
                </a:highlight>
              </a:rPr>
              <a:t>Cluster Analysis (k = 3):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+mj-lt"/>
              <a:buAutoNum type="arabicPeriod"/>
            </a:pPr>
            <a:r>
              <a:rPr lang="en-US" b="1" dirty="0"/>
              <a:t>Cluster 1 – Energetic Pop (1,285 tracks)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Low </a:t>
            </a:r>
            <a:r>
              <a:rPr lang="en-US" dirty="0" err="1"/>
              <a:t>acousticness</a:t>
            </a:r>
            <a:r>
              <a:rPr lang="en-US" dirty="0"/>
              <a:t> (0.12), high energy &amp; rhythm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Represents mainstream “hit” sound.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Cluster 2 – Instrumental/Background (163 tracks)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Very high </a:t>
            </a:r>
            <a:r>
              <a:rPr lang="en-US" dirty="0" err="1"/>
              <a:t>instrumentalness</a:t>
            </a:r>
            <a:r>
              <a:rPr lang="en-US" dirty="0"/>
              <a:t> (0.82), low energy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Niche or non-vocal pieces.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Cluster 3 – Mellow/Acoustic (552 tracks)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Higher </a:t>
            </a:r>
            <a:r>
              <a:rPr lang="en-US" dirty="0" err="1"/>
              <a:t>acousticness</a:t>
            </a:r>
            <a:r>
              <a:rPr lang="en-US" dirty="0"/>
              <a:t> (0.66), moderate energy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Emotional or unplugged styles.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8FBB7-6D34-C58D-E4C0-930B58E40701}"/>
              </a:ext>
            </a:extLst>
          </p:cNvPr>
          <p:cNvSpPr txBox="1"/>
          <p:nvPr/>
        </p:nvSpPr>
        <p:spPr>
          <a:xfrm>
            <a:off x="256674" y="4100173"/>
            <a:ext cx="65451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FFFF00"/>
                </a:highlight>
              </a:rPr>
              <a:t>🎵 “Popular Mix Recipe” (Statistical Averages):</a:t>
            </a:r>
            <a:endParaRPr lang="en-US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Loudness:</a:t>
            </a:r>
            <a:r>
              <a:rPr lang="en-US" dirty="0"/>
              <a:t> ~–6 dB (</a:t>
            </a:r>
            <a:r>
              <a:rPr lang="en-US" b="1" dirty="0"/>
              <a:t>Mastered loud mix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Tempo:</a:t>
            </a:r>
            <a:r>
              <a:rPr lang="en-US" dirty="0"/>
              <a:t> ~118–120 BPM (</a:t>
            </a:r>
            <a:r>
              <a:rPr lang="en-US" b="1" dirty="0"/>
              <a:t>Upbeat pacing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Mode:</a:t>
            </a:r>
            <a:r>
              <a:rPr lang="en-US" dirty="0"/>
              <a:t> ~Major (0.59) (</a:t>
            </a:r>
            <a:r>
              <a:rPr lang="en-US" b="1" dirty="0"/>
              <a:t>Positive harmonic tone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C6913-B8B6-C99B-965B-A73017234D53}"/>
              </a:ext>
            </a:extLst>
          </p:cNvPr>
          <p:cNvSpPr txBox="1"/>
          <p:nvPr/>
        </p:nvSpPr>
        <p:spPr>
          <a:xfrm>
            <a:off x="120315" y="5790018"/>
            <a:ext cx="1173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00FFFF"/>
                </a:highlight>
              </a:rPr>
              <a:t>Insight</a:t>
            </a:r>
            <a:r>
              <a:rPr lang="en-US" b="1" dirty="0"/>
              <a:t>:</a:t>
            </a:r>
            <a:endParaRPr lang="en-US" dirty="0"/>
          </a:p>
          <a:p>
            <a:pPr>
              <a:buNone/>
            </a:pPr>
            <a:r>
              <a:rPr lang="en-US" dirty="0"/>
              <a:t>The most popular Tamil songs blend </a:t>
            </a:r>
            <a:r>
              <a:rPr lang="en-US" b="1" dirty="0"/>
              <a:t>high energy, danceable rhythm, and bright loudness</a:t>
            </a:r>
            <a:r>
              <a:rPr lang="en-US" dirty="0"/>
              <a:t> around </a:t>
            </a:r>
            <a:r>
              <a:rPr lang="en-US" b="1" dirty="0"/>
              <a:t>120 BPM</a:t>
            </a:r>
            <a:r>
              <a:rPr lang="en-US" dirty="0"/>
              <a:t> — a formula that mirrors global hit-song production trends.</a:t>
            </a:r>
          </a:p>
        </p:txBody>
      </p:sp>
    </p:spTree>
    <p:extLst>
      <p:ext uri="{BB962C8B-B14F-4D97-AF65-F5344CB8AC3E}">
        <p14:creationId xmlns:p14="http://schemas.microsoft.com/office/powerpoint/2010/main" val="215101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4B1888-7460-453F-310B-BA9314568EC6}"/>
              </a:ext>
            </a:extLst>
          </p:cNvPr>
          <p:cNvSpPr txBox="1"/>
          <p:nvPr/>
        </p:nvSpPr>
        <p:spPr>
          <a:xfrm>
            <a:off x="417094" y="158098"/>
            <a:ext cx="12384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📈 </a:t>
            </a:r>
            <a:r>
              <a:rPr lang="en-US" sz="2400" b="1" dirty="0">
                <a:highlight>
                  <a:srgbClr val="00FF00"/>
                </a:highlight>
              </a:rPr>
              <a:t>Time-Series Analysis — Evolution of Popularity, Energy &amp; Danceability (1970–2024</a:t>
            </a:r>
            <a:r>
              <a:rPr lang="en-US" sz="2800" b="1" dirty="0"/>
              <a:t>)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59E4B-AF89-CA3B-4981-7E36B87102CE}"/>
              </a:ext>
            </a:extLst>
          </p:cNvPr>
          <p:cNvSpPr txBox="1"/>
          <p:nvPr/>
        </p:nvSpPr>
        <p:spPr>
          <a:xfrm>
            <a:off x="208546" y="1397675"/>
            <a:ext cx="51976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highlight>
                  <a:srgbClr val="FFFF00"/>
                </a:highlight>
              </a:rPr>
              <a:t>🎧 Popularity Over Time</a:t>
            </a:r>
            <a:endParaRPr lang="en-US" sz="200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Peak years:</a:t>
            </a:r>
            <a:r>
              <a:rPr lang="en-US" sz="2000" dirty="0"/>
              <a:t> </a:t>
            </a:r>
            <a:r>
              <a:rPr lang="en-US" sz="2000" i="1" dirty="0"/>
              <a:t>Mid–1970s to early 1980s</a:t>
            </a:r>
            <a:r>
              <a:rPr lang="en-US" sz="2000" dirty="0"/>
              <a:t> (Avg. popularity ≈ 35–40).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Dip:</a:t>
            </a:r>
            <a:r>
              <a:rPr lang="en-US" sz="2000" dirty="0"/>
              <a:t> 1985–1999 — lower Spotify visibility for older catalog songs.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Resurgence:</a:t>
            </a:r>
            <a:r>
              <a:rPr lang="en-US" sz="2000" dirty="0"/>
              <a:t> 2000–2020 — digital streaming era boosts popularity again (~20+).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Recent decline (2023–2024):</a:t>
            </a:r>
            <a:r>
              <a:rPr lang="en-US" sz="2000" dirty="0"/>
              <a:t> Due to newer tracks with limited streaming history.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8CE6F-932C-B2C3-7506-5CF4FAB2CBA3}"/>
              </a:ext>
            </a:extLst>
          </p:cNvPr>
          <p:cNvSpPr txBox="1"/>
          <p:nvPr/>
        </p:nvSpPr>
        <p:spPr>
          <a:xfrm>
            <a:off x="5967663" y="1397675"/>
            <a:ext cx="6400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highlight>
                  <a:srgbClr val="FFFF00"/>
                </a:highlight>
              </a:rPr>
              <a:t>🎵 Danceability &amp; Energy Trends</a:t>
            </a:r>
            <a:endParaRPr lang="en-US" sz="2000" dirty="0">
              <a:highlight>
                <a:srgbClr val="FF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Danceability:</a:t>
            </a:r>
            <a:r>
              <a:rPr lang="en-US" sz="2000" dirty="0"/>
              <a:t> Gradual </a:t>
            </a:r>
            <a:r>
              <a:rPr lang="en-US" sz="2000" b="1" dirty="0"/>
              <a:t>increase from ~0.47 (1970s) → ~0.63 (2020s)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Energy:</a:t>
            </a:r>
            <a:r>
              <a:rPr lang="en-US" sz="2000" dirty="0"/>
              <a:t> Steady </a:t>
            </a:r>
            <a:r>
              <a:rPr lang="en-US" sz="2000" b="1" dirty="0"/>
              <a:t>rise from ~0.30 (early 1970s) → ~0.68 (2020s)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Modern songs are </a:t>
            </a:r>
            <a:r>
              <a:rPr lang="en-US" sz="2000" b="1" dirty="0"/>
              <a:t>faster, louder, and rhythmically tighter</a:t>
            </a:r>
            <a:r>
              <a:rPr lang="en-US" sz="2000" dirty="0"/>
              <a:t> — mirroring global EDM/pop influence.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F883B-87E4-5779-4179-22AC42227DB0}"/>
              </a:ext>
            </a:extLst>
          </p:cNvPr>
          <p:cNvSpPr txBox="1"/>
          <p:nvPr/>
        </p:nvSpPr>
        <p:spPr>
          <a:xfrm>
            <a:off x="224587" y="4401724"/>
            <a:ext cx="114380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00FFFF"/>
                </a:highlight>
              </a:rPr>
              <a:t>✨ Insight:</a:t>
            </a:r>
            <a:endParaRPr lang="en-US" dirty="0">
              <a:highlight>
                <a:srgbClr val="00FFFF"/>
              </a:highlight>
            </a:endParaRPr>
          </a:p>
          <a:p>
            <a:pPr>
              <a:buNone/>
            </a:pPr>
            <a:r>
              <a:rPr lang="en-US" dirty="0"/>
              <a:t>Over five decades, Tamil music has transformed from </a:t>
            </a:r>
            <a:r>
              <a:rPr lang="en-US" b="1" dirty="0"/>
              <a:t>melodic and acoustic</a:t>
            </a:r>
            <a:r>
              <a:rPr lang="en-US" dirty="0"/>
              <a:t> to </a:t>
            </a:r>
            <a:r>
              <a:rPr lang="en-US" b="1" dirty="0"/>
              <a:t>energetic, danceable, and digitally produced</a:t>
            </a:r>
            <a:r>
              <a:rPr lang="en-US" dirty="0"/>
              <a:t> — showing how production technology and audience taste evolved in the streaming era.</a:t>
            </a:r>
          </a:p>
        </p:txBody>
      </p:sp>
    </p:spTree>
    <p:extLst>
      <p:ext uri="{BB962C8B-B14F-4D97-AF65-F5344CB8AC3E}">
        <p14:creationId xmlns:p14="http://schemas.microsoft.com/office/powerpoint/2010/main" val="34178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DA8AE5-9D45-5EB9-881A-2C9D4392DD5E}"/>
              </a:ext>
            </a:extLst>
          </p:cNvPr>
          <p:cNvSpPr txBox="1"/>
          <p:nvPr/>
        </p:nvSpPr>
        <p:spPr>
          <a:xfrm>
            <a:off x="0" y="142056"/>
            <a:ext cx="12512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highlight>
                  <a:srgbClr val="00FF00"/>
                </a:highlight>
              </a:rPr>
              <a:t>Goal:</a:t>
            </a:r>
            <a:r>
              <a:rPr lang="en-US" sz="2400" dirty="0">
                <a:highlight>
                  <a:srgbClr val="00FF00"/>
                </a:highlight>
              </a:rPr>
              <a:t> Build a machine learning model to predict </a:t>
            </a:r>
            <a:r>
              <a:rPr lang="en-US" sz="2400" b="1" dirty="0">
                <a:highlight>
                  <a:srgbClr val="00FF00"/>
                </a:highlight>
              </a:rPr>
              <a:t>Spotify popularity</a:t>
            </a:r>
            <a:r>
              <a:rPr lang="en-US" sz="2400" dirty="0">
                <a:highlight>
                  <a:srgbClr val="00FF00"/>
                </a:highlight>
              </a:rPr>
              <a:t> based on key audio features.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D1B65-CFD0-9EC9-4928-953C03CFCDF8}"/>
              </a:ext>
            </a:extLst>
          </p:cNvPr>
          <p:cNvSpPr txBox="1"/>
          <p:nvPr/>
        </p:nvSpPr>
        <p:spPr>
          <a:xfrm>
            <a:off x="0" y="603721"/>
            <a:ext cx="63045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📊 Model Performance: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R² (Test):</a:t>
            </a:r>
            <a:r>
              <a:rPr lang="en-US" dirty="0"/>
              <a:t> 0.63 → Model explains ~63% of popularity variation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MAE:</a:t>
            </a:r>
            <a:r>
              <a:rPr lang="en-US" dirty="0"/>
              <a:t> 7.39 (</a:t>
            </a:r>
            <a:r>
              <a:rPr lang="en-US" b="1" dirty="0"/>
              <a:t>Avg. prediction error ≈ 7 points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RMSE:</a:t>
            </a:r>
            <a:r>
              <a:rPr lang="en-US" dirty="0"/>
              <a:t> 11.31 → Good overall predictive accuracy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D319E9-E763-9B97-E756-2F728B009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84767"/>
              </p:ext>
            </p:extLst>
          </p:nvPr>
        </p:nvGraphicFramePr>
        <p:xfrm>
          <a:off x="0" y="1905454"/>
          <a:ext cx="12187992" cy="3766743"/>
        </p:xfrm>
        <a:graphic>
          <a:graphicData uri="http://schemas.openxmlformats.org/drawingml/2006/table">
            <a:tbl>
              <a:tblPr/>
              <a:tblGrid>
                <a:gridCol w="3046998">
                  <a:extLst>
                    <a:ext uri="{9D8B030D-6E8A-4147-A177-3AD203B41FA5}">
                      <a16:colId xmlns:a16="http://schemas.microsoft.com/office/drawing/2014/main" val="2497862835"/>
                    </a:ext>
                  </a:extLst>
                </a:gridCol>
                <a:gridCol w="3046998">
                  <a:extLst>
                    <a:ext uri="{9D8B030D-6E8A-4147-A177-3AD203B41FA5}">
                      <a16:colId xmlns:a16="http://schemas.microsoft.com/office/drawing/2014/main" val="152231406"/>
                    </a:ext>
                  </a:extLst>
                </a:gridCol>
                <a:gridCol w="3046998">
                  <a:extLst>
                    <a:ext uri="{9D8B030D-6E8A-4147-A177-3AD203B41FA5}">
                      <a16:colId xmlns:a16="http://schemas.microsoft.com/office/drawing/2014/main" val="3686337258"/>
                    </a:ext>
                  </a:extLst>
                </a:gridCol>
                <a:gridCol w="3046998">
                  <a:extLst>
                    <a:ext uri="{9D8B030D-6E8A-4147-A177-3AD203B41FA5}">
                      <a16:colId xmlns:a16="http://schemas.microsoft.com/office/drawing/2014/main" val="2985066760"/>
                    </a:ext>
                  </a:extLst>
                </a:gridCol>
              </a:tblGrid>
              <a:tr h="2575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Influence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Insight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42747"/>
                  </a:ext>
                </a:extLst>
              </a:tr>
              <a:tr h="836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1️⃣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Loudness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Strong mixing/mastering impact on perceived energy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173182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2️⃣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Duration (min)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Moderate-length songs perform better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86007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3️⃣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Acousticness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acoustic → higher popularity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315555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4️⃣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Tempo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Optimal BPM around 115–125 for hits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415082"/>
                  </a:ext>
                </a:extLst>
              </a:tr>
              <a:tr h="6438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5️⃣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Valence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Emotionally balanced songs attract wider audiences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0124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CF2AF6-9802-1F4E-BBBF-25F21DCC51B7}"/>
              </a:ext>
            </a:extLst>
          </p:cNvPr>
          <p:cNvSpPr txBox="1"/>
          <p:nvPr/>
        </p:nvSpPr>
        <p:spPr>
          <a:xfrm>
            <a:off x="20050" y="5773602"/>
            <a:ext cx="12151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✨ Key Insight:</a:t>
            </a:r>
            <a:endParaRPr lang="en-US" dirty="0"/>
          </a:p>
          <a:p>
            <a:pPr>
              <a:buNone/>
            </a:pPr>
            <a:r>
              <a:rPr lang="en-US" dirty="0"/>
              <a:t>Popularity is best predicted by </a:t>
            </a:r>
            <a:r>
              <a:rPr lang="en-US" b="1" dirty="0"/>
              <a:t>production quality (loudness)</a:t>
            </a:r>
            <a:r>
              <a:rPr lang="en-US" dirty="0"/>
              <a:t>, </a:t>
            </a:r>
            <a:r>
              <a:rPr lang="en-US" b="1" dirty="0"/>
              <a:t>song structure (duration, tempo)</a:t>
            </a:r>
            <a:r>
              <a:rPr lang="en-US" dirty="0"/>
              <a:t>, and </a:t>
            </a:r>
            <a:r>
              <a:rPr lang="en-US" b="1" dirty="0"/>
              <a:t>emotional tone (valence)</a:t>
            </a:r>
            <a:r>
              <a:rPr lang="en-US" dirty="0"/>
              <a:t> — confirming that </a:t>
            </a:r>
            <a:r>
              <a:rPr lang="en-US" i="1" dirty="0"/>
              <a:t>energetic, well-mixed, and emotionally balanced songs perform best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105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1830</Words>
  <Application>Microsoft Office PowerPoint</Application>
  <PresentationFormat>Widescreen</PresentationFormat>
  <Paragraphs>198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 MOSARAF</dc:creator>
  <cp:lastModifiedBy>SK MOSARAF</cp:lastModifiedBy>
  <cp:revision>1</cp:revision>
  <dcterms:created xsi:type="dcterms:W3CDTF">2025-10-05T11:13:18Z</dcterms:created>
  <dcterms:modified xsi:type="dcterms:W3CDTF">2025-10-05T11:13:55Z</dcterms:modified>
</cp:coreProperties>
</file>