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rkshire Swash" charset="1" panose="02000505000000020003"/>
      <p:regular r:id="rId13"/>
    </p:embeddedFont>
    <p:embeddedFont>
      <p:font typeface="Cranberry" charset="1" panose="00000000000000000000"/>
      <p:regular r:id="rId14"/>
    </p:embeddedFont>
    <p:embeddedFont>
      <p:font typeface="Hero Bold" charset="1" panose="000005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722662">
            <a:off x="-5450717" y="5262039"/>
            <a:ext cx="10375916" cy="7044025"/>
            <a:chOff x="0" y="0"/>
            <a:chExt cx="2732752" cy="18552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2752" cy="1855217"/>
            </a:xfrm>
            <a:custGeom>
              <a:avLst/>
              <a:gdLst/>
              <a:ahLst/>
              <a:cxnLst/>
              <a:rect r="r" b="b" t="t" l="l"/>
              <a:pathLst>
                <a:path h="1855217" w="2732752">
                  <a:moveTo>
                    <a:pt x="0" y="0"/>
                  </a:moveTo>
                  <a:lnTo>
                    <a:pt x="2732752" y="0"/>
                  </a:lnTo>
                  <a:lnTo>
                    <a:pt x="2732752" y="1855217"/>
                  </a:lnTo>
                  <a:lnTo>
                    <a:pt x="0" y="1855217"/>
                  </a:lnTo>
                  <a:close/>
                </a:path>
              </a:pathLst>
            </a:custGeom>
            <a:solidFill>
              <a:srgbClr val="AED4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32752" cy="189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068677">
            <a:off x="12608000" y="-4110838"/>
            <a:ext cx="8070263" cy="9261909"/>
            <a:chOff x="0" y="0"/>
            <a:chExt cx="2125501" cy="2439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5501" cy="2439351"/>
            </a:xfrm>
            <a:custGeom>
              <a:avLst/>
              <a:gdLst/>
              <a:ahLst/>
              <a:cxnLst/>
              <a:rect r="r" b="b" t="t" l="l"/>
              <a:pathLst>
                <a:path h="2439351" w="212550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05959" y="1950926"/>
            <a:ext cx="13089323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00"/>
              </a:lnSpc>
            </a:pPr>
            <a:r>
              <a:rPr lang="en-US" sz="15000">
                <a:solidFill>
                  <a:srgbClr val="FFFFFF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WELCOME TO OUR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05959" y="3770201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1" y="0"/>
                </a:lnTo>
                <a:lnTo>
                  <a:pt x="1245451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73335" y="5856176"/>
            <a:ext cx="13341331" cy="91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99"/>
              </a:lnSpc>
            </a:pPr>
            <a:r>
              <a:rPr lang="en-US" sz="5999" spc="899">
                <a:solidFill>
                  <a:srgbClr val="FFFFFF"/>
                </a:solidFill>
                <a:latin typeface="Cranberry"/>
                <a:ea typeface="Cranberry"/>
                <a:cs typeface="Cranberry"/>
                <a:sym typeface="Cranberry"/>
              </a:rPr>
              <a:t>PRESENTATION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804051" y="6042187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1" y="0"/>
                </a:lnTo>
                <a:lnTo>
                  <a:pt x="1245451" y="1159347"/>
                </a:lnTo>
                <a:lnTo>
                  <a:pt x="0" y="1159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545928" y="7311412"/>
            <a:ext cx="6691955" cy="67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91"/>
              </a:lnSpc>
            </a:pPr>
            <a:r>
              <a:rPr lang="en-US" sz="2591" spc="77">
                <a:solidFill>
                  <a:srgbClr val="F61040"/>
                </a:solidFill>
                <a:latin typeface="Hero Bold"/>
                <a:ea typeface="Hero Bold"/>
                <a:cs typeface="Hero Bold"/>
                <a:sym typeface="Hero Bold"/>
              </a:rPr>
              <a:t>Presented by : Libray Management Project Team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9804" y="-1038924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65776" y="6367236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192718" y="1927114"/>
            <a:ext cx="1334133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00"/>
              </a:lnSpc>
              <a:spcBef>
                <a:spcPct val="0"/>
              </a:spcBef>
            </a:pPr>
            <a:r>
              <a:rPr lang="en-US" sz="9000" strike="noStrike" u="none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 TOPICS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313941" y="3984514"/>
            <a:ext cx="12500724" cy="1931930"/>
          </a:xfrm>
          <a:custGeom>
            <a:avLst/>
            <a:gdLst/>
            <a:ahLst/>
            <a:cxnLst/>
            <a:rect r="r" b="b" t="t" l="l"/>
            <a:pathLst>
              <a:path h="1931930" w="12500724">
                <a:moveTo>
                  <a:pt x="0" y="0"/>
                </a:moveTo>
                <a:lnTo>
                  <a:pt x="12500724" y="0"/>
                </a:lnTo>
                <a:lnTo>
                  <a:pt x="12500724" y="1931930"/>
                </a:lnTo>
                <a:lnTo>
                  <a:pt x="0" y="19319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33325" y="4459306"/>
            <a:ext cx="125007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9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Libray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32486" y="9379282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44869" y="133350"/>
            <a:ext cx="13341331" cy="108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400"/>
              </a:lnSpc>
              <a:spcBef>
                <a:spcPct val="0"/>
              </a:spcBef>
            </a:pPr>
            <a:r>
              <a:rPr lang="en-US" sz="8000">
                <a:solidFill>
                  <a:srgbClr val="1867BE"/>
                </a:solidFill>
                <a:latin typeface="Cranberry"/>
                <a:ea typeface="Cranberry"/>
                <a:cs typeface="Cranberry"/>
                <a:sym typeface="Cranberry"/>
              </a:rPr>
              <a:t>OUTPUT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355599" y="0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true" rot="0">
            <a:off x="15565821" y="7548019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146808" y="1115144"/>
            <a:ext cx="13419013" cy="8056713"/>
          </a:xfrm>
          <a:custGeom>
            <a:avLst/>
            <a:gdLst/>
            <a:ahLst/>
            <a:cxnLst/>
            <a:rect r="r" b="b" t="t" l="l"/>
            <a:pathLst>
              <a:path h="8056713" w="13419013">
                <a:moveTo>
                  <a:pt x="0" y="0"/>
                </a:moveTo>
                <a:lnTo>
                  <a:pt x="13419013" y="0"/>
                </a:lnTo>
                <a:lnTo>
                  <a:pt x="13419013" y="8056712"/>
                </a:lnTo>
                <a:lnTo>
                  <a:pt x="0" y="80567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008" r="0" b="-100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07999" y="152400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1" y="0"/>
                </a:lnTo>
                <a:lnTo>
                  <a:pt x="4754711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83779" y="393984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15282041" y="7303863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80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129891"/>
            <a:ext cx="16230600" cy="6027218"/>
            <a:chOff x="0" y="0"/>
            <a:chExt cx="4274726" cy="15874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1587415"/>
            </a:xfrm>
            <a:custGeom>
              <a:avLst/>
              <a:gdLst/>
              <a:ahLst/>
              <a:cxnLst/>
              <a:rect r="r" b="b" t="t" l="l"/>
              <a:pathLst>
                <a:path h="15874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3089"/>
                  </a:lnTo>
                  <a:cubicBezTo>
                    <a:pt x="4274726" y="1569541"/>
                    <a:pt x="4272163" y="1575728"/>
                    <a:pt x="4267601" y="1580290"/>
                  </a:cubicBezTo>
                  <a:cubicBezTo>
                    <a:pt x="4263039" y="1584852"/>
                    <a:pt x="4256851" y="1587415"/>
                    <a:pt x="4250399" y="1587415"/>
                  </a:cubicBezTo>
                  <a:lnTo>
                    <a:pt x="24327" y="1587415"/>
                  </a:lnTo>
                  <a:cubicBezTo>
                    <a:pt x="10891" y="1587415"/>
                    <a:pt x="0" y="1576524"/>
                    <a:pt x="0" y="156308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2BB6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274726" cy="1625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26419" y="3039046"/>
            <a:ext cx="15635163" cy="426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7"/>
              </a:lnSpc>
            </a:pPr>
            <a:r>
              <a:rPr lang="en-US" sz="5005" b="true">
                <a:solidFill>
                  <a:srgbClr val="F6ED1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Data Setup: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F9FFFF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4105">
                <a:solidFill>
                  <a:srgbClr val="F6ED10"/>
                </a:solidFill>
                <a:latin typeface="Canva Sans"/>
                <a:ea typeface="Canva Sans"/>
                <a:cs typeface="Canva Sans"/>
                <a:sym typeface="Canva Sans"/>
              </a:rPr>
              <a:t>books array </a:t>
            </a:r>
            <a:r>
              <a:rPr lang="en-US" sz="4105">
                <a:solidFill>
                  <a:srgbClr val="F9FFFF"/>
                </a:solidFill>
                <a:latin typeface="Canva Sans"/>
                <a:ea typeface="Canva Sans"/>
                <a:cs typeface="Canva Sans"/>
                <a:sym typeface="Canva Sans"/>
              </a:rPr>
              <a:t>hol</a:t>
            </a:r>
            <a:r>
              <a:rPr lang="en-US" sz="4105">
                <a:solidFill>
                  <a:srgbClr val="F9FFFF"/>
                </a:solidFill>
                <a:latin typeface="Canva Sans"/>
                <a:ea typeface="Canva Sans"/>
                <a:cs typeface="Canva Sans"/>
                <a:sym typeface="Canva Sans"/>
              </a:rPr>
              <a:t>ds book objects with properties like id, name, and quantity. We also initialize two arrays: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sz="4105">
                <a:solidFill>
                  <a:srgbClr val="F9FFFF"/>
                </a:solidFill>
                <a:latin typeface="Canva Sans"/>
                <a:ea typeface="Canva Sans"/>
                <a:cs typeface="Canva Sans"/>
                <a:sym typeface="Canva Sans"/>
              </a:rPr>
              <a:t>issuedBooksArray to store issued books.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sz="4105">
                <a:solidFill>
                  <a:srgbClr val="F9FFFF"/>
                </a:solidFill>
                <a:latin typeface="Canva Sans"/>
                <a:ea typeface="Canva Sans"/>
                <a:cs typeface="Canva Sans"/>
                <a:sym typeface="Canva Sans"/>
              </a:rPr>
              <a:t>returnedBooksArray to store books that are returned.</a:t>
            </a:r>
          </a:p>
          <a:p>
            <a:pPr algn="ctr">
              <a:lnSpc>
                <a:spcPts val="375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83779" y="393984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15282041" y="7303863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80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129891"/>
            <a:ext cx="16230600" cy="6027218"/>
            <a:chOff x="0" y="0"/>
            <a:chExt cx="4274726" cy="15874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1587415"/>
            </a:xfrm>
            <a:custGeom>
              <a:avLst/>
              <a:gdLst/>
              <a:ahLst/>
              <a:cxnLst/>
              <a:rect r="r" b="b" t="t" l="l"/>
              <a:pathLst>
                <a:path h="15874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3089"/>
                  </a:lnTo>
                  <a:cubicBezTo>
                    <a:pt x="4274726" y="1569541"/>
                    <a:pt x="4272163" y="1575728"/>
                    <a:pt x="4267601" y="1580290"/>
                  </a:cubicBezTo>
                  <a:cubicBezTo>
                    <a:pt x="4263039" y="1584852"/>
                    <a:pt x="4256851" y="1587415"/>
                    <a:pt x="4250399" y="1587415"/>
                  </a:cubicBezTo>
                  <a:lnTo>
                    <a:pt x="24327" y="1587415"/>
                  </a:lnTo>
                  <a:cubicBezTo>
                    <a:pt x="10891" y="1587415"/>
                    <a:pt x="0" y="1576524"/>
                    <a:pt x="0" y="156308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2BB6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274726" cy="1625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75449" y="2491950"/>
            <a:ext cx="15635163" cy="651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7"/>
              </a:lnSpc>
            </a:pPr>
            <a:r>
              <a:rPr lang="en-US" sz="5005" b="true">
                <a:solidFill>
                  <a:srgbClr val="F6ED1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Display Books (displayBooks function):</a:t>
            </a:r>
          </a:p>
          <a:p>
            <a:pPr algn="l">
              <a:lnSpc>
                <a:spcPts val="5747"/>
              </a:lnSpc>
            </a:pPr>
            <a:r>
              <a:rPr lang="en-US" sz="410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function displays the</a:t>
            </a:r>
            <a:r>
              <a:rPr lang="en-US" sz="410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books in a table on the web page.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first clears the existing content in the table, then loops over each book in the books array (this </a:t>
            </a: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iteration).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each book, it creates a row and adds the book’s id, name, and quantity into that row.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function is updating the display each time it’s called.</a:t>
            </a:r>
          </a:p>
          <a:p>
            <a:pPr algn="l">
              <a:lnSpc>
                <a:spcPts val="6307"/>
              </a:lnSpc>
            </a:pPr>
          </a:p>
          <a:p>
            <a:pPr algn="ctr">
              <a:lnSpc>
                <a:spcPts val="375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83779" y="393984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80" y="0"/>
                </a:lnTo>
                <a:lnTo>
                  <a:pt x="2722180" y="2722179"/>
                </a:lnTo>
                <a:lnTo>
                  <a:pt x="0" y="2722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15282041" y="7303863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80" y="2722179"/>
                </a:moveTo>
                <a:lnTo>
                  <a:pt x="0" y="2722179"/>
                </a:lnTo>
                <a:lnTo>
                  <a:pt x="0" y="0"/>
                </a:lnTo>
                <a:lnTo>
                  <a:pt x="2722180" y="0"/>
                </a:lnTo>
                <a:lnTo>
                  <a:pt x="2722180" y="272217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129891"/>
            <a:ext cx="16230600" cy="6027218"/>
            <a:chOff x="0" y="0"/>
            <a:chExt cx="4274726" cy="15874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1587415"/>
            </a:xfrm>
            <a:custGeom>
              <a:avLst/>
              <a:gdLst/>
              <a:ahLst/>
              <a:cxnLst/>
              <a:rect r="r" b="b" t="t" l="l"/>
              <a:pathLst>
                <a:path h="15874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63089"/>
                  </a:lnTo>
                  <a:cubicBezTo>
                    <a:pt x="4274726" y="1569541"/>
                    <a:pt x="4272163" y="1575728"/>
                    <a:pt x="4267601" y="1580290"/>
                  </a:cubicBezTo>
                  <a:cubicBezTo>
                    <a:pt x="4263039" y="1584852"/>
                    <a:pt x="4256851" y="1587415"/>
                    <a:pt x="4250399" y="1587415"/>
                  </a:cubicBezTo>
                  <a:lnTo>
                    <a:pt x="24327" y="1587415"/>
                  </a:lnTo>
                  <a:cubicBezTo>
                    <a:pt x="10891" y="1587415"/>
                    <a:pt x="0" y="1576524"/>
                    <a:pt x="0" y="156308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2BB6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274726" cy="1625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44869" y="1650298"/>
            <a:ext cx="15635163" cy="10132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7"/>
              </a:lnSpc>
            </a:pPr>
            <a:r>
              <a:rPr lang="en-US" sz="5005" b="true">
                <a:solidFill>
                  <a:srgbClr val="F6ED1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Search for a Book (searchBook function):</a:t>
            </a:r>
          </a:p>
          <a:p>
            <a:pPr algn="l">
              <a:lnSpc>
                <a:spcPts val="5747"/>
              </a:lnSpc>
            </a:pPr>
            <a:r>
              <a:rPr lang="en-US" sz="410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function performs a linear search to find a</a:t>
            </a:r>
            <a:r>
              <a:rPr lang="en-US" sz="410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book by id or name.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function takes user input from searchInput and converts it to lowercase for easier matching.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uses the find() method to look through each book in the books array (lin</a:t>
            </a: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 search) and checks if:</a:t>
            </a:r>
          </a:p>
          <a:p>
            <a:pPr algn="l" marL="1772839" indent="-590946" lvl="2">
              <a:lnSpc>
                <a:spcPts val="5747"/>
              </a:lnSpc>
              <a:buFont typeface="Arial"/>
              <a:buChar char="⚬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id matches exactly, or</a:t>
            </a:r>
          </a:p>
          <a:p>
            <a:pPr algn="l" marL="1772839" indent="-590946" lvl="2">
              <a:lnSpc>
                <a:spcPts val="5747"/>
              </a:lnSpc>
              <a:buFont typeface="Arial"/>
              <a:buChar char="⚬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name includes the search term.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a matc</a:t>
            </a:r>
            <a:r>
              <a:rPr lang="en-US" b="true" sz="410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 is found, it shows the book’s details; otherwise, it shows “Book Not Found!”</a:t>
            </a:r>
          </a:p>
          <a:p>
            <a:pPr algn="l" marL="886420" indent="-443210" lvl="1">
              <a:lnSpc>
                <a:spcPts val="5747"/>
              </a:lnSpc>
              <a:buFont typeface="Arial"/>
              <a:buChar char="•"/>
            </a:pPr>
          </a:p>
          <a:p>
            <a:pPr algn="l">
              <a:lnSpc>
                <a:spcPts val="6307"/>
              </a:lnSpc>
            </a:pPr>
          </a:p>
          <a:p>
            <a:pPr algn="ctr">
              <a:lnSpc>
                <a:spcPts val="375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37582">
            <a:off x="-5424441" y="3796775"/>
            <a:ext cx="10375916" cy="8635185"/>
            <a:chOff x="0" y="0"/>
            <a:chExt cx="2732752" cy="22742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32752" cy="2274288"/>
            </a:xfrm>
            <a:custGeom>
              <a:avLst/>
              <a:gdLst/>
              <a:ahLst/>
              <a:cxnLst/>
              <a:rect r="r" b="b" t="t" l="l"/>
              <a:pathLst>
                <a:path h="2274288" w="2732752">
                  <a:moveTo>
                    <a:pt x="0" y="0"/>
                  </a:moveTo>
                  <a:lnTo>
                    <a:pt x="2732752" y="0"/>
                  </a:lnTo>
                  <a:lnTo>
                    <a:pt x="2732752" y="2274288"/>
                  </a:lnTo>
                  <a:lnTo>
                    <a:pt x="0" y="2274288"/>
                  </a:lnTo>
                  <a:close/>
                </a:path>
              </a:pathLst>
            </a:custGeom>
            <a:solidFill>
              <a:srgbClr val="AED4D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32752" cy="2312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202047">
            <a:off x="12163630" y="-3610760"/>
            <a:ext cx="8070263" cy="9261909"/>
            <a:chOff x="0" y="0"/>
            <a:chExt cx="2125501" cy="2439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5501" cy="2439351"/>
            </a:xfrm>
            <a:custGeom>
              <a:avLst/>
              <a:gdLst/>
              <a:ahLst/>
              <a:cxnLst/>
              <a:rect r="r" b="b" t="t" l="l"/>
              <a:pathLst>
                <a:path h="2439351" w="2125501">
                  <a:moveTo>
                    <a:pt x="0" y="0"/>
                  </a:moveTo>
                  <a:lnTo>
                    <a:pt x="2125501" y="0"/>
                  </a:lnTo>
                  <a:lnTo>
                    <a:pt x="2125501" y="2439351"/>
                  </a:lnTo>
                  <a:lnTo>
                    <a:pt x="0" y="2439351"/>
                  </a:lnTo>
                  <a:close/>
                </a:path>
              </a:pathLst>
            </a:custGeom>
            <a:solidFill>
              <a:srgbClr val="C8B3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25501" cy="2477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204255" y="5203255"/>
            <a:ext cx="5083745" cy="5083745"/>
          </a:xfrm>
          <a:custGeom>
            <a:avLst/>
            <a:gdLst/>
            <a:ahLst/>
            <a:cxnLst/>
            <a:rect r="r" b="b" t="t" l="l"/>
            <a:pathLst>
              <a:path h="5083745" w="5083745">
                <a:moveTo>
                  <a:pt x="0" y="0"/>
                </a:moveTo>
                <a:lnTo>
                  <a:pt x="5083745" y="0"/>
                </a:lnTo>
                <a:lnTo>
                  <a:pt x="5083745" y="5083745"/>
                </a:lnTo>
                <a:lnTo>
                  <a:pt x="0" y="5083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32486" y="878405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89239" y="4276725"/>
            <a:ext cx="14109522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00"/>
              </a:lnSpc>
            </a:pPr>
            <a:r>
              <a:rPr lang="en-US" sz="15000">
                <a:solidFill>
                  <a:srgbClr val="1867BE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65776" y="595231"/>
            <a:ext cx="4754711" cy="907718"/>
          </a:xfrm>
          <a:custGeom>
            <a:avLst/>
            <a:gdLst/>
            <a:ahLst/>
            <a:cxnLst/>
            <a:rect r="r" b="b" t="t" l="l"/>
            <a:pathLst>
              <a:path h="907718" w="4754711">
                <a:moveTo>
                  <a:pt x="0" y="0"/>
                </a:moveTo>
                <a:lnTo>
                  <a:pt x="4754710" y="0"/>
                </a:lnTo>
                <a:lnTo>
                  <a:pt x="4754710" y="907718"/>
                </a:lnTo>
                <a:lnTo>
                  <a:pt x="0" y="9077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31082" y="3533722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11466" y="5593932"/>
            <a:ext cx="1245452" cy="1159346"/>
          </a:xfrm>
          <a:custGeom>
            <a:avLst/>
            <a:gdLst/>
            <a:ahLst/>
            <a:cxnLst/>
            <a:rect r="r" b="b" t="t" l="l"/>
            <a:pathLst>
              <a:path h="1159346" w="1245452">
                <a:moveTo>
                  <a:pt x="0" y="0"/>
                </a:moveTo>
                <a:lnTo>
                  <a:pt x="1245452" y="0"/>
                </a:lnTo>
                <a:lnTo>
                  <a:pt x="1245452" y="1159346"/>
                </a:lnTo>
                <a:lnTo>
                  <a:pt x="0" y="11593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31629" y="811542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0" y="0"/>
                </a:moveTo>
                <a:lnTo>
                  <a:pt x="2722179" y="0"/>
                </a:lnTo>
                <a:lnTo>
                  <a:pt x="2722179" y="2722180"/>
                </a:lnTo>
                <a:lnTo>
                  <a:pt x="0" y="2722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4734192" y="6753278"/>
            <a:ext cx="2722179" cy="2722179"/>
          </a:xfrm>
          <a:custGeom>
            <a:avLst/>
            <a:gdLst/>
            <a:ahLst/>
            <a:cxnLst/>
            <a:rect r="r" b="b" t="t" l="l"/>
            <a:pathLst>
              <a:path h="2722179" w="2722179">
                <a:moveTo>
                  <a:pt x="2722179" y="2722180"/>
                </a:moveTo>
                <a:lnTo>
                  <a:pt x="0" y="2722180"/>
                </a:lnTo>
                <a:lnTo>
                  <a:pt x="0" y="0"/>
                </a:lnTo>
                <a:lnTo>
                  <a:pt x="2722179" y="0"/>
                </a:lnTo>
                <a:lnTo>
                  <a:pt x="2722179" y="272218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21047" y="6564364"/>
            <a:ext cx="12693618" cy="32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5"/>
              </a:lnSpc>
              <a:spcBef>
                <a:spcPct val="0"/>
              </a:spcBef>
            </a:pPr>
            <a:r>
              <a:rPr lang="en-US" sz="2465" spc="73" strike="noStrike" u="none">
                <a:solidFill>
                  <a:srgbClr val="F61040"/>
                </a:solidFill>
                <a:latin typeface="Hero Bold"/>
                <a:ea typeface="Hero Bold"/>
                <a:cs typeface="Hero Bold"/>
                <a:sym typeface="Hero Bold"/>
              </a:rPr>
              <a:t>Presented by : Libray Management Project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DAGV0IldiHU</dc:identifier>
  <dcterms:modified xsi:type="dcterms:W3CDTF">2011-08-01T06:04:30Z</dcterms:modified>
  <cp:revision>1</cp:revision>
  <dc:title>Presented by : Liceria Group</dc:title>
</cp:coreProperties>
</file>