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72" r:id="rId10"/>
    <p:sldId id="262" r:id="rId11"/>
    <p:sldId id="269" r:id="rId12"/>
    <p:sldId id="263" r:id="rId13"/>
    <p:sldId id="270" r:id="rId14"/>
    <p:sldId id="264" r:id="rId15"/>
    <p:sldId id="268" r:id="rId16"/>
    <p:sldId id="271" r:id="rId17"/>
    <p:sldId id="265" r:id="rId18"/>
    <p:sldId id="27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4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6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Python Data Structures</a:t>
            </a:r>
            <a:endParaRPr lang="en-US" sz="6162" dirty="0"/>
          </a:p>
        </p:txBody>
      </p:sp>
      <p:sp>
        <p:nvSpPr>
          <p:cNvPr id="6" name="Text 2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Python data structures are fundamental building blocks for organizing and manipulating data. They provide efficient ways to store, access, and manage information within your programs.</a:t>
            </a:r>
            <a:endParaRPr lang="en-US" sz="1786" dirty="0"/>
          </a:p>
        </p:txBody>
      </p:sp>
      <p:sp>
        <p:nvSpPr>
          <p:cNvPr id="7" name="Shape 3"/>
          <p:cNvSpPr/>
          <p:nvPr/>
        </p:nvSpPr>
        <p:spPr>
          <a:xfrm>
            <a:off x="793790" y="624256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72C47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97612" y="6375202"/>
            <a:ext cx="15513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MH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70040" y="6225659"/>
            <a:ext cx="3317796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Md. Mosarraf Hossen</a:t>
            </a:r>
            <a:endParaRPr lang="en-US" sz="22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802005"/>
            <a:ext cx="973276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Accessing and Manipulating Tuples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1111329" y="1964412"/>
            <a:ext cx="45363" cy="5463183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1389102" y="2452033"/>
            <a:ext cx="793790" cy="45363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878800" y="2219563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64895" y="2304574"/>
            <a:ext cx="1381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6"/>
          <p:cNvSpPr/>
          <p:nvPr/>
        </p:nvSpPr>
        <p:spPr>
          <a:xfrm>
            <a:off x="2381488" y="219122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Indexing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2381488" y="2681645"/>
            <a:ext cx="114551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 can access individual elements in a tuple using their position (index), starting from 0. The index is enclosed in square brackets after the tuple name.</a:t>
            </a:r>
            <a:endParaRPr lang="en-US" sz="1786" dirty="0"/>
          </a:p>
        </p:txBody>
      </p:sp>
      <p:sp>
        <p:nvSpPr>
          <p:cNvPr id="11" name="Shape 8"/>
          <p:cNvSpPr/>
          <p:nvPr/>
        </p:nvSpPr>
        <p:spPr>
          <a:xfrm>
            <a:off x="1389102" y="4348698"/>
            <a:ext cx="793790" cy="45363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878800" y="4116229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34891" y="4201239"/>
            <a:ext cx="19800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79" dirty="0"/>
          </a:p>
        </p:txBody>
      </p:sp>
      <p:sp>
        <p:nvSpPr>
          <p:cNvPr id="14" name="Text 11"/>
          <p:cNvSpPr/>
          <p:nvPr/>
        </p:nvSpPr>
        <p:spPr>
          <a:xfrm>
            <a:off x="2381488" y="408789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Slicing</a:t>
            </a:r>
            <a:endParaRPr lang="en-US" sz="2233" dirty="0"/>
          </a:p>
        </p:txBody>
      </p:sp>
      <p:sp>
        <p:nvSpPr>
          <p:cNvPr id="15" name="Text 12"/>
          <p:cNvSpPr/>
          <p:nvPr/>
        </p:nvSpPr>
        <p:spPr>
          <a:xfrm>
            <a:off x="2381488" y="4578310"/>
            <a:ext cx="114551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To extract a subsequence from a tuple, use slicing. Specify the starting and ending indices, separated by a colon, within square brackets.</a:t>
            </a:r>
            <a:endParaRPr lang="en-US" sz="1786" dirty="0"/>
          </a:p>
        </p:txBody>
      </p:sp>
      <p:sp>
        <p:nvSpPr>
          <p:cNvPr id="16" name="Shape 13"/>
          <p:cNvSpPr/>
          <p:nvPr/>
        </p:nvSpPr>
        <p:spPr>
          <a:xfrm>
            <a:off x="1389102" y="6245364"/>
            <a:ext cx="793790" cy="45363"/>
          </a:xfrm>
          <a:prstGeom prst="roundRect">
            <a:avLst>
              <a:gd name="adj" fmla="val 225013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878800" y="6012894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32034" y="6097905"/>
            <a:ext cx="20383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79" dirty="0"/>
          </a:p>
        </p:txBody>
      </p:sp>
      <p:sp>
        <p:nvSpPr>
          <p:cNvPr id="19" name="Text 16"/>
          <p:cNvSpPr/>
          <p:nvPr/>
        </p:nvSpPr>
        <p:spPr>
          <a:xfrm>
            <a:off x="2381488" y="598455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Immutability</a:t>
            </a:r>
            <a:endParaRPr lang="en-US" sz="2233" dirty="0"/>
          </a:p>
        </p:txBody>
      </p:sp>
      <p:sp>
        <p:nvSpPr>
          <p:cNvPr id="20" name="Text 17"/>
          <p:cNvSpPr/>
          <p:nvPr/>
        </p:nvSpPr>
        <p:spPr>
          <a:xfrm>
            <a:off x="2381488" y="6474976"/>
            <a:ext cx="114551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Tuples are immutable, meaning you cannot directly modify elements once the tuple is created. You must create a new tuple with the desired changes.</a:t>
            </a:r>
            <a:endParaRPr lang="en-US" sz="17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207" y="1162183"/>
            <a:ext cx="7315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4207" y="2829938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2317" y="3759029"/>
            <a:ext cx="10783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4207" y="4965119"/>
            <a:ext cx="1012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34965" y="365524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with example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43" y="7480761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://www.w3schools.com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34207" y="5945941"/>
            <a:ext cx="10389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67596" y="603052"/>
            <a:ext cx="8790384" cy="685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7"/>
              </a:lnSpc>
              <a:buNone/>
            </a:pPr>
            <a:r>
              <a:rPr lang="en-US" sz="431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Accessing and Manipulating Sets</a:t>
            </a:r>
            <a:endParaRPr lang="en-US" sz="431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65" y="1727002"/>
            <a:ext cx="2152055" cy="166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85617" y="2524125"/>
            <a:ext cx="111323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59" dirty="0"/>
          </a:p>
        </p:txBody>
      </p:sp>
      <p:sp>
        <p:nvSpPr>
          <p:cNvPr id="7" name="Text 3"/>
          <p:cNvSpPr/>
          <p:nvPr/>
        </p:nvSpPr>
        <p:spPr>
          <a:xfrm>
            <a:off x="5340906" y="2121694"/>
            <a:ext cx="2741414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Membership Test</a:t>
            </a:r>
            <a:endParaRPr lang="en-US" sz="2159" dirty="0"/>
          </a:p>
        </p:txBody>
      </p:sp>
      <p:sp>
        <p:nvSpPr>
          <p:cNvPr id="8" name="Text 4"/>
          <p:cNvSpPr/>
          <p:nvPr/>
        </p:nvSpPr>
        <p:spPr>
          <a:xfrm>
            <a:off x="5340906" y="2595920"/>
            <a:ext cx="6006465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3"/>
              </a:lnSpc>
              <a:buNone/>
            </a:pPr>
            <a:r>
              <a:rPr lang="en-US" sz="172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Check if an element exists in the set using the `in` operator.</a:t>
            </a:r>
            <a:endParaRPr lang="en-US" sz="1727" dirty="0"/>
          </a:p>
        </p:txBody>
      </p:sp>
      <p:sp>
        <p:nvSpPr>
          <p:cNvPr id="9" name="Shape 5"/>
          <p:cNvSpPr/>
          <p:nvPr/>
        </p:nvSpPr>
        <p:spPr>
          <a:xfrm>
            <a:off x="5176361" y="3343751"/>
            <a:ext cx="8631674" cy="21908"/>
          </a:xfrm>
          <a:prstGeom prst="roundRect">
            <a:avLst>
              <a:gd name="adj" fmla="val 450480"/>
            </a:avLst>
          </a:prstGeom>
          <a:solidFill>
            <a:srgbClr val="B2D4E5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92" y="3396377"/>
            <a:ext cx="4304109" cy="166985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961448" y="3984308"/>
            <a:ext cx="159544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59" dirty="0"/>
          </a:p>
        </p:txBody>
      </p:sp>
      <p:sp>
        <p:nvSpPr>
          <p:cNvPr id="12" name="Text 7"/>
          <p:cNvSpPr/>
          <p:nvPr/>
        </p:nvSpPr>
        <p:spPr>
          <a:xfrm>
            <a:off x="6421279" y="3791069"/>
            <a:ext cx="2741414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Adding Elements</a:t>
            </a:r>
            <a:endParaRPr lang="en-US" sz="2159" dirty="0"/>
          </a:p>
        </p:txBody>
      </p:sp>
      <p:sp>
        <p:nvSpPr>
          <p:cNvPr id="13" name="Text 8"/>
          <p:cNvSpPr/>
          <p:nvPr/>
        </p:nvSpPr>
        <p:spPr>
          <a:xfrm>
            <a:off x="6421279" y="4265295"/>
            <a:ext cx="606432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63"/>
              </a:lnSpc>
              <a:buNone/>
            </a:pPr>
            <a:r>
              <a:rPr lang="en-US" sz="172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the `add()` method to insert a new element into the set.</a:t>
            </a:r>
            <a:endParaRPr lang="en-US" sz="1727" dirty="0"/>
          </a:p>
        </p:txBody>
      </p:sp>
      <p:sp>
        <p:nvSpPr>
          <p:cNvPr id="14" name="Shape 9"/>
          <p:cNvSpPr/>
          <p:nvPr/>
        </p:nvSpPr>
        <p:spPr>
          <a:xfrm>
            <a:off x="6256734" y="5013127"/>
            <a:ext cx="7551301" cy="21908"/>
          </a:xfrm>
          <a:prstGeom prst="roundRect">
            <a:avLst>
              <a:gd name="adj" fmla="val 450480"/>
            </a:avLst>
          </a:prstGeom>
          <a:solidFill>
            <a:srgbClr val="B2D4E5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219" y="5065752"/>
            <a:ext cx="6456164" cy="1669852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59066" y="5653683"/>
            <a:ext cx="164187" cy="438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4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59" dirty="0"/>
          </a:p>
        </p:txBody>
      </p:sp>
      <p:sp>
        <p:nvSpPr>
          <p:cNvPr id="17" name="Text 11"/>
          <p:cNvSpPr/>
          <p:nvPr/>
        </p:nvSpPr>
        <p:spPr>
          <a:xfrm>
            <a:off x="7501652" y="5285065"/>
            <a:ext cx="2741414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215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Removing Elements</a:t>
            </a:r>
            <a:endParaRPr lang="en-US" sz="2159" dirty="0"/>
          </a:p>
        </p:txBody>
      </p:sp>
      <p:sp>
        <p:nvSpPr>
          <p:cNvPr id="18" name="Text 12"/>
          <p:cNvSpPr/>
          <p:nvPr/>
        </p:nvSpPr>
        <p:spPr>
          <a:xfrm>
            <a:off x="7501652" y="5759291"/>
            <a:ext cx="6141839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3"/>
              </a:lnSpc>
              <a:buNone/>
            </a:pPr>
            <a:r>
              <a:rPr lang="en-US" sz="172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the `remove()` or `discard()` methods to remove an element from the set.</a:t>
            </a:r>
            <a:endParaRPr lang="en-US" sz="1727" dirty="0"/>
          </a:p>
        </p:txBody>
      </p:sp>
      <p:sp>
        <p:nvSpPr>
          <p:cNvPr id="19" name="Text 13"/>
          <p:cNvSpPr/>
          <p:nvPr/>
        </p:nvSpPr>
        <p:spPr>
          <a:xfrm>
            <a:off x="767596" y="6927056"/>
            <a:ext cx="1309520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3"/>
              </a:lnSpc>
              <a:buNone/>
            </a:pPr>
            <a:r>
              <a:rPr lang="en-US" sz="172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Sets are mutable, meaning they can be modified after creation. You can add or remove elements from a set using specific methods.</a:t>
            </a:r>
            <a:endParaRPr lang="en-US" sz="172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36711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2977561"/>
            <a:ext cx="7315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8317" y="4410102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4965" y="365524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with example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43" y="7480761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://www.w3schools.com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825466"/>
            <a:ext cx="1131855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Accessing and Manipulating Dictionaries</a:t>
            </a:r>
            <a:endParaRPr lang="en-US" sz="446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87873"/>
            <a:ext cx="3260646" cy="9072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20604" y="4235291"/>
            <a:ext cx="280701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Key-Based Access</a:t>
            </a:r>
            <a:endParaRPr lang="en-US" sz="2233" dirty="0"/>
          </a:p>
        </p:txBody>
      </p:sp>
      <p:sp>
        <p:nvSpPr>
          <p:cNvPr id="7" name="Text 3"/>
          <p:cNvSpPr/>
          <p:nvPr/>
        </p:nvSpPr>
        <p:spPr>
          <a:xfrm>
            <a:off x="1020604" y="4725710"/>
            <a:ext cx="2807018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Retrieve values using their corresponding keys, enclosed in square brackets.</a:t>
            </a:r>
            <a:endParaRPr lang="en-US" sz="178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35" y="2987873"/>
            <a:ext cx="3260765" cy="9072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81249" y="4235291"/>
            <a:ext cx="280713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Modifying Values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4281249" y="4725710"/>
            <a:ext cx="280713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Change the value associated with a key by assigning a new value to it.</a:t>
            </a:r>
            <a:endParaRPr lang="en-US" sz="178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987873"/>
            <a:ext cx="3260646" cy="90725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42014" y="4235291"/>
            <a:ext cx="280701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Adding Entries</a:t>
            </a:r>
            <a:endParaRPr lang="en-US" sz="2233" dirty="0"/>
          </a:p>
        </p:txBody>
      </p:sp>
      <p:sp>
        <p:nvSpPr>
          <p:cNvPr id="13" name="Text 7"/>
          <p:cNvSpPr/>
          <p:nvPr/>
        </p:nvSpPr>
        <p:spPr>
          <a:xfrm>
            <a:off x="7542014" y="4725710"/>
            <a:ext cx="2807018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Insert a new key-value pair into the dictionary.</a:t>
            </a:r>
            <a:endParaRPr lang="en-US" sz="178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5846" y="2987873"/>
            <a:ext cx="3260765" cy="90725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02660" y="4235291"/>
            <a:ext cx="280713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Deleting Entries</a:t>
            </a:r>
            <a:endParaRPr lang="en-US" sz="2233" dirty="0"/>
          </a:p>
        </p:txBody>
      </p:sp>
      <p:sp>
        <p:nvSpPr>
          <p:cNvPr id="16" name="Text 9"/>
          <p:cNvSpPr/>
          <p:nvPr/>
        </p:nvSpPr>
        <p:spPr>
          <a:xfrm>
            <a:off x="10802660" y="4725710"/>
            <a:ext cx="280713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Remove a specific key-value pair using the `del` keyword.</a:t>
            </a:r>
            <a:endParaRPr lang="en-US" sz="1786" dirty="0"/>
          </a:p>
        </p:txBody>
      </p:sp>
      <p:sp>
        <p:nvSpPr>
          <p:cNvPr id="17" name="Rectangle 16"/>
          <p:cNvSpPr/>
          <p:nvPr/>
        </p:nvSpPr>
        <p:spPr>
          <a:xfrm>
            <a:off x="1020604" y="6920031"/>
            <a:ext cx="1093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Dictionaries are written with curly brackets, and have keys and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31181" y="2535734"/>
            <a:ext cx="5189241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"brand"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"Fold"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"AUS"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"Model"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"Fold40"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"Manufacture"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"1964"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"Color"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"green"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"blue"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"Length: 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"Country"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"Manufacture"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"Color"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31180" y="1245941"/>
            <a:ext cx="518924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"Loop in dictionary"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x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newDict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(x)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966" y="7870692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myDictOpn.py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065099"/>
            <a:ext cx="6958739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"all values in a dictionary using loop"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x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myDict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myDict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[x])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"values()"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x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myDict.values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(x)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"keys()"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x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myDict.keys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(x)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"Both key and values"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myDict.items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y)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230" y="1137459"/>
            <a:ext cx="3301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27309" y="968943"/>
            <a:ext cx="4703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"electric"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"colors"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2343" y="34104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example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160145"/>
            <a:ext cx="73152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child1 =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"Emil"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child2 =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"Tobias"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2007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child3 =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"Linus"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"child1"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 child1,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"child2"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 child2,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"child3"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 child3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9829" y="193761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Dictionary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example..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51295" y="6897066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Accessing Nested Dictionary Item</a:t>
            </a:r>
          </a:p>
          <a:p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"child2"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6186" y="7220231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://www.w3schools.com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6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088350"/>
            <a:ext cx="1260109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Comparison and Use Cases of Data Structures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23641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List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2945249"/>
            <a:ext cx="2845594" cy="3266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list is ordered and mutable, allowing elements to be added, removed, or modified. Lists are ideal for storing sequences of data, such as lists of items, instructions, or steps in a process.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4200406" y="23641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Tuple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4200406" y="2945249"/>
            <a:ext cx="2845594" cy="3266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tuple is an immutable sequence, designed for storing data that should not be changed. Tuples are often used for representing fixed data, like coordinates, database records, or function return values.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7607022" y="23641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Set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7607022" y="2945249"/>
            <a:ext cx="2845594" cy="3991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set is an unordered collection of unique elements, useful for membership testing and mathematical operations like union, intersection, and difference. They are commonly used for removing duplicates from a list or for performing set-based logic.</a:t>
            </a:r>
            <a:endParaRPr lang="en-US" sz="1786" dirty="0"/>
          </a:p>
        </p:txBody>
      </p:sp>
      <p:sp>
        <p:nvSpPr>
          <p:cNvPr id="11" name="Text 8"/>
          <p:cNvSpPr/>
          <p:nvPr/>
        </p:nvSpPr>
        <p:spPr>
          <a:xfrm>
            <a:off x="11013638" y="236410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Dictionary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11013638" y="2945249"/>
            <a:ext cx="2845594" cy="3991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dictionary is a key-value store, allowing efficient data retrieval based on a unique key. Dictionaries are widely used for storing configurations, lookups, and mapping data, where each key represents a distinct item and its value provides associated information.</a:t>
            </a:r>
            <a:endParaRPr lang="en-US" sz="17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97829"/>
            <a:ext cx="142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 smtClean="0"/>
          </a:p>
          <a:p>
            <a:pPr algn="ctr"/>
            <a:r>
              <a:rPr lang="en-US" sz="5400" dirty="0" smtClean="0"/>
              <a:t>Thank you 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16114" y="2519793"/>
            <a:ext cx="139482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eraPRO-Regular"/>
              </a:rPr>
              <a:t>“Skill is only developed by hours and hours of work.” </a:t>
            </a:r>
            <a:endParaRPr lang="en-US" sz="4400" dirty="0" smtClean="0">
              <a:solidFill>
                <a:srgbClr val="000000"/>
              </a:solidFill>
              <a:latin typeface="CeraPRO-Regular"/>
            </a:endParaRPr>
          </a:p>
          <a:p>
            <a:r>
              <a:rPr lang="en-US" sz="4400" dirty="0" smtClean="0">
                <a:solidFill>
                  <a:srgbClr val="000000"/>
                </a:solidFill>
                <a:latin typeface="CeraPRO-Regular"/>
              </a:rPr>
              <a:t>– </a:t>
            </a:r>
            <a:r>
              <a:rPr lang="en-US" sz="4400" dirty="0">
                <a:solidFill>
                  <a:srgbClr val="000000"/>
                </a:solidFill>
                <a:latin typeface="CeraPRO-Regular"/>
              </a:rPr>
              <a:t>Lewis </a:t>
            </a:r>
            <a:r>
              <a:rPr lang="en-US" sz="4400" dirty="0" smtClean="0">
                <a:solidFill>
                  <a:srgbClr val="000000"/>
                </a:solidFill>
                <a:latin typeface="CeraPRO-Regular"/>
              </a:rPr>
              <a:t>Hamilton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133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345821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585912"/>
            <a:ext cx="798075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List: Definition and Example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793790" y="3003471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79884" y="3088481"/>
            <a:ext cx="1381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79" dirty="0"/>
          </a:p>
        </p:txBody>
      </p:sp>
      <p:sp>
        <p:nvSpPr>
          <p:cNvPr id="7" name="Text 4"/>
          <p:cNvSpPr/>
          <p:nvPr/>
        </p:nvSpPr>
        <p:spPr>
          <a:xfrm>
            <a:off x="1530906" y="300347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Definition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1530906" y="3493889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list is a sequence of elements, </a:t>
            </a:r>
            <a:r>
              <a:rPr lang="en-US" sz="1786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ordered, mutable and Allowed duplicate. </a:t>
            </a: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Elements can be of different types, including numbers, strings, or even other lists.</a:t>
            </a:r>
            <a:endParaRPr lang="en-US" sz="1786" dirty="0"/>
          </a:p>
        </p:txBody>
      </p:sp>
      <p:sp>
        <p:nvSpPr>
          <p:cNvPr id="9" name="Shape 6"/>
          <p:cNvSpPr/>
          <p:nvPr/>
        </p:nvSpPr>
        <p:spPr>
          <a:xfrm>
            <a:off x="7428667" y="3003471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4758" y="3088481"/>
            <a:ext cx="19800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79" dirty="0"/>
          </a:p>
        </p:txBody>
      </p:sp>
      <p:sp>
        <p:nvSpPr>
          <p:cNvPr id="11" name="Text 8"/>
          <p:cNvSpPr/>
          <p:nvPr/>
        </p:nvSpPr>
        <p:spPr>
          <a:xfrm>
            <a:off x="8165783" y="300347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Example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8165783" y="3493889"/>
            <a:ext cx="610815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58"/>
              </a:lnSpc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 Python, lists are defined using square brackets `[]`. For instance,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male“, 3.14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600" dirty="0"/>
          </a:p>
          <a:p>
            <a:pPr marL="0" indent="0">
              <a:lnSpc>
                <a:spcPts val="2858"/>
              </a:lnSpc>
              <a:buNone/>
            </a:pPr>
            <a:r>
              <a:rPr lang="en-US" sz="1786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creates </a:t>
            </a: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list with an integer, a </a:t>
            </a:r>
            <a:r>
              <a:rPr lang="en-US" sz="1786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string, Boolean, </a:t>
            </a: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and a float.</a:t>
            </a:r>
            <a:endParaRPr lang="en-US" sz="1786" dirty="0"/>
          </a:p>
        </p:txBody>
      </p:sp>
      <p:sp>
        <p:nvSpPr>
          <p:cNvPr id="13" name="Shape 10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7023" y="5149572"/>
            <a:ext cx="20383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79" dirty="0"/>
          </a:p>
        </p:txBody>
      </p:sp>
      <p:sp>
        <p:nvSpPr>
          <p:cNvPr id="15" name="Text 12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Flexibility</a:t>
            </a:r>
            <a:endParaRPr lang="en-US" sz="2233" dirty="0"/>
          </a:p>
        </p:txBody>
      </p:sp>
      <p:sp>
        <p:nvSpPr>
          <p:cNvPr id="16" name="Text 13"/>
          <p:cNvSpPr/>
          <p:nvPr/>
        </p:nvSpPr>
        <p:spPr>
          <a:xfrm>
            <a:off x="1530906" y="5554980"/>
            <a:ext cx="5670947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 can add, remove, or modify elements within a list dynamically, making it a versatile data structure.</a:t>
            </a:r>
            <a:endParaRPr lang="en-US" sz="1786" dirty="0"/>
          </a:p>
        </p:txBody>
      </p:sp>
      <p:sp>
        <p:nvSpPr>
          <p:cNvPr id="17" name="Shape 14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661" y="5149572"/>
            <a:ext cx="21431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79" dirty="0"/>
          </a:p>
        </p:txBody>
      </p:sp>
      <p:sp>
        <p:nvSpPr>
          <p:cNvPr id="19" name="Text 16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Visualization</a:t>
            </a:r>
            <a:endParaRPr lang="en-US" sz="2233" dirty="0"/>
          </a:p>
        </p:txBody>
      </p:sp>
      <p:sp>
        <p:nvSpPr>
          <p:cNvPr id="20" name="Text 17"/>
          <p:cNvSpPr/>
          <p:nvPr/>
        </p:nvSpPr>
        <p:spPr>
          <a:xfrm>
            <a:off x="8165783" y="5554980"/>
            <a:ext cx="56709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Imagine a shopping list with items arranged in order, like a grocery store aisle, where you can add or remove items as needed.</a:t>
            </a:r>
            <a:endParaRPr lang="en-US" sz="1786" dirty="0"/>
          </a:p>
        </p:txBody>
      </p:sp>
      <p:sp>
        <p:nvSpPr>
          <p:cNvPr id="22" name="Rectangle 21"/>
          <p:cNvSpPr/>
          <p:nvPr/>
        </p:nvSpPr>
        <p:spPr>
          <a:xfrm>
            <a:off x="793790" y="2332614"/>
            <a:ext cx="686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Lists are used to store multiple items in a single variable.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965954"/>
            <a:ext cx="848034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Tuple: Definition and Example</a:t>
            </a:r>
            <a:endParaRPr lang="en-US" sz="446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128361"/>
            <a:ext cx="4120753" cy="2546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95859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Ordered Sequence</a:t>
            </a:r>
            <a:endParaRPr lang="en-US" sz="2233" dirty="0"/>
          </a:p>
        </p:txBody>
      </p:sp>
      <p:sp>
        <p:nvSpPr>
          <p:cNvPr id="7" name="Text 3"/>
          <p:cNvSpPr/>
          <p:nvPr/>
        </p:nvSpPr>
        <p:spPr>
          <a:xfrm>
            <a:off x="793790" y="5449014"/>
            <a:ext cx="4120753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tuple is a collection of elements, similar to a list, but immutable, meaning the elements cannot be changed after creation.</a:t>
            </a:r>
            <a:endParaRPr lang="en-US" sz="178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2128361"/>
            <a:ext cx="4120872" cy="254686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54704" y="4958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Immutable Nature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5254704" y="5449133"/>
            <a:ext cx="412087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Once a tuple is created, its elements remain fixed, providing data integrity and ensuring that values are not accidentally altered.</a:t>
            </a:r>
            <a:endParaRPr lang="en-US" sz="178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2128361"/>
            <a:ext cx="4120872" cy="254686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5738" y="4958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Efficiency</a:t>
            </a:r>
            <a:endParaRPr lang="en-US" sz="2233" dirty="0"/>
          </a:p>
        </p:txBody>
      </p:sp>
      <p:sp>
        <p:nvSpPr>
          <p:cNvPr id="13" name="Text 7"/>
          <p:cNvSpPr/>
          <p:nvPr/>
        </p:nvSpPr>
        <p:spPr>
          <a:xfrm>
            <a:off x="9715738" y="5449133"/>
            <a:ext cx="4120872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Tuples are generally more efficient than lists for storing and accessing data due to their fixed nature, making them suitable for situations where data should not be modified.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165628"/>
            <a:ext cx="784300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Set: Definition and Example</a:t>
            </a:r>
            <a:endParaRPr lang="en-US" sz="446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28035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121825"/>
            <a:ext cx="296263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Unordered Collection</a:t>
            </a:r>
            <a:endParaRPr lang="en-US" sz="2233" dirty="0"/>
          </a:p>
        </p:txBody>
      </p:sp>
      <p:sp>
        <p:nvSpPr>
          <p:cNvPr id="7" name="Text 3"/>
          <p:cNvSpPr/>
          <p:nvPr/>
        </p:nvSpPr>
        <p:spPr>
          <a:xfrm>
            <a:off x="793790" y="4612243"/>
            <a:ext cx="4120753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set is an unordered collection of unique elements. It doesn't allow duplicates. Sets are mutable and can be modified after creation.</a:t>
            </a:r>
            <a:endParaRPr lang="en-US" sz="178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3328035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54704" y="412182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Membership Test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5254704" y="4612243"/>
            <a:ext cx="41208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Sets are efficient for checking if an element exists within the collection, using the `in` operator.</a:t>
            </a:r>
            <a:endParaRPr lang="en-US" sz="178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3328035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5738" y="4121825"/>
            <a:ext cx="353115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Mathematical Operations</a:t>
            </a:r>
            <a:endParaRPr lang="en-US" sz="2233" dirty="0"/>
          </a:p>
        </p:txBody>
      </p:sp>
      <p:sp>
        <p:nvSpPr>
          <p:cNvPr id="13" name="Text 7"/>
          <p:cNvSpPr/>
          <p:nvPr/>
        </p:nvSpPr>
        <p:spPr>
          <a:xfrm>
            <a:off x="9715738" y="4612243"/>
            <a:ext cx="412087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Sets support operations like union, intersection, and difference, making them useful for data analysis and logical operations.</a:t>
            </a:r>
            <a:endParaRPr lang="en-US" sz="178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372195"/>
            <a:ext cx="991016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Dictionary: Definition and Example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793790" y="2534603"/>
            <a:ext cx="6408063" cy="2047994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2769037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Key-Value Pairs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1028224" y="3259455"/>
            <a:ext cx="593919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dictionary is a collection of key-value pairs, where each key is unique and maps to a corresponding value.</a:t>
            </a:r>
            <a:endParaRPr lang="en-US" sz="1786" dirty="0"/>
          </a:p>
        </p:txBody>
      </p:sp>
      <p:sp>
        <p:nvSpPr>
          <p:cNvPr id="8" name="Shape 5"/>
          <p:cNvSpPr/>
          <p:nvPr/>
        </p:nvSpPr>
        <p:spPr>
          <a:xfrm>
            <a:off x="7428667" y="2534603"/>
            <a:ext cx="6408063" cy="2047994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63101" y="2769037"/>
            <a:ext cx="292810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Mutable and Ordered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7663101" y="3259455"/>
            <a:ext cx="59391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Dictionaries are mutable, allowing you to add, remove, or modify key-value pairs. Python 3.7 and later versions maintain insertion order.</a:t>
            </a:r>
            <a:endParaRPr lang="en-US" sz="1786" dirty="0"/>
          </a:p>
        </p:txBody>
      </p:sp>
      <p:sp>
        <p:nvSpPr>
          <p:cNvPr id="11" name="Shape 8"/>
          <p:cNvSpPr/>
          <p:nvPr/>
        </p:nvSpPr>
        <p:spPr>
          <a:xfrm>
            <a:off x="793790" y="4809411"/>
            <a:ext cx="6408063" cy="2047994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50438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Example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1028224" y="5534263"/>
            <a:ext cx="59391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You can define a dictionary in Python using curly braces `{}`. For example, `my_dict = {"name": "Alice", "age": 30}` stores a person's name and age.</a:t>
            </a:r>
            <a:endParaRPr lang="en-US" sz="1786" dirty="0"/>
          </a:p>
        </p:txBody>
      </p:sp>
      <p:sp>
        <p:nvSpPr>
          <p:cNvPr id="14" name="Shape 11"/>
          <p:cNvSpPr/>
          <p:nvPr/>
        </p:nvSpPr>
        <p:spPr>
          <a:xfrm>
            <a:off x="7428667" y="4809411"/>
            <a:ext cx="6408063" cy="2047994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63101" y="50438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Lookup</a:t>
            </a:r>
            <a:endParaRPr lang="en-US" sz="2233" dirty="0"/>
          </a:p>
        </p:txBody>
      </p:sp>
      <p:sp>
        <p:nvSpPr>
          <p:cNvPr id="16" name="Text 13"/>
          <p:cNvSpPr/>
          <p:nvPr/>
        </p:nvSpPr>
        <p:spPr>
          <a:xfrm>
            <a:off x="7663101" y="5534263"/>
            <a:ext cx="59391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Dictionaries are optimized for retrieving values based on their associated keys, making them ideal for storing and accessing data efficiently.</a:t>
            </a: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749617"/>
            <a:ext cx="922984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Accessing and Manipulating Lists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78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2338745"/>
            <a:ext cx="115133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2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233" dirty="0"/>
          </a:p>
        </p:txBody>
      </p:sp>
      <p:sp>
        <p:nvSpPr>
          <p:cNvPr id="7" name="Text 4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Indexing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2650927" y="2629257"/>
            <a:ext cx="481869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8"/>
              </a:lnSpc>
            </a:pPr>
            <a:r>
              <a:rPr lang="en-US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elements by position, starting from 0</a:t>
            </a:r>
            <a:r>
              <a:rPr lang="en-US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For </a:t>
            </a:r>
            <a:r>
              <a:rPr lang="en-US" dirty="0"/>
              <a:t>Negative indexing means start from the end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>
              <a:lnSpc>
                <a:spcPts val="2858"/>
              </a:lnSpc>
              <a:buNone/>
            </a:pPr>
            <a:r>
              <a:rPr lang="en-US" sz="1786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endParaRPr lang="en-US" sz="1786" dirty="0"/>
          </a:p>
        </p:txBody>
      </p:sp>
      <p:sp>
        <p:nvSpPr>
          <p:cNvPr id="9" name="Shape 6"/>
          <p:cNvSpPr/>
          <p:nvPr/>
        </p:nvSpPr>
        <p:spPr>
          <a:xfrm>
            <a:off x="2537460" y="3192572"/>
            <a:ext cx="11185803" cy="22681"/>
          </a:xfrm>
          <a:prstGeom prst="roundRect">
            <a:avLst>
              <a:gd name="adj" fmla="val 450036"/>
            </a:avLst>
          </a:prstGeom>
          <a:solidFill>
            <a:srgbClr val="B2D4E5"/>
          </a:solidFill>
          <a:ln/>
        </p:spPr>
      </p:sp>
      <p:sp>
        <p:nvSpPr>
          <p:cNvPr id="10" name="Shape 7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8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3759041"/>
            <a:ext cx="165021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2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233" dirty="0"/>
          </a:p>
        </p:txBody>
      </p:sp>
      <p:sp>
        <p:nvSpPr>
          <p:cNvPr id="12" name="Text 9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Slicing</a:t>
            </a:r>
            <a:endParaRPr lang="en-US" sz="2233" dirty="0"/>
          </a:p>
        </p:txBody>
      </p:sp>
      <p:sp>
        <p:nvSpPr>
          <p:cNvPr id="13" name="Text 10"/>
          <p:cNvSpPr/>
          <p:nvPr/>
        </p:nvSpPr>
        <p:spPr>
          <a:xfrm>
            <a:off x="4281249" y="4049554"/>
            <a:ext cx="544841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Extract sub-sequences using start and end indices.</a:t>
            </a:r>
            <a:endParaRPr lang="en-US" sz="1786" dirty="0"/>
          </a:p>
        </p:txBody>
      </p:sp>
      <p:sp>
        <p:nvSpPr>
          <p:cNvPr id="14" name="Shape 11"/>
          <p:cNvSpPr/>
          <p:nvPr/>
        </p:nvSpPr>
        <p:spPr>
          <a:xfrm>
            <a:off x="4167783" y="4612868"/>
            <a:ext cx="9555480" cy="22681"/>
          </a:xfrm>
          <a:prstGeom prst="roundRect">
            <a:avLst>
              <a:gd name="adj" fmla="val 450036"/>
            </a:avLst>
          </a:prstGeom>
          <a:solidFill>
            <a:srgbClr val="B2D4E5"/>
          </a:solidFill>
          <a:ln/>
        </p:spPr>
      </p:sp>
      <p:sp>
        <p:nvSpPr>
          <p:cNvPr id="15" name="Shape 12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78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1028224" y="5179338"/>
            <a:ext cx="169783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2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233" dirty="0"/>
          </a:p>
        </p:txBody>
      </p:sp>
      <p:sp>
        <p:nvSpPr>
          <p:cNvPr id="17" name="Text 14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Methods</a:t>
            </a:r>
            <a:endParaRPr lang="en-US" sz="2233" dirty="0"/>
          </a:p>
        </p:txBody>
      </p:sp>
      <p:sp>
        <p:nvSpPr>
          <p:cNvPr id="18" name="Text 15"/>
          <p:cNvSpPr/>
          <p:nvPr/>
        </p:nvSpPr>
        <p:spPr>
          <a:xfrm>
            <a:off x="5911572" y="5469850"/>
            <a:ext cx="5708928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built-in functions like append, insert, and remove.</a:t>
            </a:r>
            <a:endParaRPr lang="en-US" sz="1786" dirty="0"/>
          </a:p>
        </p:txBody>
      </p:sp>
      <p:sp>
        <p:nvSpPr>
          <p:cNvPr id="19" name="Shape 16"/>
          <p:cNvSpPr/>
          <p:nvPr/>
        </p:nvSpPr>
        <p:spPr>
          <a:xfrm>
            <a:off x="5798106" y="6033165"/>
            <a:ext cx="7925157" cy="22681"/>
          </a:xfrm>
          <a:prstGeom prst="roundRect">
            <a:avLst>
              <a:gd name="adj" fmla="val 450036"/>
            </a:avLst>
          </a:prstGeom>
          <a:solidFill>
            <a:srgbClr val="B2D4E5"/>
          </a:solidFill>
          <a:ln/>
        </p:spPr>
      </p:sp>
      <p:sp>
        <p:nvSpPr>
          <p:cNvPr id="20" name="Shape 17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78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1028224" y="6599634"/>
            <a:ext cx="178594" cy="453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572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233" dirty="0"/>
          </a:p>
        </p:txBody>
      </p:sp>
      <p:sp>
        <p:nvSpPr>
          <p:cNvPr id="22" name="Text 19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Iteration</a:t>
            </a:r>
            <a:endParaRPr lang="en-US" sz="2233" dirty="0"/>
          </a:p>
        </p:txBody>
      </p:sp>
      <p:sp>
        <p:nvSpPr>
          <p:cNvPr id="23" name="Text 20"/>
          <p:cNvSpPr/>
          <p:nvPr/>
        </p:nvSpPr>
        <p:spPr>
          <a:xfrm>
            <a:off x="7542014" y="6890147"/>
            <a:ext cx="4236125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Loop through elements using `for` loop.</a:t>
            </a:r>
            <a:endParaRPr lang="en-US" sz="1786" dirty="0"/>
          </a:p>
        </p:txBody>
      </p:sp>
      <p:sp>
        <p:nvSpPr>
          <p:cNvPr id="25" name="Rectangle 24"/>
          <p:cNvSpPr/>
          <p:nvPr/>
        </p:nvSpPr>
        <p:spPr>
          <a:xfrm>
            <a:off x="11620500" y="48478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append()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644694" y="528196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insert()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644694" y="5671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720352"/>
            <a:ext cx="72104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41094" y="1120078"/>
            <a:ext cx="11550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sequence[Start : End : Step]</a:t>
            </a: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  <a:endParaRPr lang="en-US" sz="2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is the starting point of the slice or substring.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End: 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ending point of the slice or substring but it does not include the last index.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is number of steps it takes.</a:t>
            </a:r>
            <a:endParaRPr lang="en-US" sz="2400" b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4965" y="6592254"/>
            <a:ext cx="982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924" y="7725103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317520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65" y="1466889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Dates"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Blueberry"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858" y="2629810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“Mango"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Dates"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Orange"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965" y="365524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with example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4965" y="3792731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“Mango"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“Dates"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“Blueberry“, “Orange”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34965" y="4894097"/>
            <a:ext cx="8238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err="1"/>
              <a:t>thislist</a:t>
            </a:r>
            <a:r>
              <a:rPr lang="en-US" dirty="0"/>
              <a:t> = </a:t>
            </a:r>
            <a:r>
              <a:rPr lang="en-US" dirty="0" smtClean="0"/>
              <a:t>[“Watermelon",</a:t>
            </a:r>
            <a:r>
              <a:rPr lang="en-US" dirty="0"/>
              <a:t> "banana", "cherry", "orange", "kiwi", "melon", "mango"]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[:4])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4964" y="5995463"/>
            <a:ext cx="982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4965" y="6592254"/>
            <a:ext cx="982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33100" y="3457994"/>
            <a:ext cx="5323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34965" y="3349770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blackcurrant“ # Change an item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750165" y="411607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"watermelon"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159405" y="2001127"/>
            <a:ext cx="3827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inherit"/>
              </a:rPr>
              <a:t>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start:stop:step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640268" y="7480761"/>
            <a:ext cx="3827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inherit"/>
              </a:rPr>
              <a:t>myListOpn.py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43" y="7480761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://www.w3schools.com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4965" y="365524"/>
            <a:ext cx="11878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with example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640268" y="7480761"/>
            <a:ext cx="3827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inherit"/>
              </a:rPr>
              <a:t>myListOpn.py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43" y="7480761"/>
            <a:ext cx="381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://www.w3schools.com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Problem"/>
          <p:cNvSpPr/>
          <p:nvPr/>
        </p:nvSpPr>
        <p:spPr>
          <a:xfrm>
            <a:off x="2006227" y="2020892"/>
            <a:ext cx="8969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3A40"/>
                </a:solidFill>
                <a:latin typeface="Muli"/>
              </a:rPr>
              <a:t>Write a program that accepts a list from user and print the alternate element of list.</a:t>
            </a:r>
            <a:endParaRPr lang="en-US" dirty="0"/>
          </a:p>
        </p:txBody>
      </p:sp>
      <p:sp>
        <p:nvSpPr>
          <p:cNvPr id="10" name="Solution"/>
          <p:cNvSpPr>
            <a:spLocks noChangeArrowheads="1"/>
          </p:cNvSpPr>
          <p:nvPr/>
        </p:nvSpPr>
        <p:spPr bwMode="auto">
          <a:xfrm>
            <a:off x="566057" y="2572960"/>
            <a:ext cx="10261599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mylist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[]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size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'How many elements you want to enter? 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'Enter'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'elements'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range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data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input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mylist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append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'Alternate elements are:'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range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SFMono-Regular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SFMono-Regular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mylist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])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1228</Words>
  <Application>Microsoft Office PowerPoint</Application>
  <PresentationFormat>Custom</PresentationFormat>
  <Paragraphs>168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 Unicode MS</vt:lpstr>
      <vt:lpstr>Arial</vt:lpstr>
      <vt:lpstr>Calibri</vt:lpstr>
      <vt:lpstr>CeraPRO-Regular</vt:lpstr>
      <vt:lpstr>Consolas</vt:lpstr>
      <vt:lpstr>Eudoxus Sans</vt:lpstr>
      <vt:lpstr>inherit</vt:lpstr>
      <vt:lpstr>Muli</vt:lpstr>
      <vt:lpstr>p22-mackinac-pro</vt:lpstr>
      <vt:lpstr>Segoe UI</vt:lpstr>
      <vt:lpstr>SFMono-Regular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30</cp:revision>
  <dcterms:created xsi:type="dcterms:W3CDTF">2024-06-28T06:34:36Z</dcterms:created>
  <dcterms:modified xsi:type="dcterms:W3CDTF">2024-06-30T11:27:37Z</dcterms:modified>
</cp:coreProperties>
</file>