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d3a375d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d3a375d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3a375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3a375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3a375d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3a375d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3a375d7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3a375d7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d3a375d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d3a375d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d3a375d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d3a375d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d3a375d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d3a375d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d3a375d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d3a375d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d3a375d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d3a375d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Asteroids Risk Analyzer</a:t>
            </a:r>
            <a:endParaRPr/>
          </a:p>
        </p:txBody>
      </p:sp>
      <p:pic>
        <p:nvPicPr>
          <p:cNvPr id="55" name="Google Shape;55;p13"/>
          <p:cNvPicPr preferRelativeResize="0"/>
          <p:nvPr/>
        </p:nvPicPr>
        <p:blipFill>
          <a:blip r:embed="rId3">
            <a:alphaModFix/>
          </a:blip>
          <a:stretch>
            <a:fillRect/>
          </a:stretch>
        </p:blipFill>
        <p:spPr>
          <a:xfrm>
            <a:off x="2760000" y="2797175"/>
            <a:ext cx="3624009"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Q&amp;A</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GB" sz="2400" u="sng"/>
              <a:t>Questions?</a:t>
            </a:r>
            <a:endParaRPr b="1" i="1" sz="2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Intro to Near Earth Objects (NEO)</a:t>
            </a:r>
            <a:endParaRPr/>
          </a:p>
          <a:p>
            <a:pPr indent="-342900" lvl="0" marL="457200" rtl="0" algn="l">
              <a:spcBef>
                <a:spcPts val="0"/>
              </a:spcBef>
              <a:spcAft>
                <a:spcPts val="0"/>
              </a:spcAft>
              <a:buSzPts val="1800"/>
              <a:buChar char="●"/>
            </a:pPr>
            <a:r>
              <a:rPr lang="en-GB"/>
              <a:t>Challenges</a:t>
            </a:r>
            <a:endParaRPr/>
          </a:p>
          <a:p>
            <a:pPr indent="-342900" lvl="0" marL="457200" rtl="0" algn="l">
              <a:spcBef>
                <a:spcPts val="0"/>
              </a:spcBef>
              <a:spcAft>
                <a:spcPts val="0"/>
              </a:spcAft>
              <a:buSzPts val="1800"/>
              <a:buChar char="●"/>
            </a:pPr>
            <a:r>
              <a:rPr lang="en-GB"/>
              <a:t>Our team’s challenge</a:t>
            </a:r>
            <a:endParaRPr/>
          </a:p>
          <a:p>
            <a:pPr indent="-342900" lvl="0" marL="457200" rtl="0" algn="l">
              <a:spcBef>
                <a:spcPts val="0"/>
              </a:spcBef>
              <a:spcAft>
                <a:spcPts val="0"/>
              </a:spcAft>
              <a:buSzPts val="1800"/>
              <a:buChar char="●"/>
            </a:pPr>
            <a:r>
              <a:rPr lang="en-GB"/>
              <a:t>Our solution</a:t>
            </a:r>
            <a:endParaRPr/>
          </a:p>
          <a:p>
            <a:pPr indent="-342900" lvl="0" marL="457200" rtl="0" algn="l">
              <a:spcBef>
                <a:spcPts val="0"/>
              </a:spcBef>
              <a:spcAft>
                <a:spcPts val="0"/>
              </a:spcAft>
              <a:buSzPts val="1800"/>
              <a:buChar char="●"/>
            </a:pPr>
            <a:r>
              <a:rPr lang="en-GB"/>
              <a:t>Potential value</a:t>
            </a:r>
            <a:endParaRPr/>
          </a:p>
          <a:p>
            <a:pPr indent="-342900" lvl="0" marL="457200" rtl="0" algn="l">
              <a:spcBef>
                <a:spcPts val="0"/>
              </a:spcBef>
              <a:spcAft>
                <a:spcPts val="0"/>
              </a:spcAft>
              <a:buSzPts val="1800"/>
              <a:buChar char="●"/>
            </a:pPr>
            <a:r>
              <a:rPr lang="en-GB"/>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GB" sz="2800"/>
              <a:t>Intro to Near Earth Objects (NEO)</a:t>
            </a:r>
            <a:endParaRPr b="1" sz="3800"/>
          </a:p>
        </p:txBody>
      </p:sp>
      <p:sp>
        <p:nvSpPr>
          <p:cNvPr id="67" name="Google Shape;67;p15"/>
          <p:cNvSpPr txBox="1"/>
          <p:nvPr>
            <p:ph idx="1" type="body"/>
          </p:nvPr>
        </p:nvSpPr>
        <p:spPr>
          <a:xfrm>
            <a:off x="311700" y="1152475"/>
            <a:ext cx="8520600" cy="232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Any object’s whose body can orbit in close proximity to earth and whose closest approach to the sun is less than 1.3 Astronomical Units.</a:t>
            </a:r>
            <a:endParaRPr/>
          </a:p>
          <a:p>
            <a:pPr indent="0" lvl="0" marL="0" rtl="0" algn="l">
              <a:spcBef>
                <a:spcPts val="1200"/>
              </a:spcBef>
              <a:spcAft>
                <a:spcPts val="0"/>
              </a:spcAft>
              <a:buNone/>
            </a:pPr>
            <a:r>
              <a:rPr lang="en-GB"/>
              <a:t>If the object’s size exceeds 140 meters in diameter, they are considered as Potentially </a:t>
            </a:r>
            <a:r>
              <a:rPr lang="en-GB"/>
              <a:t>Hazardous</a:t>
            </a:r>
            <a:r>
              <a:rPr lang="en-GB"/>
              <a:t> Objects by global convention.</a:t>
            </a:r>
            <a:endParaRPr/>
          </a:p>
          <a:p>
            <a:pPr indent="0" lvl="0" marL="0" rtl="0" algn="l">
              <a:spcBef>
                <a:spcPts val="1200"/>
              </a:spcBef>
              <a:spcAft>
                <a:spcPts val="1200"/>
              </a:spcAft>
              <a:buNone/>
            </a:pPr>
            <a:r>
              <a:rPr lang="en-GB"/>
              <a:t>The majority of Potentially Hazardous Objects are asteroids and a small fraction of them are comets.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77" name="Google Shape;77;p17"/>
          <p:cNvSpPr txBox="1"/>
          <p:nvPr>
            <p:ph idx="1" type="body"/>
          </p:nvPr>
        </p:nvSpPr>
        <p:spPr>
          <a:xfrm>
            <a:off x="311700" y="1152475"/>
            <a:ext cx="5494800" cy="2999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GB"/>
              <a:t>Requirement of constant monitoring and tracking of all NEOs.</a:t>
            </a:r>
            <a:endParaRPr/>
          </a:p>
          <a:p>
            <a:pPr indent="-325755" lvl="0" marL="457200" rtl="0" algn="l">
              <a:spcBef>
                <a:spcPts val="0"/>
              </a:spcBef>
              <a:spcAft>
                <a:spcPts val="0"/>
              </a:spcAft>
              <a:buSzPct val="100000"/>
              <a:buAutoNum type="arabicPeriod"/>
            </a:pPr>
            <a:r>
              <a:rPr lang="en-GB"/>
              <a:t>Lack of technology required to mitigate Hazardous objects </a:t>
            </a:r>
            <a:r>
              <a:rPr lang="en-GB"/>
              <a:t>especially</a:t>
            </a:r>
            <a:r>
              <a:rPr lang="en-GB"/>
              <a:t> if they are large.</a:t>
            </a:r>
            <a:endParaRPr/>
          </a:p>
          <a:p>
            <a:pPr indent="-325755" lvl="0" marL="457200" rtl="0" algn="l">
              <a:spcBef>
                <a:spcPts val="0"/>
              </a:spcBef>
              <a:spcAft>
                <a:spcPts val="0"/>
              </a:spcAft>
              <a:buSzPct val="100000"/>
              <a:buAutoNum type="arabicPeriod"/>
            </a:pPr>
            <a:r>
              <a:rPr lang="en-GB"/>
              <a:t>Public opinion is viewed as skeptical about space related research and investments due to a common belief that such investments are “Burning money in the air” around the world; also, the lack of reliable and credible media coverage since media channels use everything related to space to get more subscriptions without offering any useful information and social media made it worse.</a:t>
            </a:r>
            <a:endParaRPr/>
          </a:p>
        </p:txBody>
      </p:sp>
      <p:pic>
        <p:nvPicPr>
          <p:cNvPr id="78" name="Google Shape;78;p17"/>
          <p:cNvPicPr preferRelativeResize="0"/>
          <p:nvPr/>
        </p:nvPicPr>
        <p:blipFill>
          <a:blip r:embed="rId3">
            <a:alphaModFix/>
          </a:blip>
          <a:stretch>
            <a:fillRect/>
          </a:stretch>
        </p:blipFill>
        <p:spPr>
          <a:xfrm>
            <a:off x="5806500" y="2188325"/>
            <a:ext cx="2628024" cy="196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Team’s Challenge</a:t>
            </a:r>
            <a:endParaRPr/>
          </a:p>
        </p:txBody>
      </p:sp>
      <p:sp>
        <p:nvSpPr>
          <p:cNvPr id="84" name="Google Shape;84;p18"/>
          <p:cNvSpPr txBox="1"/>
          <p:nvPr>
            <p:ph idx="1" type="body"/>
          </p:nvPr>
        </p:nvSpPr>
        <p:spPr>
          <a:xfrm>
            <a:off x="311700" y="1152475"/>
            <a:ext cx="8520600" cy="122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200"/>
              <a:t>Transforming</a:t>
            </a:r>
            <a:r>
              <a:rPr lang="en-GB" sz="7200"/>
              <a:t> data into information that is comprehensible to the public and educates on the importance of investing in Near Earth Objects detection and planetary defense mechanisms.</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311700" y="2526750"/>
            <a:ext cx="2919973" cy="2266925"/>
          </a:xfrm>
          <a:prstGeom prst="rect">
            <a:avLst/>
          </a:prstGeom>
          <a:noFill/>
          <a:ln>
            <a:noFill/>
          </a:ln>
        </p:spPr>
      </p:pic>
      <p:sp>
        <p:nvSpPr>
          <p:cNvPr id="86" name="Google Shape;86;p18"/>
          <p:cNvSpPr/>
          <p:nvPr/>
        </p:nvSpPr>
        <p:spPr>
          <a:xfrm>
            <a:off x="3597350" y="3373850"/>
            <a:ext cx="1163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8"/>
          <p:cNvPicPr preferRelativeResize="0"/>
          <p:nvPr/>
        </p:nvPicPr>
        <p:blipFill>
          <a:blip r:embed="rId4">
            <a:alphaModFix/>
          </a:blip>
          <a:stretch>
            <a:fillRect/>
          </a:stretch>
        </p:blipFill>
        <p:spPr>
          <a:xfrm>
            <a:off x="5126725" y="2783133"/>
            <a:ext cx="3516975" cy="2010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Solution</a:t>
            </a:r>
            <a:endParaRPr/>
          </a:p>
        </p:txBody>
      </p:sp>
      <p:sp>
        <p:nvSpPr>
          <p:cNvPr id="93" name="Google Shape;93;p19"/>
          <p:cNvSpPr txBox="1"/>
          <p:nvPr>
            <p:ph idx="1" type="body"/>
          </p:nvPr>
        </p:nvSpPr>
        <p:spPr>
          <a:xfrm>
            <a:off x="311700" y="1152475"/>
            <a:ext cx="3055200" cy="348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 tool that uses trusted sources to fetch the data, and transform it into a useful information about the object and the implications/impact of said object in case of a collision.</a:t>
            </a:r>
            <a:endParaRPr/>
          </a:p>
          <a:p>
            <a:pPr indent="0" lvl="0" marL="0" rtl="0" algn="l">
              <a:spcBef>
                <a:spcPts val="1200"/>
              </a:spcBef>
              <a:spcAft>
                <a:spcPts val="1200"/>
              </a:spcAft>
              <a:buNone/>
            </a:pPr>
            <a:r>
              <a:rPr lang="en-GB"/>
              <a:t>The tool uses the existing data from NASA but puts it in more understandable format.</a:t>
            </a:r>
            <a:endParaRPr/>
          </a:p>
        </p:txBody>
      </p:sp>
      <p:pic>
        <p:nvPicPr>
          <p:cNvPr id="94" name="Google Shape;94;p19"/>
          <p:cNvPicPr preferRelativeResize="0"/>
          <p:nvPr/>
        </p:nvPicPr>
        <p:blipFill>
          <a:blip r:embed="rId3">
            <a:alphaModFix/>
          </a:blip>
          <a:stretch>
            <a:fillRect/>
          </a:stretch>
        </p:blipFill>
        <p:spPr>
          <a:xfrm>
            <a:off x="3367025" y="1152476"/>
            <a:ext cx="5776974" cy="243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Solution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Our solution will also calculate the potential damage caused by the asteroid if it reaches the earth.</a:t>
            </a:r>
            <a:endParaRPr/>
          </a:p>
          <a:p>
            <a:pPr indent="-317500" lvl="1" marL="914400" rtl="0" algn="l">
              <a:spcBef>
                <a:spcPts val="0"/>
              </a:spcBef>
              <a:spcAft>
                <a:spcPts val="0"/>
              </a:spcAft>
              <a:buSzPts val="1400"/>
              <a:buChar char="-"/>
            </a:pPr>
            <a:r>
              <a:rPr lang="en-GB"/>
              <a:t>Kinetic energy calculated based on the data.</a:t>
            </a:r>
            <a:endParaRPr/>
          </a:p>
          <a:p>
            <a:pPr indent="-317500" lvl="1" marL="914400" rtl="0" algn="l">
              <a:spcBef>
                <a:spcPts val="0"/>
              </a:spcBef>
              <a:spcAft>
                <a:spcPts val="0"/>
              </a:spcAft>
              <a:buSzPts val="1400"/>
              <a:buChar char="-"/>
            </a:pPr>
            <a:r>
              <a:rPr lang="en-GB"/>
              <a:t>Potential spread damage radius</a:t>
            </a:r>
            <a:r>
              <a:rPr lang="en-GB"/>
              <a:t>.</a:t>
            </a:r>
            <a:endParaRPr/>
          </a:p>
          <a:p>
            <a:pPr indent="-317500" lvl="1" marL="914400" rtl="0" algn="l">
              <a:spcBef>
                <a:spcPts val="0"/>
              </a:spcBef>
              <a:spcAft>
                <a:spcPts val="0"/>
              </a:spcAft>
              <a:buSzPts val="1400"/>
              <a:buChar char="-"/>
            </a:pPr>
            <a:r>
              <a:rPr lang="en-GB"/>
              <a:t>Severity based on past asteroid collision events.</a:t>
            </a:r>
            <a:endParaRPr/>
          </a:p>
          <a:p>
            <a:pPr indent="-317500" lvl="1" marL="914400" rtl="0" algn="l">
              <a:spcBef>
                <a:spcPts val="0"/>
              </a:spcBef>
              <a:spcAft>
                <a:spcPts val="0"/>
              </a:spcAft>
              <a:buSzPts val="1400"/>
              <a:buChar char="-"/>
            </a:pPr>
            <a:r>
              <a:rPr lang="en-GB"/>
              <a:t>Recommendations in case of collision based on the calculations.</a:t>
            </a:r>
            <a:endParaRPr/>
          </a:p>
          <a:p>
            <a:pPr indent="-342900" lvl="0" marL="457200" rtl="0" algn="l">
              <a:spcBef>
                <a:spcPts val="0"/>
              </a:spcBef>
              <a:spcAft>
                <a:spcPts val="0"/>
              </a:spcAft>
              <a:buSzPts val="1800"/>
              <a:buChar char="-"/>
            </a:pPr>
            <a:r>
              <a:rPr lang="en-GB"/>
              <a:t>Our solution will also calculate how much the PHO needs to deviate from it’s present course in order to no longer qualify as a PHO.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Potential Value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Makes information more accessible to the public and easier to understand.</a:t>
            </a:r>
            <a:endParaRPr/>
          </a:p>
          <a:p>
            <a:pPr indent="-342900" lvl="0" marL="457200" rtl="0" algn="l">
              <a:spcBef>
                <a:spcPts val="0"/>
              </a:spcBef>
              <a:spcAft>
                <a:spcPts val="0"/>
              </a:spcAft>
              <a:buSzPts val="1800"/>
              <a:buChar char="-"/>
            </a:pPr>
            <a:r>
              <a:rPr lang="en-GB"/>
              <a:t>Useful for both researchers and non-researchers to filter data quickly and get meaningful and credible information depending on the parameters.</a:t>
            </a:r>
            <a:endParaRPr/>
          </a:p>
          <a:p>
            <a:pPr indent="-342900" lvl="0" marL="457200" rtl="0" algn="l">
              <a:spcBef>
                <a:spcPts val="0"/>
              </a:spcBef>
              <a:spcAft>
                <a:spcPts val="0"/>
              </a:spcAft>
              <a:buSzPts val="1800"/>
              <a:buChar char="-"/>
            </a:pPr>
            <a:r>
              <a:rPr lang="en-GB"/>
              <a:t>Engaging the interest of the public opinion in the value of studying asteroids and also mining them on a larger scale.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