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10" r:id="rId3"/>
    <p:sldId id="1219" r:id="rId4"/>
    <p:sldId id="1211" r:id="rId5"/>
    <p:sldId id="1212" r:id="rId6"/>
    <p:sldId id="1214" r:id="rId7"/>
    <p:sldId id="1215" r:id="rId8"/>
    <p:sldId id="1216" r:id="rId9"/>
    <p:sldId id="1221" r:id="rId10"/>
    <p:sldId id="1220" r:id="rId11"/>
    <p:sldId id="1224" r:id="rId12"/>
    <p:sldId id="1223" r:id="rId13"/>
    <p:sldId id="1218" r:id="rId14"/>
    <p:sldId id="1226" r:id="rId15"/>
    <p:sldId id="1217" r:id="rId16"/>
    <p:sldId id="12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0506-A91C-498C-A3AB-A41D05564F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ABEB-185E-471B-8BCF-DAA41BD2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488" y="171562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Strings </a:t>
            </a:r>
            <a:r>
              <a:rPr lang="en-US"/>
              <a:t>and Sequences in </a:t>
            </a:r>
            <a:r>
              <a:rPr lang="en-US" dirty="0"/>
              <a:t>Z3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959" y="5142371"/>
            <a:ext cx="9144000" cy="1186531"/>
          </a:xfrm>
        </p:spPr>
        <p:txBody>
          <a:bodyPr/>
          <a:lstStyle/>
          <a:p>
            <a:r>
              <a:rPr lang="en-US" dirty="0"/>
              <a:t>Nikolaj </a:t>
            </a:r>
            <a:r>
              <a:rPr lang="en-US" dirty="0" err="1"/>
              <a:t>Bjørner</a:t>
            </a:r>
            <a:endParaRPr lang="en-US" dirty="0"/>
          </a:p>
          <a:p>
            <a:r>
              <a:rPr lang="en-US" dirty="0"/>
              <a:t>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354919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01D4-5614-4FC7-A7B3-9E4D9452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A33E-94BD-46FD-8656-A28A5E831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prefix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suffix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prefix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𝑥𝑏𝑧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Indexof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Use </a:t>
                </a:r>
                <a:r>
                  <a:rPr lang="en-US" dirty="0" err="1"/>
                  <a:t>Skolem</a:t>
                </a:r>
                <a:r>
                  <a:rPr lang="en-US" dirty="0"/>
                  <a:t> functions to create fresh variable: </a:t>
                </a:r>
              </a:p>
              <a:p>
                <a:pPr lvl="2"/>
                <a:r>
                  <a:rPr lang="en-US" dirty="0"/>
                  <a:t>prefix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prefix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A33E-94BD-46FD-8656-A28A5E831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46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01D4-5614-4FC7-A7B3-9E4D9452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Canonizing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A33E-94BD-46FD-8656-A28A5E831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𝐿𝑖𝑡𝑠</m:t>
                    </m:r>
                  </m:oMath>
                </a14:m>
                <a:r>
                  <a:rPr lang="en-US" dirty="0"/>
                  <a:t>   			justified solution to variables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𝑇𝑒𝑟𝑚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𝑇𝑒𝑟𝑚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𝐿𝑖𝑡𝑠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unsolved equalities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𝑇𝑒𝑟𝑚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𝑇𝑒𝑟𝑚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𝐿𝑖𝑡𝑠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	unsolved dis-equalities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𝑐𝑜𝑛𝑡𝑎𝑖𝑛𝑠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𝑇𝑒𝑟𝑚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𝑇𝑒𝑟𝑚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	 	unsolved “contains”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𝑇𝑒𝑟𝑚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𝐴𝑢𝑡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𝑆𝑡𝑎𝑡𝑒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	automata memberships</a:t>
                </a:r>
              </a:p>
              <a:p>
                <a:endParaRPr lang="en-US" dirty="0"/>
              </a:p>
              <a:p>
                <a:r>
                  <a:rPr lang="en-US" dirty="0"/>
                  <a:t>Auxiliary Functions: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𝑐𝑎𝑛𝑜𝑛𝑖𝑧𝑒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apply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rewrite to normal form.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𝑠𝑜𝑙𝑣𝑒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≃,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𝑐𝑜𝑛𝑡𝑎𝑖𝑛𝑠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𝑇𝑒𝑟𝑚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𝑇𝑒𝑟𝑚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𝐿𝑖𝑡𝑠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A33E-94BD-46FD-8656-A28A5E831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87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01D4-5614-4FC7-A7B3-9E4D9452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Machine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A33E-94BD-46FD-8656-A28A5E831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451" y="1825625"/>
                <a:ext cx="11708635" cy="486879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write 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constraint with justification </a:t>
                </a:r>
                <a:r>
                  <a:rPr lang="en-US" i="1" dirty="0"/>
                  <a:t>L, </a:t>
                </a:r>
                <a:r>
                  <a:rPr lang="en-US" dirty="0"/>
                  <a:t>a set of literals.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Add decision from CDCL(T):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𝑐𝑎𝑛𝑜𝑛𝑖𝑧𝑒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𝑠𝑜𝑙𝑣𝑒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A33E-94BD-46FD-8656-A28A5E831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451" y="1825625"/>
                <a:ext cx="11708635" cy="4868790"/>
              </a:xfrm>
              <a:blipFill>
                <a:blip r:embed="rId2"/>
                <a:stretch>
                  <a:fillRect l="-677" t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01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051-1E9E-4192-8E7C-0895A7D2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Solvers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768A7-5304-4E2E-B028-8568102FE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1031071" cy="53975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Simplify and Solve Equalities that don’t require case splitting</a:t>
                </a:r>
              </a:p>
              <a:p>
                <a:pPr marL="0" indent="0">
                  <a:buNone/>
                </a:pPr>
                <a:r>
                  <a:rPr lang="en-US" dirty="0"/>
                  <a:t>Simplify non-contains constraints</a:t>
                </a:r>
              </a:p>
              <a:p>
                <a:pPr marL="0" indent="0">
                  <a:buNone/>
                </a:pPr>
                <a:r>
                  <a:rPr lang="en-US" dirty="0"/>
                  <a:t>Solve </a:t>
                </a:r>
                <a:r>
                  <a:rPr lang="en-US" dirty="0" err="1"/>
                  <a:t>disequalities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Solve equalities for fixed length variables</a:t>
                </a:r>
              </a:p>
              <a:p>
                <a:pPr marL="0" indent="0">
                  <a:buNone/>
                </a:pPr>
                <a:r>
                  <a:rPr lang="en-US" dirty="0"/>
                  <a:t>Add length constraints to variables</a:t>
                </a:r>
              </a:p>
              <a:p>
                <a:pPr marL="0" indent="0">
                  <a:buNone/>
                </a:pPr>
                <a:r>
                  <a:rPr lang="en-US" dirty="0"/>
                  <a:t>Enforce str.to.int and </a:t>
                </a:r>
                <a:r>
                  <a:rPr lang="en-US" dirty="0" err="1"/>
                  <a:t>int.to.str</a:t>
                </a:r>
                <a:r>
                  <a:rPr lang="en-US" dirty="0"/>
                  <a:t> constraints</a:t>
                </a:r>
              </a:p>
              <a:p>
                <a:pPr marL="0" indent="0">
                  <a:buNone/>
                </a:pPr>
                <a:r>
                  <a:rPr lang="en-US" dirty="0"/>
                  <a:t>Split equations based on lengths: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𝑣𝑤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Solve and branch on string equalities: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𝑎𝑏𝑐𝑑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Replace variables by sequence of characters based on lower bounds</a:t>
                </a:r>
              </a:p>
              <a:p>
                <a:pPr marL="0" indent="0">
                  <a:buNone/>
                </a:pPr>
                <a:r>
                  <a:rPr lang="en-US" dirty="0"/>
                  <a:t>Enforce extensionality for shared terms</a:t>
                </a:r>
              </a:p>
              <a:p>
                <a:pPr marL="0" indent="0">
                  <a:buNone/>
                </a:pPr>
                <a:r>
                  <a:rPr lang="en-US" dirty="0"/>
                  <a:t>Check if state is in solved form.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768A7-5304-4E2E-B028-8568102FE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1031071" cy="5397500"/>
              </a:xfrm>
              <a:blipFill>
                <a:blip r:embed="rId2"/>
                <a:stretch>
                  <a:fillRect l="-884" t="-2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48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004B095-0A06-492E-AA91-626AF72DB3DD}"/>
                  </a:ext>
                </a:extLst>
              </p:cNvPr>
              <p:cNvSpPr/>
              <p:nvPr/>
            </p:nvSpPr>
            <p:spPr>
              <a:xfrm>
                <a:off x="298669" y="4776367"/>
                <a:ext cx="4104882" cy="183987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 foreach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𝑐𝑜𝑛𝑡𝑎𝑖𝑛𝑠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&gt;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if value(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) = true: remove from </a:t>
                </a:r>
                <a:r>
                  <a:rPr lang="en-US" i="1" dirty="0"/>
                  <a:t>NC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𝑐𝑎𝑛𝑜𝑛𝑖𝑧𝑒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changed:</a:t>
                </a:r>
              </a:p>
              <a:p>
                <a:r>
                  <a:rPr lang="en-US" dirty="0"/>
                  <a:t>       remove from </a:t>
                </a:r>
                <a:r>
                  <a:rPr lang="en-US" i="1" dirty="0"/>
                  <a:t>NC,</a:t>
                </a:r>
                <a:r>
                  <a:rPr lang="en-US" dirty="0"/>
                  <a:t> assert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004B095-0A06-492E-AA91-626AF72DB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9" y="4776367"/>
                <a:ext cx="4104882" cy="1839877"/>
              </a:xfrm>
              <a:prstGeom prst="roundRect">
                <a:avLst/>
              </a:prstGeom>
              <a:blipFill>
                <a:blip r:embed="rId2"/>
                <a:stretch>
                  <a:fillRect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E00A4B1-003A-450B-8F47-16317B861127}"/>
                  </a:ext>
                </a:extLst>
              </p:cNvPr>
              <p:cNvSpPr/>
              <p:nvPr/>
            </p:nvSpPr>
            <p:spPr>
              <a:xfrm>
                <a:off x="282391" y="528032"/>
                <a:ext cx="4706260" cy="2187460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foreach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remove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Update </a:t>
                </a:r>
                <a:r>
                  <a:rPr lang="en-US" i="1" dirty="0"/>
                  <a:t>E </a:t>
                </a:r>
                <a:r>
                  <a:rPr lang="en-US" dirty="0"/>
                  <a:t>using result of solve(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E00A4B1-003A-450B-8F47-16317B861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91" y="528032"/>
                <a:ext cx="4706260" cy="21874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749E038-9C86-43CB-BCC0-854607E314AC}"/>
                  </a:ext>
                </a:extLst>
              </p:cNvPr>
              <p:cNvSpPr/>
              <p:nvPr/>
            </p:nvSpPr>
            <p:spPr>
              <a:xfrm>
                <a:off x="557283" y="3120230"/>
                <a:ext cx="3829990" cy="110317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foreach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b="0" dirty="0">
                    <a:latin typeface="Cambria Math" panose="02040503050406030204" pitchFamily="18" charset="0"/>
                  </a:rPr>
                  <a:t>Remove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b="0" dirty="0">
                    <a:latin typeface="Cambria Math" panose="02040503050406030204" pitchFamily="18" charset="0"/>
                  </a:rPr>
                  <a:t>if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b="0" dirty="0">
                    <a:latin typeface="Cambria Math" panose="02040503050406030204" pitchFamily="18" charset="0"/>
                  </a:rPr>
                  <a:t>Conflict, if all literals are true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749E038-9C86-43CB-BCC0-854607E31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83" y="3120230"/>
                <a:ext cx="3829990" cy="1103179"/>
              </a:xfrm>
              <a:prstGeom prst="roundRect">
                <a:avLst/>
              </a:prstGeom>
              <a:blipFill>
                <a:blip r:embed="rId4"/>
                <a:stretch>
                  <a:fillRect t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74D9D79-D583-499A-88BE-58A5A8A69FEA}"/>
                  </a:ext>
                </a:extLst>
              </p:cNvPr>
              <p:cNvSpPr/>
              <p:nvPr/>
            </p:nvSpPr>
            <p:spPr>
              <a:xfrm>
                <a:off x="6096000" y="4851281"/>
                <a:ext cx="5010000" cy="1690045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foreach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Introduce length terms len(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Guide case splits based on current values</a:t>
                </a:r>
                <a:br>
                  <a:rPr lang="en-US" dirty="0"/>
                </a:br>
                <a:r>
                  <a:rPr lang="en-US" dirty="0"/>
                  <a:t>of lengths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74D9D79-D583-499A-88BE-58A5A8A69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51281"/>
                <a:ext cx="5010000" cy="16900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34F0E72-DEDF-4FB7-AEE2-FA567FCA40B5}"/>
                  </a:ext>
                </a:extLst>
              </p:cNvPr>
              <p:cNvSpPr/>
              <p:nvPr/>
            </p:nvSpPr>
            <p:spPr>
              <a:xfrm>
                <a:off x="5832555" y="966322"/>
                <a:ext cx="5536889" cy="13529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foreach </a:t>
                </a:r>
                <a:r>
                  <a:rPr lang="en-US" i="1" dirty="0"/>
                  <a:t>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𝑠𝑢𝑓𝑓𝑖𝑥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𝑠𝑢𝑓𝑓𝑖𝑥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34F0E72-DEDF-4FB7-AEE2-FA567FCA4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555" y="966322"/>
                <a:ext cx="5536889" cy="1352916"/>
              </a:xfrm>
              <a:prstGeom prst="roundRect">
                <a:avLst/>
              </a:prstGeom>
              <a:blipFill>
                <a:blip r:embed="rId6"/>
                <a:stretch>
                  <a:fillRect b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F1DFA568-2DA8-4DA1-A457-A4DE2256BC58}"/>
              </a:ext>
            </a:extLst>
          </p:cNvPr>
          <p:cNvSpPr/>
          <p:nvPr/>
        </p:nvSpPr>
        <p:spPr>
          <a:xfrm>
            <a:off x="2068945" y="2715492"/>
            <a:ext cx="600364" cy="40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7D0783A-99A6-444D-8412-D7A9E1190348}"/>
                  </a:ext>
                </a:extLst>
              </p:cNvPr>
              <p:cNvSpPr/>
              <p:nvPr/>
            </p:nvSpPr>
            <p:spPr>
              <a:xfrm>
                <a:off x="6096000" y="3070104"/>
                <a:ext cx="5010000" cy="11031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foreach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Case splits for special cases (two variables per equality, two variables in </a:t>
                </a:r>
                <a:r>
                  <a:rPr lang="en-US" i="1" dirty="0"/>
                  <a:t>s, </a:t>
                </a:r>
                <a:r>
                  <a:rPr lang="en-US" dirty="0"/>
                  <a:t>etc.</a:t>
                </a: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7D0783A-99A6-444D-8412-D7A9E1190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70104"/>
                <a:ext cx="5010000" cy="110317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Down 20">
            <a:extLst>
              <a:ext uri="{FF2B5EF4-FFF2-40B4-BE49-F238E27FC236}">
                <a16:creationId xmlns:a16="http://schemas.microsoft.com/office/drawing/2014/main" id="{FA936F64-896D-46E2-869C-3060D643085F}"/>
              </a:ext>
            </a:extLst>
          </p:cNvPr>
          <p:cNvSpPr/>
          <p:nvPr/>
        </p:nvSpPr>
        <p:spPr>
          <a:xfrm>
            <a:off x="2035157" y="4223409"/>
            <a:ext cx="600364" cy="552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B1D9CDE-BE52-4052-83A2-CA1FDDF9107B}"/>
              </a:ext>
            </a:extLst>
          </p:cNvPr>
          <p:cNvSpPr/>
          <p:nvPr/>
        </p:nvSpPr>
        <p:spPr>
          <a:xfrm rot="10800000">
            <a:off x="8059211" y="2291530"/>
            <a:ext cx="600364" cy="754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97AC440-59B9-4E15-A47E-924E57252022}"/>
              </a:ext>
            </a:extLst>
          </p:cNvPr>
          <p:cNvSpPr/>
          <p:nvPr/>
        </p:nvSpPr>
        <p:spPr>
          <a:xfrm rot="10800000">
            <a:off x="8059211" y="4168321"/>
            <a:ext cx="600364" cy="702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8830782-FDD8-43AB-BE4D-15B47B2BB791}"/>
              </a:ext>
            </a:extLst>
          </p:cNvPr>
          <p:cNvSpPr/>
          <p:nvPr/>
        </p:nvSpPr>
        <p:spPr>
          <a:xfrm rot="16200000">
            <a:off x="4949594" y="4850080"/>
            <a:ext cx="600364" cy="1692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F9A-47F8-4CD3-A715-494E14D3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as symbolic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2F7B4-E9B4-4FC8-8440-676468066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443283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Re2aut: </a:t>
                </a:r>
                <a:r>
                  <a:rPr lang="en-US" dirty="0" err="1"/>
                  <a:t>RegEx</a:t>
                </a:r>
                <a:r>
                  <a:rPr lang="en-US" dirty="0"/>
                  <a:t> -&gt; </a:t>
                </a:r>
                <a:r>
                  <a:rPr lang="en-US" dirty="0" err="1"/>
                  <a:t>SymbolicAutomaton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∪,  ∩,  + 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Union, Product, Concatenation, Kleene Star</a:t>
                </a:r>
              </a:p>
              <a:p>
                <a:pPr lvl="1"/>
                <a:r>
                  <a:rPr lang="en-US" dirty="0"/>
                  <a:t>Complement, Difference – thanks to Loris</a:t>
                </a:r>
              </a:p>
              <a:p>
                <a:endParaRPr lang="en-US" dirty="0"/>
              </a:p>
              <a:p>
                <a:r>
                  <a:rPr lang="en-US" dirty="0"/>
                  <a:t>Rewrite negated contains to complements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Collapsing multiple membership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}∪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Unfolding: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	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𝑛𝑡h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2F7B4-E9B4-4FC8-8440-676468066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443283" cy="4351338"/>
              </a:xfrm>
              <a:blipFill>
                <a:blip r:embed="rId2"/>
                <a:stretch>
                  <a:fillRect l="-799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15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D2E2-1D0F-44C4-AE02-F5C62D99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5B0B8-E095-4957-A571-4243101B4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nth: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Unicode, subset of (_ </a:t>
                </a:r>
                <a:r>
                  <a:rPr lang="en-US" dirty="0" err="1"/>
                  <a:t>BitVec</a:t>
                </a:r>
                <a:r>
                  <a:rPr lang="en-US" dirty="0"/>
                  <a:t> 16)</a:t>
                </a:r>
              </a:p>
              <a:p>
                <a:endParaRPr lang="en-US" dirty="0"/>
              </a:p>
              <a:p>
                <a:r>
                  <a:rPr lang="en-US" dirty="0"/>
                  <a:t>Applications and support for sequence transducers. </a:t>
                </a:r>
              </a:p>
              <a:p>
                <a:endParaRPr lang="en-US" dirty="0"/>
              </a:p>
              <a:p>
                <a:r>
                  <a:rPr lang="en-US" dirty="0"/>
                  <a:t>Language constraints beyond regular expressions?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5B0B8-E095-4957-A571-4243101B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25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568B-5731-4753-9D51-E7F1F1C3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133D-86CB-493E-A88F-8AF73F69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/>
          </a:bodyPr>
          <a:lstStyle/>
          <a:p>
            <a:r>
              <a:rPr lang="en-US" dirty="0"/>
              <a:t>Origins of String solving in Z3</a:t>
            </a:r>
          </a:p>
          <a:p>
            <a:endParaRPr lang="en-US" dirty="0"/>
          </a:p>
          <a:p>
            <a:r>
              <a:rPr lang="en-US" dirty="0"/>
              <a:t>Strings as Sequences </a:t>
            </a:r>
          </a:p>
          <a:p>
            <a:endParaRPr lang="en-US" dirty="0"/>
          </a:p>
          <a:p>
            <a:r>
              <a:rPr lang="en-US" dirty="0"/>
              <a:t>String Solving Architecture and Approach</a:t>
            </a:r>
          </a:p>
          <a:p>
            <a:endParaRPr lang="en-US" dirty="0"/>
          </a:p>
          <a:p>
            <a:r>
              <a:rPr lang="en-US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3512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0D6C-7262-40FB-A9E4-F62D651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Symbolic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ADF50-6AA7-429F-A979-7B8E68016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910" y="0"/>
            <a:ext cx="1737090" cy="23368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6C53709-3A90-46F1-8699-DBA6C80EC1BC}"/>
              </a:ext>
            </a:extLst>
          </p:cNvPr>
          <p:cNvSpPr/>
          <p:nvPr/>
        </p:nvSpPr>
        <p:spPr>
          <a:xfrm>
            <a:off x="5864535" y="1519416"/>
            <a:ext cx="4682003" cy="4076987"/>
          </a:xfrm>
          <a:prstGeom prst="wedgeRoundRectCallout">
            <a:avLst>
              <a:gd name="adj1" fmla="val 67903"/>
              <a:gd name="adj2" fmla="val -52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Let’s encode string library functions as constraints over sequences with length bounds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Solve for the length bounds</a:t>
            </a:r>
          </a:p>
          <a:p>
            <a:pPr marL="342900" indent="-342900">
              <a:buAutoNum type="arabicPeriod"/>
            </a:pPr>
            <a:r>
              <a:rPr lang="en-US" sz="2400" dirty="0"/>
              <a:t>Given a solution for lengths, instantiate strings by character variables</a:t>
            </a:r>
          </a:p>
          <a:p>
            <a:pPr marL="342900" indent="-342900">
              <a:buAutoNum type="arabicPeriod"/>
            </a:pPr>
            <a:r>
              <a:rPr lang="en-US" sz="2400" dirty="0"/>
              <a:t>Reduces problem to reasoning about arrays</a:t>
            </a:r>
          </a:p>
          <a:p>
            <a:r>
              <a:rPr lang="en-US" sz="2400" dirty="0"/>
              <a:t>		[TACAS 2009]</a:t>
            </a:r>
          </a:p>
        </p:txBody>
      </p:sp>
      <p:pic>
        <p:nvPicPr>
          <p:cNvPr id="1026" name="Picture 2" descr="Nikolai Tillmann's Profile Photo">
            <a:extLst>
              <a:ext uri="{FF2B5EF4-FFF2-40B4-BE49-F238E27FC236}">
                <a16:creationId xmlns:a16="http://schemas.microsoft.com/office/drawing/2014/main" id="{F32979F5-E497-4BCB-959D-8AE4847B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" y="212099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384A7CCA-4FDC-4287-8768-DDF3D62742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35"/>
          <a:stretch/>
        </p:blipFill>
        <p:spPr>
          <a:xfrm rot="16200000">
            <a:off x="111168" y="4577706"/>
            <a:ext cx="2114656" cy="2336991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A1281A4-3A30-4307-BE0B-56B2B3E509CF}"/>
              </a:ext>
            </a:extLst>
          </p:cNvPr>
          <p:cNvSpPr/>
          <p:nvPr/>
        </p:nvSpPr>
        <p:spPr>
          <a:xfrm>
            <a:off x="3210713" y="5789440"/>
            <a:ext cx="4853881" cy="1014090"/>
          </a:xfrm>
          <a:prstGeom prst="wedgeRectCallout">
            <a:avLst>
              <a:gd name="adj1" fmla="val -74651"/>
              <a:gd name="adj2" fmla="val -5193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propose an SMT-LIB theory of </a:t>
            </a:r>
            <a:r>
              <a:rPr lang="en-US" i="1" dirty="0"/>
              <a:t>generalized</a:t>
            </a:r>
            <a:r>
              <a:rPr lang="en-US" dirty="0"/>
              <a:t> strings and send it to SMT workshop 2012. 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F9064CF-A324-4239-A665-1454DB8C427D}"/>
              </a:ext>
            </a:extLst>
          </p:cNvPr>
          <p:cNvSpPr/>
          <p:nvPr/>
        </p:nvSpPr>
        <p:spPr>
          <a:xfrm>
            <a:off x="2613719" y="3743588"/>
            <a:ext cx="3168314" cy="1144671"/>
          </a:xfrm>
          <a:prstGeom prst="wedgeRectCallout">
            <a:avLst>
              <a:gd name="adj1" fmla="val -74651"/>
              <a:gd name="adj2" fmla="val -519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can use this in </a:t>
            </a:r>
            <a:r>
              <a:rPr lang="en-US" dirty="0" err="1"/>
              <a:t>Pex</a:t>
            </a:r>
            <a:r>
              <a:rPr lang="en-US" dirty="0"/>
              <a:t> for </a:t>
            </a:r>
            <a:r>
              <a:rPr lang="en-US" dirty="0" err="1"/>
              <a:t>.Net</a:t>
            </a:r>
            <a:r>
              <a:rPr lang="en-US" dirty="0"/>
              <a:t> symbolic execution.</a:t>
            </a:r>
          </a:p>
        </p:txBody>
      </p:sp>
    </p:spTree>
    <p:extLst>
      <p:ext uri="{BB962C8B-B14F-4D97-AF65-F5344CB8AC3E}">
        <p14:creationId xmlns:p14="http://schemas.microsoft.com/office/powerpoint/2010/main" val="45108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773AE7-C8DD-43FA-B2D1-015D76C4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-2676"/>
            <a:ext cx="10866962" cy="6860676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05B685-8213-4C4C-B1F6-066FD7679B34}"/>
              </a:ext>
            </a:extLst>
          </p:cNvPr>
          <p:cNvSpPr/>
          <p:nvPr/>
        </p:nvSpPr>
        <p:spPr>
          <a:xfrm>
            <a:off x="6263958" y="514779"/>
            <a:ext cx="5740924" cy="1131217"/>
          </a:xfrm>
          <a:prstGeom prst="wedgeRectCallout">
            <a:avLst>
              <a:gd name="adj1" fmla="val -105891"/>
              <a:gd name="adj2" fmla="val -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6C459-258D-4658-8446-743E5CB04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74" y="631083"/>
            <a:ext cx="5609492" cy="898608"/>
          </a:xfrm>
          <a:prstGeom prst="rect">
            <a:avLst/>
          </a:prstGeom>
        </p:spPr>
      </p:pic>
      <p:pic>
        <p:nvPicPr>
          <p:cNvPr id="2050" name="Picture 2" descr="Image result for road ahead bill gates">
            <a:extLst>
              <a:ext uri="{FF2B5EF4-FFF2-40B4-BE49-F238E27FC236}">
                <a16:creationId xmlns:a16="http://schemas.microsoft.com/office/drawing/2014/main" id="{2B7C9E06-A901-447C-9B60-0C22D21E6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16" y="1645995"/>
            <a:ext cx="26098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B47E24-B3DD-4B33-B16A-542870D97D00}"/>
              </a:ext>
            </a:extLst>
          </p:cNvPr>
          <p:cNvSpPr/>
          <p:nvPr/>
        </p:nvSpPr>
        <p:spPr>
          <a:xfrm>
            <a:off x="9845603" y="463938"/>
            <a:ext cx="1787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26754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085D-7AE4-4BAC-9B12-99EDBC27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46" y="9220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Quality time with strings in Z3: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Christmas 2015		   	   Thanksgiving 2018</a:t>
            </a:r>
          </a:p>
        </p:txBody>
      </p:sp>
      <p:pic>
        <p:nvPicPr>
          <p:cNvPr id="3074" name="Picture 2" descr="Image result for christmas 2015">
            <a:extLst>
              <a:ext uri="{FF2B5EF4-FFF2-40B4-BE49-F238E27FC236}">
                <a16:creationId xmlns:a16="http://schemas.microsoft.com/office/drawing/2014/main" id="{3296E2E6-0B40-4BBD-968D-7C7DEF678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9" y="3051118"/>
            <a:ext cx="4517571" cy="30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hanksgiving 2018">
            <a:extLst>
              <a:ext uri="{FF2B5EF4-FFF2-40B4-BE49-F238E27FC236}">
                <a16:creationId xmlns:a16="http://schemas.microsoft.com/office/drawing/2014/main" id="{26BE31BC-7DF7-4785-AB33-DF0A08AFE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4" y="2975491"/>
            <a:ext cx="3392991" cy="30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396D-4523-4A5B-A9D0-406080CB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C41D2-AE08-4903-AC38-381763FF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90688"/>
            <a:ext cx="11421687" cy="45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2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396D-4523-4A5B-A9D0-406080CB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sequences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4FC5D-87F1-4FA9-B7EF-9D149F8B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7" y="1690688"/>
            <a:ext cx="11678366" cy="46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2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E31B-C2B9-4E24-8DC6-80973A43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580B9-6AB8-49D1-B059-E1B911B8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7" y="1483426"/>
            <a:ext cx="8003223" cy="51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8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BFFACCB4-1C75-41EA-98A9-39350DE40B04}"/>
              </a:ext>
            </a:extLst>
          </p:cNvPr>
          <p:cNvSpPr/>
          <p:nvPr/>
        </p:nvSpPr>
        <p:spPr>
          <a:xfrm>
            <a:off x="4466991" y="2198549"/>
            <a:ext cx="3070103" cy="3467842"/>
          </a:xfrm>
          <a:prstGeom prst="downArrow">
            <a:avLst>
              <a:gd name="adj1" fmla="val 50000"/>
              <a:gd name="adj2" fmla="val 1346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8092-3022-4CFB-B490-D40DFAD9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136051"/>
            <a:ext cx="10515600" cy="1325563"/>
          </a:xfrm>
        </p:spPr>
        <p:txBody>
          <a:bodyPr/>
          <a:lstStyle/>
          <a:p>
            <a:r>
              <a:rPr lang="en-US" dirty="0"/>
              <a:t>String Solving Architecture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82F257-F98D-4494-BA62-BB2DA903ACB9}"/>
              </a:ext>
            </a:extLst>
          </p:cNvPr>
          <p:cNvSpPr/>
          <p:nvPr/>
        </p:nvSpPr>
        <p:spPr>
          <a:xfrm>
            <a:off x="5118581" y="5666391"/>
            <a:ext cx="1766924" cy="61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CDCL(T)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BD0A54-1BC5-4FDF-988C-07E46C75B7E6}"/>
              </a:ext>
            </a:extLst>
          </p:cNvPr>
          <p:cNvSpPr/>
          <p:nvPr/>
        </p:nvSpPr>
        <p:spPr>
          <a:xfrm>
            <a:off x="5130040" y="2631478"/>
            <a:ext cx="1766924" cy="61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Terms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812A1D-5F5D-4EAA-AC2C-5D3608516305}"/>
              </a:ext>
            </a:extLst>
          </p:cNvPr>
          <p:cNvSpPr/>
          <p:nvPr/>
        </p:nvSpPr>
        <p:spPr>
          <a:xfrm>
            <a:off x="6286872" y="4633532"/>
            <a:ext cx="1766924" cy="61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z3Str3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3AC72-37E3-4B61-AAA9-201FA1CC38DC}"/>
              </a:ext>
            </a:extLst>
          </p:cNvPr>
          <p:cNvSpPr/>
          <p:nvPr/>
        </p:nvSpPr>
        <p:spPr>
          <a:xfrm>
            <a:off x="3971569" y="4631014"/>
            <a:ext cx="1766924" cy="61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TheorySeq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D0D8E1-79AB-498C-A9E2-9AC712170556}"/>
              </a:ext>
            </a:extLst>
          </p:cNvPr>
          <p:cNvSpPr/>
          <p:nvPr/>
        </p:nvSpPr>
        <p:spPr>
          <a:xfrm>
            <a:off x="2659556" y="3112741"/>
            <a:ext cx="1766924" cy="1131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Rewriting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Equation Solving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A93170-0771-4AE1-976A-374C3D10A4B6}"/>
              </a:ext>
            </a:extLst>
          </p:cNvPr>
          <p:cNvSpPr/>
          <p:nvPr/>
        </p:nvSpPr>
        <p:spPr>
          <a:xfrm>
            <a:off x="7676912" y="3629525"/>
            <a:ext cx="1766924" cy="61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Automata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3C4506-1437-4AB7-8EB1-E7F2C765755A}"/>
              </a:ext>
            </a:extLst>
          </p:cNvPr>
          <p:cNvSpPr/>
          <p:nvPr/>
        </p:nvSpPr>
        <p:spPr>
          <a:xfrm>
            <a:off x="6233179" y="1607283"/>
            <a:ext cx="1766924" cy="59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664ABD-06E5-4755-99ED-5D889F94CD36}"/>
              </a:ext>
            </a:extLst>
          </p:cNvPr>
          <p:cNvSpPr/>
          <p:nvPr/>
        </p:nvSpPr>
        <p:spPr>
          <a:xfrm>
            <a:off x="4038978" y="1597620"/>
            <a:ext cx="1766924" cy="59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SMT-LIB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F7E62C-55EF-4859-8505-B2382B7FE7C1}"/>
              </a:ext>
            </a:extLst>
          </p:cNvPr>
          <p:cNvSpPr/>
          <p:nvPr/>
        </p:nvSpPr>
        <p:spPr>
          <a:xfrm>
            <a:off x="3971569" y="4628023"/>
            <a:ext cx="1766924" cy="61421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7208</TotalTime>
  <Words>545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Strings and Sequences in Z3</vt:lpstr>
      <vt:lpstr>Outline</vt:lpstr>
      <vt:lpstr>Strings and Symbolic Execution</vt:lpstr>
      <vt:lpstr>PowerPoint Presentation</vt:lpstr>
      <vt:lpstr>Quality time with strings in Z3:  Christmas 2015         Thanksgiving 2018</vt:lpstr>
      <vt:lpstr>Strings</vt:lpstr>
      <vt:lpstr>Strings as sequences</vt:lpstr>
      <vt:lpstr>Regular Expressions</vt:lpstr>
      <vt:lpstr>String Solving Architecture</vt:lpstr>
      <vt:lpstr>Reductions</vt:lpstr>
      <vt:lpstr>A Canonizing Solver</vt:lpstr>
      <vt:lpstr>State Machine</vt:lpstr>
      <vt:lpstr>Cascading Solvers</vt:lpstr>
      <vt:lpstr>PowerPoint Presentation</vt:lpstr>
      <vt:lpstr>Regular expressions as symbolic automata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Arithmetic Procedures</dc:title>
  <dc:creator>Nikolaj Bjorner</dc:creator>
  <cp:lastModifiedBy>Nikolaj Bjorner</cp:lastModifiedBy>
  <cp:revision>177</cp:revision>
  <dcterms:created xsi:type="dcterms:W3CDTF">2013-04-28T19:33:25Z</dcterms:created>
  <dcterms:modified xsi:type="dcterms:W3CDTF">2019-05-07T17:04:46Z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nbjorner@microsoft.com</vt:lpwstr>
  </property>
  <property fmtid="{D5CDD505-2E9C-101B-9397-08002B2CF9AE}" pid="5" name="MSIP_Label_f42aa342-8706-4288-bd11-ebb85995028c_SetDate">
    <vt:lpwstr>2019-02-10T18:44:08.0149245Z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6392a5de-4d42-43cb-960e-b5cde5cb814c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