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7"/>
  </p:notesMasterIdLst>
  <p:sldIdLst>
    <p:sldId id="325" r:id="rId2"/>
    <p:sldId id="404" r:id="rId3"/>
    <p:sldId id="430" r:id="rId4"/>
    <p:sldId id="420" r:id="rId5"/>
    <p:sldId id="397" r:id="rId6"/>
    <p:sldId id="424" r:id="rId7"/>
    <p:sldId id="425" r:id="rId8"/>
    <p:sldId id="423" r:id="rId9"/>
    <p:sldId id="370" r:id="rId10"/>
    <p:sldId id="384" r:id="rId11"/>
    <p:sldId id="411" r:id="rId12"/>
    <p:sldId id="371" r:id="rId13"/>
    <p:sldId id="372" r:id="rId14"/>
    <p:sldId id="398" r:id="rId15"/>
    <p:sldId id="374" r:id="rId16"/>
    <p:sldId id="399" r:id="rId17"/>
    <p:sldId id="400" r:id="rId18"/>
    <p:sldId id="363" r:id="rId19"/>
    <p:sldId id="418" r:id="rId20"/>
    <p:sldId id="426" r:id="rId21"/>
    <p:sldId id="428" r:id="rId22"/>
    <p:sldId id="427" r:id="rId23"/>
    <p:sldId id="379" r:id="rId24"/>
    <p:sldId id="429" r:id="rId25"/>
    <p:sldId id="4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5" userDrawn="1">
          <p15:clr>
            <a:srgbClr val="A4A3A4"/>
          </p15:clr>
        </p15:guide>
        <p15:guide id="2" pos="1890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4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833"/>
    <a:srgbClr val="006B31"/>
    <a:srgbClr val="EF5139"/>
    <a:srgbClr val="5E6BFA"/>
    <a:srgbClr val="AE73A8"/>
    <a:srgbClr val="AEC4EB"/>
    <a:srgbClr val="C0FAB6"/>
    <a:srgbClr val="EDBFCA"/>
    <a:srgbClr val="F9C7D1"/>
    <a:srgbClr val="C49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5" autoAdjust="0"/>
    <p:restoredTop sz="82184"/>
  </p:normalViewPr>
  <p:slideViewPr>
    <p:cSldViewPr snapToGrid="0">
      <p:cViewPr varScale="1">
        <p:scale>
          <a:sx n="98" d="100"/>
          <a:sy n="98" d="100"/>
        </p:scale>
        <p:origin x="664" y="192"/>
      </p:cViewPr>
      <p:guideLst>
        <p:guide orient="horz" pos="4315"/>
        <p:guide pos="1890"/>
        <p:guide pos="4248"/>
        <p:guide orient="horz" pos="24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F8A65-AD23-685B-AB31-CCFE10BD7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CFBB9-FD66-9F97-8BDF-C91F37E57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419D4-651A-897E-1122-E7BAFC928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CB7FB-2A07-3E13-6EC3-AA1830C1B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30ABD-A580-6E73-BF19-C1826A1A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CC597-9181-50D9-EAE7-8B72B280D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A89F2-C48A-7A38-83E5-B4A1A75D9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E3153-295C-10AA-4EC8-2050B01DB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74B38-1E55-F5A5-EE07-EF0CC3FC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A1B69-E9C8-A847-2703-3E6BE63C3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DF8DA-9E0A-A1F8-8517-107153C4E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AE119-D386-6FA2-91B2-3C5BBB041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3BB8-A758-DA14-0D7A-7C8DD4A47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A24FA-8C57-3B5C-D3B1-2D148376D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5C241-E9DC-E4B8-9643-B621E2C4F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2DA61-2FBF-58CF-41E4-BFB0CC567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4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B4FB9-C794-8E76-C7A1-D7F78896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3F33A-B2A8-AD7D-C8E7-DD3FEF5F3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4CA97-A609-32A7-4EAF-1E2DC0DC3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05D9-F9F4-141A-AE06-02794D53C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0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8669A-2E63-B1AD-E6FB-E59328F7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98E6F7-3374-14A5-B08B-EA257FA9A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3469E-F2B6-3817-6554-EECAF93FE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B7F9-331E-97BB-042A-BD25D7352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1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consider selecting each value for a parameter as a production rule, the conventional MCTS expands the search tree exponentially for configuring multiple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5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9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DA92-CFD2-4C0C-1D53-79D3FAFF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22488-F883-2704-C468-AAA56F193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CE3FE-504A-1BD4-5BFD-0FB3A9A7D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340D-F004-4A3D-E835-A96C4195F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5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FD20-D9E8-CD25-171D-D3F23BD7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29D22-3296-B7A1-AF4A-C5FBEAB7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9FA58-010D-223D-9AD2-48BA8C11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04315-CD7A-091A-AB3F-8F334B497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6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CBBA-B283-3A0F-249B-6CD4EB620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CFFA2-499A-E755-91E7-C82693857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60CE5-0B7B-1693-691D-07E7EF544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13DA-2F0A-F9A4-4101-CC0992B04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3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B680C-7C81-7756-359D-83E3A373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C8B8A-3F41-CA1E-F3F7-B3C434B43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2451C-202C-EF1E-41E5-1997E13BE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AE6F1-AC45-558F-9CD2-7C8307418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03356-BDE0-E97A-24DE-1E420BE3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2EFEC-63A5-6A61-ACFC-962FE9D9C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FF182E-67D0-861F-584D-632769CA2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2778-3AEB-1934-0A6A-F392D4371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7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58FD-971D-9D7F-5DB6-6EAE342B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37F44-BE7B-F8B7-C90C-262B67F4B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71E49-9B54-A5B3-9A32-BF42548BE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39B70-5501-14C0-E0AB-B1F7146B5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3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D947-4098-2E33-3078-2EACB662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EC801A-CD6C-3DEB-B63D-C510BB6AD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720A6-BD75-E202-23EC-96FB17E86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7756-30DA-DBFF-3F98-C7152A2C5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5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9F2A-8A67-5EDD-B22F-F86590F63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0311A-4025-F34D-B651-3DAADDD02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260F0-D980-B4A3-7D97-0FDD36D58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1153D-91ED-9F0E-6C9B-4EBA38BC7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3B389-89C7-BA6E-4614-44F24FE5E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B15C2-2CD3-2253-5CB0-E0F1909DE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33E68-DF04-166F-5BC9-79C4F4ABC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accent6">
                    <a:lumMod val="75000"/>
                  </a:schemeClr>
                </a:solidFill>
              </a:rPr>
              <a:t>Handcrafted strategy </a:t>
            </a: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F558-E998-E997-E52A-962E00943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2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4D0A-C410-EA27-1A94-616D26D2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5AB9F-D0D5-B319-6A42-A639C9672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386265-B632-D496-520A-08F0E4CC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193F-D8EE-9107-DD9F-3CB364AA6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9FAA7-E32A-C52B-47BE-2DED0FF7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985B8-2D56-2911-67C0-6C9716B36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F9DCD-3C99-1023-4EA6-A41CDD0D8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3EB5E-8CD3-2BD7-FA12-CF8468F93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6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805D1-E554-BB3C-1931-D6A77B1A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84057-5617-04EC-AFDE-3DC37667E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EDB62-EF05-DF60-1630-F8F3E2B3D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r>
              <a:rPr lang="en-CA" dirty="0" err="1"/>
              <a:t>maxRecDepth</a:t>
            </a:r>
            <a:r>
              <a:rPr lang="en-CA" dirty="0"/>
              <a:t>: the maximal depth of an AST of an instance</a:t>
            </a:r>
          </a:p>
          <a:p>
            <a:pPr marL="141750" indent="-141750">
              <a:buFont typeface="Arial" panose="020B0604020202020204" pitchFamily="34" charset="0"/>
              <a:buChar char="•"/>
            </a:pPr>
            <a:r>
              <a:rPr lang="en-CA" dirty="0" err="1"/>
              <a:t>WEQVars</a:t>
            </a:r>
            <a:r>
              <a:rPr lang="en-CA" dirty="0"/>
              <a:t>: the maximal number of variables that are connected via a word equation</a:t>
            </a:r>
          </a:p>
          <a:p>
            <a:pPr marL="141750" indent="-141750">
              <a:buFont typeface="Arial" panose="020B0604020202020204" pitchFamily="34" charset="0"/>
              <a:buChar char="•"/>
            </a:pPr>
            <a:r>
              <a:rPr lang="en-CA" dirty="0" err="1"/>
              <a:t>scopeIncedence</a:t>
            </a:r>
            <a:r>
              <a:rPr lang="en-CA" dirty="0"/>
              <a:t>: the largest scope coincidence degree.</a:t>
            </a: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A82DD-138D-21F5-7288-E9635B12D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FE86-3102-5C02-0837-3EF117FE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20994-9981-2004-25A2-0B637D64D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E7F27-E219-FAF4-20AD-10106B88D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FF0FA-5E8E-2929-287B-C48663ACF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6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33721-A1A5-6D55-8261-7F8DF68F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424B3-3ECF-0B9D-9462-FECCF0A7E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2117E-4F4D-4FCB-0F33-3268F45F1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4BB4-6798-C8E5-3179-9BD9144EC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719960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4F0F219-134B-014C-AC39-440AB1237106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908-F0DD-AA41-86E1-C43158E11B99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D0A03-76D0-A542-9D3F-4EDC5E010660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8F60D-CEDC-E747-A44E-564915F8F95E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69D7C83E-C1A1-4147-81DC-58E60BA41ECB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7F9787-DD3A-4646-BB48-620C816C001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E774CE-34EE-2A47-A6A9-4B48522F6F9B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01E9A-F832-2C47-AF13-96DA2A545D41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7FCA5-98BF-7C4F-A6A8-ABE67A0572D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2F3CFE-9373-F940-8224-EC432E30E4E7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1B21-0880-4F42-9446-62738D693F11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F7C87CBC-7259-A849-85B0-6E08F8283C50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A6E2A-9139-B54F-B1FF-E0B2EAF2E0A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4BC15-3F11-B846-AE64-D1C8A8E867F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B6EE1D-AED7-924E-8D18-B9F1399A910E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1E2A49-C1E0-024C-876B-A61D2B440E03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64F300-FB37-FE41-9129-DD2824002FB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CAF651-5F7E-0248-8C8E-3A4B3D0F11BA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45819"/>
            <a:ext cx="5440648" cy="54072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C981B65-D7E2-3C4B-9135-51B41FB13CC2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372-A208-F546-B7FD-C0747128C2DF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30D062-4D3C-FB49-BC12-289C4E63859A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51BF5-3B10-4647-AE43-6C4FB2FD5AC6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7D11F8-300C-DC45-9476-8111932FAB3B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48535B-B3BB-5C4C-B115-599D8CDF7D82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EF38F5-382A-BF49-BD63-C36DDD7A004C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B99D1C65-BD2F-0244-92DD-38240271D5FA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CD653-AD35-5141-A8C6-BF79EBE4AA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B38EE-3C4F-0B4A-9115-527C95121823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46519-2BAF-9047-B121-BF7E7F710823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D2608-732A-4741-BC48-7812A87E4D8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F9B098-4EE4-474A-8979-CFAB574D8621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D87E91-D511-9145-BCBD-28DFC726F67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66BDC7A0-AFCC-3040-B4D1-25843D1EC36A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0DDFC3-6F0D-5E4C-8D30-C78126C00C6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F758B-0EB2-F34B-BE1F-5B7DBD0D91DF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C1F90-E5C7-6D46-8B27-E98D1AD0BD1D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A86E65-C9CD-3C43-9237-76ACBCE5AEA5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010F3-1A9C-9049-8C1B-2C5FACE5795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527D8-16AA-B94D-A437-8734019F07E3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B1BF0-70BA-0448-A6A9-FFD4E6B32785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0DD73-AC1C-0641-8C33-791A62EF34B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B8DB0B-D7AD-E443-A9FA-6978FE21FA00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B15A-A8CF-CA4A-BCB9-2DEEC6268E6B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309BB-A9D7-E64D-8EF7-0E490151B952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B22BAE-45F8-9D49-A3CD-17513F34191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567BB1-0BFA-DE41-9739-5EC1F580B29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5" y="1204402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6EDCEA9D-D3B3-5947-BA6F-AE3060DE2295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83D76D4-E58B-6046-A0A0-EBD1A5089382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title="University of Waterlo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3781997" y="1779967"/>
            <a:ext cx="4628005" cy="300599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 cap="none" baseline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542259-E8BA-A140-8B75-A66C191FF52A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8F653FE-3A86-E844-A53F-0361E59D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3660" y="4585014"/>
            <a:ext cx="1884680" cy="533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ADE716-1136-A547-A8CE-EAC2B309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0227"/>
            <a:ext cx="3854704" cy="25247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F68F8EAC-105F-1945-AF28-2EE9D912E7CB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title="University of Waterloo">
            <a:extLst>
              <a:ext uri="{FF2B5EF4-FFF2-40B4-BE49-F238E27FC236}">
                <a16:creationId xmlns:a16="http://schemas.microsoft.com/office/drawing/2014/main" id="{3A3088FF-BF54-E04E-8115-1F3BD77AD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1" y="883196"/>
            <a:ext cx="5758536" cy="3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F946E2-AC25-3E4E-8399-357DF7A76D6F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1B2F895-74F6-5245-9741-0020E25D8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60" y="4592032"/>
            <a:ext cx="1884680" cy="533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46E8A0-B6BB-1D40-8410-044E5B2039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7245"/>
            <a:ext cx="3854704" cy="252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47904-A0FC-F14A-9236-E3A1ADBB8DEF}"/>
              </a:ext>
            </a:extLst>
          </p:cNvPr>
          <p:cNvSpPr txBox="1"/>
          <p:nvPr userDrawn="1"/>
        </p:nvSpPr>
        <p:spPr>
          <a:xfrm>
            <a:off x="4851400" y="724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 title="University of Waterloo">
            <a:extLst>
              <a:ext uri="{FF2B5EF4-FFF2-40B4-BE49-F238E27FC236}">
                <a16:creationId xmlns:a16="http://schemas.microsoft.com/office/drawing/2014/main" id="{20257D9E-F7C4-F945-A5BF-B227315677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4015977" y="1407095"/>
            <a:ext cx="4160045" cy="2702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42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167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E926695-4D55-2542-B156-695783971E05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8EC892F9-76CA-354A-B509-D72BDE9CA6AF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89BD-9556-3C4F-8053-32CFC4DF24D3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0B39F3A-281D-AC46-8FF8-21F56CF26541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9B2-3F2A-5046-9D19-AB6CADBEBA0C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741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729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63D8E4F1-CAD3-1C47-B999-6067EF3EF262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1AF-659F-2045-9BBE-23C214600D19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DE09A6C-67C7-A641-9955-3F7B4C4EAAAC}" type="datetime1">
              <a:rPr lang="en-CA" smtClean="0"/>
              <a:t>2025-07-22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  <p:sldLayoutId id="214748372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00628-F892-CF0D-0C5A-B10EBE727B36}"/>
              </a:ext>
            </a:extLst>
          </p:cNvPr>
          <p:cNvSpPr txBox="1"/>
          <p:nvPr/>
        </p:nvSpPr>
        <p:spPr>
          <a:xfrm>
            <a:off x="8342558" y="4741231"/>
            <a:ext cx="3028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John Lu</a:t>
            </a:r>
          </a:p>
          <a:p>
            <a:r>
              <a:rPr lang="en-US" sz="2000" dirty="0"/>
              <a:t>PhD Student</a:t>
            </a:r>
          </a:p>
          <a:p>
            <a:r>
              <a:rPr lang="en-US" sz="2000" dirty="0"/>
              <a:t>University of Waterloo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C83385-6DF4-FB53-F992-5F34724F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35" y="1945395"/>
            <a:ext cx="11569729" cy="148360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cap="none" dirty="0"/>
              <a:t>Monto Carlo Tree Search for SMT Strategy Synthesis</a:t>
            </a:r>
            <a:br>
              <a:rPr lang="en-US" sz="4000" cap="none" dirty="0"/>
            </a:br>
            <a:r>
              <a:rPr lang="en-US" sz="4000" cap="none" dirty="0"/>
              <a:t>with Applications to String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4473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F457-009F-677D-35CF-7189CA5A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D39A-DB58-D79E-4D08-CDFD4461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Objective</a:t>
            </a: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556CBA-A058-BD2D-4AA1-A18AC6CD0272}"/>
                  </a:ext>
                </a:extLst>
              </p:cNvPr>
              <p:cNvSpPr txBox="1"/>
              <p:nvPr/>
            </p:nvSpPr>
            <p:spPr>
              <a:xfrm>
                <a:off x="1409010" y="2228671"/>
                <a:ext cx="9369792" cy="2548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1" dirty="0"/>
                  <a:t>The Strategy Challenge 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dirty="0"/>
                  <a:t>Find the best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in the strategy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/>
                  <a:t> that maximizes:</a:t>
                </a:r>
              </a:p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dirty="0"/>
                  <a:t>		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is a problem distribution of interest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556CBA-A058-BD2D-4AA1-A18AC6CD0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10" y="2228671"/>
                <a:ext cx="9369792" cy="2548839"/>
              </a:xfrm>
              <a:prstGeom prst="rect">
                <a:avLst/>
              </a:prstGeom>
              <a:blipFill>
                <a:blip r:embed="rId3"/>
                <a:stretch>
                  <a:fillRect l="-947" b="-4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8D42F-C76D-43FB-134E-265B469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9467B-0B17-5DB7-E81C-AEF09ECA0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627-9A70-2FEB-D4BB-FE762082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Problem Modelling</a:t>
            </a: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A6F1FE-9CCC-B72B-11AE-BDC64D131294}"/>
                  </a:ext>
                </a:extLst>
              </p:cNvPr>
              <p:cNvSpPr txBox="1"/>
              <p:nvPr/>
            </p:nvSpPr>
            <p:spPr>
              <a:xfrm>
                <a:off x="191194" y="3075057"/>
                <a:ext cx="56054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chemeClr val="accent2"/>
                    </a:solidFill>
                  </a:rPr>
                  <a:t>Z3 Strategy Language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expressed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dirty="0">
                    <a:solidFill>
                      <a:schemeClr val="accent2"/>
                    </a:solidFill>
                  </a:rPr>
                  <a:t>as a Context-Free Grammar (CFG)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A6F1FE-9CCC-B72B-11AE-BDC64D131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4" y="3075057"/>
                <a:ext cx="5605475" cy="707886"/>
              </a:xfrm>
              <a:prstGeom prst="rect">
                <a:avLst/>
              </a:prstGeom>
              <a:blipFill>
                <a:blip r:embed="rId3"/>
                <a:stretch>
                  <a:fillRect t="-3448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6FED8F4-B00C-328E-1DF9-CE8C16F6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256" y="1536174"/>
            <a:ext cx="6007492" cy="44877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1E9B5-6151-2423-1C7A-E29B8E8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9E310-68F4-BC75-F339-00A581C2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59-E729-CBA7-CF5A-CD1A3A96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Problem Modelling</a:t>
            </a:r>
            <a:endParaRPr lang="en-US" sz="32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8706C-9D2E-EC92-2F15-C55B7EB727B7}"/>
              </a:ext>
            </a:extLst>
          </p:cNvPr>
          <p:cNvSpPr txBox="1"/>
          <p:nvPr/>
        </p:nvSpPr>
        <p:spPr>
          <a:xfrm>
            <a:off x="5352472" y="1519161"/>
            <a:ext cx="736467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MDP Modelling of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Strategy Synthesis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DE7BD-A710-F834-7AFE-DABBF664EE44}"/>
              </a:ext>
            </a:extLst>
          </p:cNvPr>
          <p:cNvSpPr txBox="1"/>
          <p:nvPr/>
        </p:nvSpPr>
        <p:spPr>
          <a:xfrm>
            <a:off x="234660" y="1827116"/>
            <a:ext cx="577041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000" b="1"/>
              <a:t>A simplified</a:t>
            </a:r>
            <a:r>
              <a:rPr lang="en-CA" sz="2000" b="1" dirty="0"/>
              <a:t> illustrative</a:t>
            </a:r>
            <a:r>
              <a:rPr lang="en-CN" sz="2000" b="1"/>
              <a:t> </a:t>
            </a:r>
            <a:r>
              <a:rPr lang="en-CA" sz="2000" b="1" dirty="0"/>
              <a:t>CFG</a:t>
            </a:r>
          </a:p>
          <a:p>
            <a:pPr algn="ctr"/>
            <a:r>
              <a:rPr lang="en-CA" sz="2000" dirty="0"/>
              <a:t> </a:t>
            </a:r>
          </a:p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&lt;S&gt; </a:t>
            </a:r>
            <a:r>
              <a:rPr lang="en-CA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→</a:t>
            </a:r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&lt;T&gt; &lt;S&gt;</a:t>
            </a:r>
            <a:r>
              <a:rPr lang="en-CA" sz="2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&lt;S&gt; </a:t>
            </a:r>
            <a:r>
              <a:rPr lang="en-CA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→</a:t>
            </a:r>
            <a:r>
              <a:rPr lang="en-CA" sz="2400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sz="2400" i="1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smt</a:t>
            </a:r>
            <a:r>
              <a:rPr lang="en-CA" sz="2400" i="1" dirty="0">
                <a:solidFill>
                  <a:srgbClr val="7030A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&lt;T&gt; </a:t>
            </a:r>
            <a:r>
              <a:rPr lang="en-CA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→</a:t>
            </a:r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sz="240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simplify</a:t>
            </a:r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&lt;T&gt; </a:t>
            </a:r>
            <a:r>
              <a:rPr lang="en-CA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→</a:t>
            </a:r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CA" sz="2400" i="1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aig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1CA7E-E3E1-401F-FD1B-10893382CD67}"/>
              </a:ext>
            </a:extLst>
          </p:cNvPr>
          <p:cNvSpPr txBox="1"/>
          <p:nvPr/>
        </p:nvSpPr>
        <p:spPr>
          <a:xfrm>
            <a:off x="8329193" y="2348722"/>
            <a:ext cx="1411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&lt;S&gt;</a:t>
            </a:r>
            <a:endParaRPr lang="en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379041-7620-7E59-D119-7DDCC2D3E964}"/>
              </a:ext>
            </a:extLst>
          </p:cNvPr>
          <p:cNvCxnSpPr>
            <a:cxnSpLocks/>
          </p:cNvCxnSpPr>
          <p:nvPr/>
        </p:nvCxnSpPr>
        <p:spPr>
          <a:xfrm>
            <a:off x="9034817" y="2810387"/>
            <a:ext cx="0" cy="394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7E1A9D-CD67-2FB6-CBB9-8AB906E036AA}"/>
              </a:ext>
            </a:extLst>
          </p:cNvPr>
          <p:cNvSpPr txBox="1"/>
          <p:nvPr/>
        </p:nvSpPr>
        <p:spPr>
          <a:xfrm>
            <a:off x="8329191" y="3185789"/>
            <a:ext cx="1411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&lt;T&gt; &lt;S&gt;</a:t>
            </a:r>
            <a:endParaRPr lang="en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8FB7DA-EE4B-B709-6D5D-319DCA2B6843}"/>
              </a:ext>
            </a:extLst>
          </p:cNvPr>
          <p:cNvCxnSpPr>
            <a:cxnSpLocks/>
          </p:cNvCxnSpPr>
          <p:nvPr/>
        </p:nvCxnSpPr>
        <p:spPr>
          <a:xfrm>
            <a:off x="9034818" y="3647454"/>
            <a:ext cx="0" cy="394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2460A6-FCE8-0FA3-03AA-220500F1E07B}"/>
              </a:ext>
            </a:extLst>
          </p:cNvPr>
          <p:cNvSpPr txBox="1"/>
          <p:nvPr/>
        </p:nvSpPr>
        <p:spPr>
          <a:xfrm>
            <a:off x="7789296" y="4038698"/>
            <a:ext cx="2489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i="1" dirty="0">
                <a:highlight>
                  <a:srgbClr val="FFFFFF"/>
                </a:highlight>
                <a:latin typeface="Arial" panose="020B0604020202020204" pitchFamily="34" charset="0"/>
              </a:rPr>
              <a:t>simplify</a:t>
            </a:r>
            <a:r>
              <a:rPr lang="en-CA" sz="24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&lt;S&gt;</a:t>
            </a:r>
            <a:endParaRPr lang="en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B6A638-4DAA-E6F0-714A-06A363720333}"/>
              </a:ext>
            </a:extLst>
          </p:cNvPr>
          <p:cNvCxnSpPr>
            <a:cxnSpLocks/>
          </p:cNvCxnSpPr>
          <p:nvPr/>
        </p:nvCxnSpPr>
        <p:spPr>
          <a:xfrm>
            <a:off x="9034817" y="4567788"/>
            <a:ext cx="0" cy="394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6684F5-0CB2-3E86-85BF-5FFD7AF9B833}"/>
              </a:ext>
            </a:extLst>
          </p:cNvPr>
          <p:cNvSpPr txBox="1"/>
          <p:nvPr/>
        </p:nvSpPr>
        <p:spPr>
          <a:xfrm>
            <a:off x="8067854" y="4962609"/>
            <a:ext cx="1933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i="1" dirty="0"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simplify </a:t>
            </a:r>
            <a:r>
              <a:rPr lang="en-CA" sz="2400" i="1" dirty="0" err="1"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smt</a:t>
            </a:r>
            <a:endParaRPr lang="en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B3957C-DE08-DD8B-93E7-8474128D2A6A}"/>
              </a:ext>
            </a:extLst>
          </p:cNvPr>
          <p:cNvSpPr txBox="1"/>
          <p:nvPr/>
        </p:nvSpPr>
        <p:spPr>
          <a:xfrm>
            <a:off x="6546305" y="5529833"/>
            <a:ext cx="497701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2000" b="1" i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CA" sz="2000" b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=eval(</a:t>
            </a:r>
            <a:r>
              <a:rPr lang="en-CA" sz="2000" b="1" i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simplify </a:t>
            </a:r>
            <a:r>
              <a:rPr lang="en-CA" sz="2000" b="1" i="1" dirty="0" err="1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smt</a:t>
            </a:r>
            <a:r>
              <a:rPr lang="en-CA" sz="2000" b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) = 0.6</a:t>
            </a:r>
          </a:p>
          <a:p>
            <a:pPr algn="ctr"/>
            <a:r>
              <a:rPr lang="en-CA" sz="2000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e.g., 60% of sample instances </a:t>
            </a:r>
          </a:p>
          <a:p>
            <a:pPr algn="ctr"/>
            <a:r>
              <a:rPr lang="en-CA" sz="2000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are solved by this strategy</a:t>
            </a:r>
            <a:endParaRPr lang="en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24CD-1FC2-BD07-E6D7-9205A48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6307-58ED-E100-77E1-ACD3CBE6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C653-C1EE-2E38-CB22-9869BC96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Problem Modelling</a:t>
            </a:r>
            <a:endParaRPr lang="en-US" sz="32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9E873-4458-6EE9-ABBD-6C9C184951F3}"/>
              </a:ext>
            </a:extLst>
          </p:cNvPr>
          <p:cNvGrpSpPr/>
          <p:nvPr/>
        </p:nvGrpSpPr>
        <p:grpSpPr>
          <a:xfrm>
            <a:off x="736428" y="2174189"/>
            <a:ext cx="1933919" cy="3075552"/>
            <a:chOff x="8067854" y="2056622"/>
            <a:chExt cx="1933919" cy="30755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E25B8-5EF4-EBCE-E44D-2878C6937F8B}"/>
                </a:ext>
              </a:extLst>
            </p:cNvPr>
            <p:cNvSpPr txBox="1"/>
            <p:nvPr/>
          </p:nvSpPr>
          <p:spPr>
            <a:xfrm>
              <a:off x="8329193" y="2056622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9A566D-DFA7-5E3F-8DC8-0196E3EFE04D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7" y="2518287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FB066B-BF1E-5DDF-D7B0-245FE06B67EC}"/>
                </a:ext>
              </a:extLst>
            </p:cNvPr>
            <p:cNvSpPr txBox="1"/>
            <p:nvPr/>
          </p:nvSpPr>
          <p:spPr>
            <a:xfrm>
              <a:off x="8329191" y="2893689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&lt;T&gt; 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A1EB0B-89F6-58FB-ABC9-8CFE04B72127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8" y="3355354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C2063D-A3DE-FEF3-9E8C-052543F822D4}"/>
                </a:ext>
              </a:extLst>
            </p:cNvPr>
            <p:cNvSpPr txBox="1"/>
            <p:nvPr/>
          </p:nvSpPr>
          <p:spPr>
            <a:xfrm>
              <a:off x="8115620" y="3746598"/>
              <a:ext cx="18383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i="1" dirty="0">
                  <a:highlight>
                    <a:srgbClr val="FFFFFF"/>
                  </a:highlight>
                  <a:latin typeface="Arial" panose="020B0604020202020204" pitchFamily="34" charset="0"/>
                </a:rPr>
                <a:t>simply</a:t>
              </a:r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 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16AED9-93DB-A29E-63A8-E4D4A8235CE2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7" y="4275688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A8798A-07B0-435C-C202-2EAA2705B88B}"/>
                </a:ext>
              </a:extLst>
            </p:cNvPr>
            <p:cNvSpPr txBox="1"/>
            <p:nvPr/>
          </p:nvSpPr>
          <p:spPr>
            <a:xfrm>
              <a:off x="8067854" y="4670509"/>
              <a:ext cx="19339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i="1" dirty="0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simplify </a:t>
              </a:r>
              <a:r>
                <a:rPr lang="en-CA" sz="2400" i="1" dirty="0" err="1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smt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2AE25F-0D93-99F9-809B-63CD60F58FE4}"/>
              </a:ext>
            </a:extLst>
          </p:cNvPr>
          <p:cNvSpPr txBox="1"/>
          <p:nvPr/>
        </p:nvSpPr>
        <p:spPr>
          <a:xfrm flipH="1">
            <a:off x="738637" y="1485488"/>
            <a:ext cx="193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Search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D29AA4-61B6-F3C5-09B6-1B3A17F0286B}"/>
              </a:ext>
            </a:extLst>
          </p:cNvPr>
          <p:cNvSpPr txBox="1"/>
          <p:nvPr/>
        </p:nvSpPr>
        <p:spPr>
          <a:xfrm>
            <a:off x="611203" y="5781177"/>
            <a:ext cx="216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2400" b="1" i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CA" sz="2400" b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= 0.6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1EE9F2-33E1-CCBC-F1E5-3479AD708086}"/>
              </a:ext>
            </a:extLst>
          </p:cNvPr>
          <p:cNvGrpSpPr/>
          <p:nvPr/>
        </p:nvGrpSpPr>
        <p:grpSpPr>
          <a:xfrm>
            <a:off x="3375971" y="2174189"/>
            <a:ext cx="1933919" cy="3075552"/>
            <a:chOff x="8067854" y="2056622"/>
            <a:chExt cx="1933919" cy="3075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235F1-DA92-BE66-64E3-F51F7ED4320B}"/>
                </a:ext>
              </a:extLst>
            </p:cNvPr>
            <p:cNvSpPr txBox="1"/>
            <p:nvPr/>
          </p:nvSpPr>
          <p:spPr>
            <a:xfrm>
              <a:off x="8329193" y="2056622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E9CEB2-6FA4-FE78-D19F-25ACFEFC7FC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7" y="2518287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E3612A-064D-B30A-0740-78260E0EFB67}"/>
                </a:ext>
              </a:extLst>
            </p:cNvPr>
            <p:cNvSpPr txBox="1"/>
            <p:nvPr/>
          </p:nvSpPr>
          <p:spPr>
            <a:xfrm>
              <a:off x="8329191" y="2893689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&lt;T&gt; 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8CF3FA-A4FD-500A-D2FD-896A0D1F8917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8" y="3355354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EE1956-B0CD-0769-173B-FADDD5F99616}"/>
                </a:ext>
              </a:extLst>
            </p:cNvPr>
            <p:cNvSpPr txBox="1"/>
            <p:nvPr/>
          </p:nvSpPr>
          <p:spPr>
            <a:xfrm>
              <a:off x="8115620" y="3746598"/>
              <a:ext cx="18383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1" dirty="0" err="1"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aig</a:t>
              </a:r>
              <a:r>
                <a:rPr lang="en-CA" sz="2400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 </a:t>
              </a:r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745A2F-2C1E-6A52-C971-88168B3A2C56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7" y="4275688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41F1BF-A253-2204-B34F-016419ED4F5F}"/>
                </a:ext>
              </a:extLst>
            </p:cNvPr>
            <p:cNvSpPr txBox="1"/>
            <p:nvPr/>
          </p:nvSpPr>
          <p:spPr>
            <a:xfrm>
              <a:off x="8067854" y="4670509"/>
              <a:ext cx="193391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i="1" dirty="0" err="1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aig</a:t>
              </a:r>
              <a:r>
                <a:rPr lang="en-CA" sz="2400" i="1" dirty="0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CA" sz="2400" i="1" dirty="0" err="1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smt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CB6D574-1409-E3A6-691A-E3BD6B3DBBEC}"/>
              </a:ext>
            </a:extLst>
          </p:cNvPr>
          <p:cNvSpPr txBox="1"/>
          <p:nvPr/>
        </p:nvSpPr>
        <p:spPr>
          <a:xfrm flipH="1">
            <a:off x="3378180" y="1485488"/>
            <a:ext cx="193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Search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F7972-DD5A-C86A-6AA2-BFD706F481C2}"/>
              </a:ext>
            </a:extLst>
          </p:cNvPr>
          <p:cNvSpPr txBox="1"/>
          <p:nvPr/>
        </p:nvSpPr>
        <p:spPr>
          <a:xfrm>
            <a:off x="3262432" y="5781177"/>
            <a:ext cx="216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2400" b="1" i="1" dirty="0">
                <a:solidFill>
                  <a:srgbClr val="006B31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CA" sz="2400" b="1" dirty="0">
                <a:solidFill>
                  <a:srgbClr val="006B31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= 0.7✓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3E0C04-1BA0-1888-BE04-71B13A5FDD0E}"/>
              </a:ext>
            </a:extLst>
          </p:cNvPr>
          <p:cNvGrpSpPr/>
          <p:nvPr/>
        </p:nvGrpSpPr>
        <p:grpSpPr>
          <a:xfrm>
            <a:off x="6551694" y="2144201"/>
            <a:ext cx="1411251" cy="1298732"/>
            <a:chOff x="8329191" y="2056622"/>
            <a:chExt cx="1411251" cy="12987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66C23A-3D85-B925-C115-E682BF4BF50B}"/>
                </a:ext>
              </a:extLst>
            </p:cNvPr>
            <p:cNvSpPr txBox="1"/>
            <p:nvPr/>
          </p:nvSpPr>
          <p:spPr>
            <a:xfrm>
              <a:off x="8329193" y="2056622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b="0" i="0" dirty="0">
                  <a:solidFill>
                    <a:srgbClr val="7030A0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&lt;S&gt;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C10AD69-14A4-9550-CFBB-D6FF29459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17" y="2518287"/>
              <a:ext cx="0" cy="3948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C3520D-1FC6-A9AE-98E5-A25A5DFF4999}"/>
                </a:ext>
              </a:extLst>
            </p:cNvPr>
            <p:cNvSpPr txBox="1"/>
            <p:nvPr/>
          </p:nvSpPr>
          <p:spPr>
            <a:xfrm>
              <a:off x="8329191" y="2893689"/>
              <a:ext cx="141124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CA" sz="2400" i="1" dirty="0" err="1">
                  <a:highlight>
                    <a:srgbClr val="FFFFFF"/>
                  </a:highlight>
                  <a:latin typeface="Arial" panose="020B0604020202020204" pitchFamily="34" charset="0"/>
                  <a:cs typeface="Times New Roman" panose="02020603050405020304" pitchFamily="18" charset="0"/>
                </a:rPr>
                <a:t>smt</a:t>
              </a:r>
              <a:endParaRPr lang="en-CN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53AA5E-4283-693F-1D8A-53BAC901CBD7}"/>
              </a:ext>
            </a:extLst>
          </p:cNvPr>
          <p:cNvSpPr txBox="1"/>
          <p:nvPr/>
        </p:nvSpPr>
        <p:spPr>
          <a:xfrm flipH="1">
            <a:off x="6292566" y="1455500"/>
            <a:ext cx="193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Search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C27CE2-77F2-4199-CEAD-91E013521C0B}"/>
              </a:ext>
            </a:extLst>
          </p:cNvPr>
          <p:cNvSpPr txBox="1"/>
          <p:nvPr/>
        </p:nvSpPr>
        <p:spPr>
          <a:xfrm>
            <a:off x="6176820" y="3904298"/>
            <a:ext cx="216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2400" b="1" i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R</a:t>
            </a:r>
            <a:r>
              <a:rPr lang="en-CA" sz="2400" b="1" dirty="0">
                <a:solidFill>
                  <a:srgbClr val="C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 = 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8C2756-22DB-FCD5-170A-391E9EA2195D}"/>
              </a:ext>
            </a:extLst>
          </p:cNvPr>
          <p:cNvSpPr txBox="1"/>
          <p:nvPr/>
        </p:nvSpPr>
        <p:spPr>
          <a:xfrm>
            <a:off x="8863819" y="3864164"/>
            <a:ext cx="216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CA" sz="2400" b="1" i="1" dirty="0">
                <a:solidFill>
                  <a:srgbClr val="002060"/>
                </a:solidFill>
                <a:highlight>
                  <a:srgbClr val="FFFFFF"/>
                </a:highlight>
                <a:latin typeface="Arial" panose="020B0604020202020204" pitchFamily="34" charset="0"/>
                <a:cs typeface="Times New Roman" panose="02020603050405020304" pitchFamily="18" charset="0"/>
              </a:rPr>
              <a:t>……</a:t>
            </a:r>
            <a:endParaRPr lang="en-CA" sz="2400" b="1" dirty="0">
              <a:solidFill>
                <a:srgbClr val="002060"/>
              </a:solidFill>
              <a:highlight>
                <a:srgbClr val="FFFFFF"/>
              </a:highlight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3054C-16DE-1CD7-92AC-9E962FAC5A84}"/>
              </a:ext>
            </a:extLst>
          </p:cNvPr>
          <p:cNvSpPr txBox="1"/>
          <p:nvPr/>
        </p:nvSpPr>
        <p:spPr>
          <a:xfrm>
            <a:off x="5815819" y="5263099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Infinite space, we want to search “smartly”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24C4-5C41-DC82-A5D7-F921479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4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4AA4-BF94-2C5C-DB32-3C2AB7409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04D7-615A-E644-01F4-AA7D08B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spc="50" baseline="0" dirty="0">
                <a:latin typeface="+mj-lt"/>
                <a:ea typeface="+mj-ea"/>
                <a:cs typeface="+mj-cs"/>
              </a:rPr>
              <a:t>Monte Carlo Tree Search (MCTS)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A3709-F43B-7985-60F3-3459911B2A91}"/>
              </a:ext>
            </a:extLst>
          </p:cNvPr>
          <p:cNvSpPr txBox="1"/>
          <p:nvPr/>
        </p:nvSpPr>
        <p:spPr>
          <a:xfrm>
            <a:off x="155380" y="2745575"/>
            <a:ext cx="5586855" cy="2166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8925" indent="-288925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</a:pPr>
            <a:r>
              <a:rPr lang="en-US" sz="2200" dirty="0"/>
              <a:t>A </a:t>
            </a:r>
            <a:r>
              <a:rPr lang="en-US" sz="2200" b="1" dirty="0"/>
              <a:t>Best-First Search </a:t>
            </a:r>
            <a:r>
              <a:rPr lang="en-US" sz="2200" dirty="0"/>
              <a:t>technique</a:t>
            </a:r>
          </a:p>
          <a:p>
            <a:pPr marL="288925" indent="-288925"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</a:pPr>
            <a:r>
              <a:rPr lang="en-US" sz="2200" dirty="0"/>
              <a:t>The search tries to keep a balance between exploiting </a:t>
            </a:r>
            <a:r>
              <a:rPr lang="en-US" sz="2200" b="1" dirty="0"/>
              <a:t>Previously Rewarding Trajectories</a:t>
            </a:r>
            <a:r>
              <a:rPr lang="en-US" sz="2200" dirty="0"/>
              <a:t> and exploring </a:t>
            </a:r>
            <a:r>
              <a:rPr lang="en-US" sz="2200" b="1" dirty="0"/>
              <a:t>Less-Visited Paths</a:t>
            </a:r>
            <a:r>
              <a:rPr lang="en-US" sz="2200" dirty="0"/>
              <a:t>.</a:t>
            </a:r>
          </a:p>
        </p:txBody>
      </p:sp>
      <p:pic>
        <p:nvPicPr>
          <p:cNvPr id="4" name="Picture 3" descr="A diagram of a tree diagram&#10;&#10;Description automatically generated">
            <a:extLst>
              <a:ext uri="{FF2B5EF4-FFF2-40B4-BE49-F238E27FC236}">
                <a16:creationId xmlns:a16="http://schemas.microsoft.com/office/drawing/2014/main" id="{55CA46D2-4432-0FA5-E10C-6AAC0AE95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9"/>
          <a:stretch/>
        </p:blipFill>
        <p:spPr>
          <a:xfrm>
            <a:off x="4804022" y="1330035"/>
            <a:ext cx="7232598" cy="475819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EEEF0-1145-E770-6E41-70A37F3B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BFDE-A13A-BAD7-2FFF-14D78D4A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4E45-D89B-A726-AA02-1C885777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MCTS for Strategy Synthesis: One search</a:t>
            </a:r>
            <a:endParaRPr lang="en-US" sz="3200" b="0" dirty="0"/>
          </a:p>
        </p:txBody>
      </p:sp>
      <p:pic>
        <p:nvPicPr>
          <p:cNvPr id="4" name="Picture 3" descr="A diagram of a repeat n simulation&#10;&#10;AI-generated content may be incorrect.">
            <a:extLst>
              <a:ext uri="{FF2B5EF4-FFF2-40B4-BE49-F238E27FC236}">
                <a16:creationId xmlns:a16="http://schemas.microsoft.com/office/drawing/2014/main" id="{913BFAFF-59BC-3A38-75E4-B7EDFB100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29" y="1722299"/>
            <a:ext cx="9535342" cy="4658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1A64A-1DBC-766F-9D4B-8D3CA139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CB26D-D6D4-9C99-3E07-D799E05822E6}"/>
              </a:ext>
            </a:extLst>
          </p:cNvPr>
          <p:cNvSpPr txBox="1">
            <a:spLocks/>
          </p:cNvSpPr>
          <p:nvPr/>
        </p:nvSpPr>
        <p:spPr>
          <a:xfrm>
            <a:off x="119063" y="277648"/>
            <a:ext cx="115697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Layered Search for Parameter Configuration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23B0AA52-A6B1-2845-24D6-4AC4064F6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233" y="1896230"/>
            <a:ext cx="6684187" cy="4521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6B033-61EE-22F5-851D-ABAB232D8DB5}"/>
              </a:ext>
            </a:extLst>
          </p:cNvPr>
          <p:cNvSpPr txBox="1"/>
          <p:nvPr/>
        </p:nvSpPr>
        <p:spPr>
          <a:xfrm>
            <a:off x="119063" y="2068348"/>
            <a:ext cx="5279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B31"/>
                </a:solidFill>
              </a:rPr>
              <a:t>Treat the parameter tuning as a </a:t>
            </a:r>
            <a:r>
              <a:rPr lang="en-US" sz="2000" b="1" dirty="0">
                <a:solidFill>
                  <a:srgbClr val="006B31"/>
                </a:solidFill>
              </a:rPr>
              <a:t>separate optimization problem</a:t>
            </a:r>
            <a:r>
              <a:rPr lang="en-US" sz="2000" dirty="0">
                <a:solidFill>
                  <a:srgbClr val="006B31"/>
                </a:solidFill>
              </a:rPr>
              <a:t> aside the main MCTS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B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B31"/>
                </a:solidFill>
              </a:rPr>
              <a:t>The parameter tuning is optimized by </a:t>
            </a:r>
            <a:r>
              <a:rPr lang="en-US" sz="2000" b="1" dirty="0">
                <a:solidFill>
                  <a:srgbClr val="006B31"/>
                </a:solidFill>
              </a:rPr>
              <a:t>Multi-Armed Bandit</a:t>
            </a:r>
            <a:r>
              <a:rPr lang="en-US" sz="2000" dirty="0">
                <a:solidFill>
                  <a:srgbClr val="006B31"/>
                </a:solidFill>
              </a:rPr>
              <a:t> (MAB)</a:t>
            </a:r>
          </a:p>
          <a:p>
            <a:endParaRPr lang="en-US" sz="2000" dirty="0">
              <a:solidFill>
                <a:srgbClr val="006B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B31"/>
                </a:solidFill>
              </a:rPr>
              <a:t>These MABs </a:t>
            </a:r>
            <a:r>
              <a:rPr lang="en-US" sz="2000" b="1" dirty="0">
                <a:solidFill>
                  <a:srgbClr val="006B31"/>
                </a:solidFill>
              </a:rPr>
              <a:t>DO NOT expand </a:t>
            </a:r>
            <a:r>
              <a:rPr lang="en-US" sz="2000" dirty="0">
                <a:solidFill>
                  <a:srgbClr val="006B31"/>
                </a:solidFill>
              </a:rPr>
              <a:t>the main MCTS search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6B3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50E96-778C-A61E-42F7-4A7C42EF1FCF}"/>
              </a:ext>
            </a:extLst>
          </p:cNvPr>
          <p:cNvSpPr txBox="1"/>
          <p:nvPr/>
        </p:nvSpPr>
        <p:spPr>
          <a:xfrm>
            <a:off x="5393891" y="1172998"/>
            <a:ext cx="629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Consider two parameters, i.e., </a:t>
            </a:r>
            <a:r>
              <a:rPr lang="en-US" sz="2000" i="1" dirty="0" err="1">
                <a:solidFill>
                  <a:schemeClr val="accent5"/>
                </a:solidFill>
              </a:rPr>
              <a:t>som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 err="1">
                <a:solidFill>
                  <a:schemeClr val="accent5"/>
                </a:solidFill>
              </a:rPr>
              <a:t>max_degree</a:t>
            </a:r>
            <a:endParaRPr lang="en-US" sz="2000" i="1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accent5"/>
                </a:solidFill>
              </a:rPr>
              <a:t>for the tactic </a:t>
            </a:r>
            <a:r>
              <a:rPr lang="en-US" sz="2000" i="1" dirty="0">
                <a:solidFill>
                  <a:schemeClr val="accent5"/>
                </a:solidFill>
              </a:rPr>
              <a:t>simplify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3DB33-FDC7-B813-3BA1-28DF22D6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CB26D-D6D4-9C99-3E07-D799E05822E6}"/>
              </a:ext>
            </a:extLst>
          </p:cNvPr>
          <p:cNvSpPr txBox="1">
            <a:spLocks/>
          </p:cNvSpPr>
          <p:nvPr/>
        </p:nvSpPr>
        <p:spPr>
          <a:xfrm>
            <a:off x="119063" y="277648"/>
            <a:ext cx="115697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Staged Search for Branching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B7B50-D1DB-0CB5-73B3-0FF3E1900537}"/>
              </a:ext>
            </a:extLst>
          </p:cNvPr>
          <p:cNvSpPr txBox="1"/>
          <p:nvPr/>
        </p:nvSpPr>
        <p:spPr>
          <a:xfrm>
            <a:off x="1051608" y="2618740"/>
            <a:ext cx="1175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simplify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4A4CC-20F5-BB01-619E-CDF7610E18C2}"/>
              </a:ext>
            </a:extLst>
          </p:cNvPr>
          <p:cNvSpPr txBox="1"/>
          <p:nvPr/>
        </p:nvSpPr>
        <p:spPr>
          <a:xfrm>
            <a:off x="1051607" y="3312316"/>
            <a:ext cx="1175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CN" sz="1600" dirty="0"/>
              <a:t>olve-eqs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AB216-D273-C2D2-80DA-6079FBFAA6F3}"/>
              </a:ext>
            </a:extLst>
          </p:cNvPr>
          <p:cNvSpPr txBox="1"/>
          <p:nvPr/>
        </p:nvSpPr>
        <p:spPr>
          <a:xfrm>
            <a:off x="1051607" y="4005892"/>
            <a:ext cx="1175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smt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E1FB6-C6BA-AE1D-0EF7-6C6B2E5570E2}"/>
              </a:ext>
            </a:extLst>
          </p:cNvPr>
          <p:cNvSpPr txBox="1"/>
          <p:nvPr/>
        </p:nvSpPr>
        <p:spPr>
          <a:xfrm>
            <a:off x="3829220" y="2618740"/>
            <a:ext cx="1175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CF5A2-A351-42F0-469E-94875500C3DE}"/>
              </a:ext>
            </a:extLst>
          </p:cNvPr>
          <p:cNvSpPr txBox="1"/>
          <p:nvPr/>
        </p:nvSpPr>
        <p:spPr>
          <a:xfrm>
            <a:off x="2450246" y="2618740"/>
            <a:ext cx="1175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600" dirty="0"/>
              <a:t>simplify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18471-75CB-E88E-0340-519416019C50}"/>
              </a:ext>
            </a:extLst>
          </p:cNvPr>
          <p:cNvSpPr txBox="1"/>
          <p:nvPr/>
        </p:nvSpPr>
        <p:spPr>
          <a:xfrm>
            <a:off x="2421669" y="3312316"/>
            <a:ext cx="12660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</a:t>
            </a:r>
            <a:r>
              <a:rPr lang="en-CN" sz="1600" dirty="0"/>
              <a:t>fnra-nlsat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2A06DA-9D31-94C6-E811-AB27739E6CF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639417" y="2957294"/>
            <a:ext cx="1" cy="35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4DF89-9179-6AF3-4FC7-25E3773ACAE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639416" y="3650870"/>
            <a:ext cx="1" cy="369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88B668-0F55-6B73-8D1E-07977BBCE4B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38055" y="2957294"/>
            <a:ext cx="1" cy="371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F1BC0-17F6-1105-BF4F-B79B5D8BBC19}"/>
              </a:ext>
            </a:extLst>
          </p:cNvPr>
          <p:cNvSpPr txBox="1"/>
          <p:nvPr/>
        </p:nvSpPr>
        <p:spPr>
          <a:xfrm>
            <a:off x="5850071" y="1084964"/>
            <a:ext cx="5838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/>
              <a:t>Stage 2</a:t>
            </a:r>
            <a:r>
              <a:rPr lang="en-CN" sz="2000" b="1"/>
              <a:t>: </a:t>
            </a:r>
            <a:r>
              <a:rPr lang="en-CA" sz="2000" b="1" dirty="0"/>
              <a:t>Branched </a:t>
            </a:r>
            <a:r>
              <a:rPr lang="en-CN" sz="2000" b="1"/>
              <a:t>Strategy Synthesis</a:t>
            </a:r>
            <a:endParaRPr lang="en-CA" sz="2000" b="1" dirty="0"/>
          </a:p>
          <a:p>
            <a:pPr algn="ctr"/>
            <a:r>
              <a:rPr lang="en-CA" sz="2000" dirty="0"/>
              <a:t>Restrict the action space so that each path in AST</a:t>
            </a:r>
          </a:p>
          <a:p>
            <a:pPr algn="ctr"/>
            <a:r>
              <a:rPr lang="en-CA" sz="2000" dirty="0"/>
              <a:t>is a selected linear strategy from Stage 1</a:t>
            </a:r>
            <a:endParaRPr lang="en-C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9E530-1C62-DBEB-4AFE-0461575CEAF6}"/>
              </a:ext>
            </a:extLst>
          </p:cNvPr>
          <p:cNvSpPr txBox="1"/>
          <p:nvPr/>
        </p:nvSpPr>
        <p:spPr>
          <a:xfrm>
            <a:off x="1064079" y="2057649"/>
            <a:ext cx="115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7030A0"/>
                </a:solidFill>
              </a:rPr>
              <a:t>Ln </a:t>
            </a:r>
            <a:r>
              <a:rPr lang="en-CN" sz="1600">
                <a:solidFill>
                  <a:srgbClr val="7030A0"/>
                </a:solidFill>
              </a:rPr>
              <a:t>Strat </a:t>
            </a:r>
            <a:r>
              <a:rPr lang="en-CN" sz="16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39624-F075-ED0C-30FF-D8C84D23E502}"/>
              </a:ext>
            </a:extLst>
          </p:cNvPr>
          <p:cNvSpPr txBox="1"/>
          <p:nvPr/>
        </p:nvSpPr>
        <p:spPr>
          <a:xfrm>
            <a:off x="660773" y="1095375"/>
            <a:ext cx="475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b="1" dirty="0"/>
              <a:t>Stage 1: Linear Strategy Selection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C6BA9-D02C-4682-22C1-39BDA57E266A}"/>
              </a:ext>
            </a:extLst>
          </p:cNvPr>
          <p:cNvSpPr txBox="1"/>
          <p:nvPr/>
        </p:nvSpPr>
        <p:spPr>
          <a:xfrm>
            <a:off x="2460987" y="2053649"/>
            <a:ext cx="115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rgbClr val="C00000"/>
                </a:solidFill>
              </a:rPr>
              <a:t>Ln </a:t>
            </a:r>
            <a:r>
              <a:rPr lang="en-CN" sz="1600">
                <a:solidFill>
                  <a:srgbClr val="C00000"/>
                </a:solidFill>
              </a:rPr>
              <a:t>Strat </a:t>
            </a:r>
            <a:r>
              <a:rPr lang="en-CA" sz="1600" dirty="0">
                <a:solidFill>
                  <a:srgbClr val="C00000"/>
                </a:solidFill>
              </a:rPr>
              <a:t>2</a:t>
            </a:r>
            <a:endParaRPr lang="en-CN" sz="16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470BED-9520-1EF5-A1EB-C805DCD2F285}"/>
              </a:ext>
            </a:extLst>
          </p:cNvPr>
          <p:cNvSpPr txBox="1"/>
          <p:nvPr/>
        </p:nvSpPr>
        <p:spPr>
          <a:xfrm>
            <a:off x="3839962" y="2062559"/>
            <a:ext cx="115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Ln </a:t>
            </a:r>
            <a:r>
              <a:rPr lang="en-CN" sz="1600">
                <a:solidFill>
                  <a:schemeClr val="accent6">
                    <a:lumMod val="75000"/>
                  </a:schemeClr>
                </a:solidFill>
              </a:rPr>
              <a:t>Strat </a:t>
            </a:r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99AD63-9414-FB30-B590-7F9F7431BFFF}"/>
              </a:ext>
            </a:extLst>
          </p:cNvPr>
          <p:cNvGrpSpPr/>
          <p:nvPr/>
        </p:nvGrpSpPr>
        <p:grpSpPr>
          <a:xfrm>
            <a:off x="6567858" y="2151757"/>
            <a:ext cx="4361831" cy="3657769"/>
            <a:chOff x="6921161" y="2162006"/>
            <a:chExt cx="4361831" cy="3657769"/>
          </a:xfrm>
        </p:grpSpPr>
        <p:sp>
          <p:nvSpPr>
            <p:cNvPr id="17" name="Decision 16">
              <a:extLst>
                <a:ext uri="{FF2B5EF4-FFF2-40B4-BE49-F238E27FC236}">
                  <a16:creationId xmlns:a16="http://schemas.microsoft.com/office/drawing/2014/main" id="{9D31C3B2-FCFE-6D7D-529A-D86F407EEC5E}"/>
                </a:ext>
              </a:extLst>
            </p:cNvPr>
            <p:cNvSpPr/>
            <p:nvPr/>
          </p:nvSpPr>
          <p:spPr>
            <a:xfrm>
              <a:off x="9033737" y="2178655"/>
              <a:ext cx="1266005" cy="4882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C6C43B-8A42-A43A-2426-F1424052120C}"/>
                </a:ext>
              </a:extLst>
            </p:cNvPr>
            <p:cNvSpPr txBox="1"/>
            <p:nvPr/>
          </p:nvSpPr>
          <p:spPr>
            <a:xfrm>
              <a:off x="9175665" y="2253502"/>
              <a:ext cx="98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</a:t>
              </a:r>
              <a:r>
                <a:rPr lang="en-CN" sz="1600" dirty="0"/>
                <a:t>s-pb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600C396C-97BD-E3A2-5FBD-275CE37D6657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0299742" y="2422779"/>
              <a:ext cx="395441" cy="5091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A0D483-C4F8-6948-DEE8-8764E145CD85}"/>
                </a:ext>
              </a:extLst>
            </p:cNvPr>
            <p:cNvSpPr txBox="1"/>
            <p:nvPr/>
          </p:nvSpPr>
          <p:spPr>
            <a:xfrm>
              <a:off x="10107372" y="2931894"/>
              <a:ext cx="11756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/>
                <a:t>sat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6A4540CF-BF47-0FF2-294F-BC9CEA51151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rot="10800000" flipV="1">
              <a:off x="8587857" y="2422778"/>
              <a:ext cx="445881" cy="5091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cision 21">
              <a:extLst>
                <a:ext uri="{FF2B5EF4-FFF2-40B4-BE49-F238E27FC236}">
                  <a16:creationId xmlns:a16="http://schemas.microsoft.com/office/drawing/2014/main" id="{D4A21FA1-CC5E-CD9F-500F-F88EC439B325}"/>
                </a:ext>
              </a:extLst>
            </p:cNvPr>
            <p:cNvSpPr/>
            <p:nvPr/>
          </p:nvSpPr>
          <p:spPr>
            <a:xfrm>
              <a:off x="7954853" y="3633772"/>
              <a:ext cx="1266005" cy="488248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60C61C-5223-DCD6-E3F2-B408DEE7C82F}"/>
                </a:ext>
              </a:extLst>
            </p:cNvPr>
            <p:cNvSpPr txBox="1"/>
            <p:nvPr/>
          </p:nvSpPr>
          <p:spPr>
            <a:xfrm>
              <a:off x="8096781" y="3708619"/>
              <a:ext cx="982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try-for</a:t>
              </a:r>
              <a:endParaRPr lang="en-CN" sz="1600" dirty="0"/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0E62CA78-505A-35CD-5A35-28E972586C0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508972" y="3877896"/>
              <a:ext cx="445881" cy="509115"/>
            </a:xfrm>
            <a:prstGeom prst="bentConnector2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0AE2194E-D32F-B688-1DFF-49AE7E0C0132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58" y="3877897"/>
              <a:ext cx="395441" cy="509115"/>
            </a:xfrm>
            <a:prstGeom prst="bent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EC2DA9-690B-5A6F-62C0-91A63CE074AE}"/>
                </a:ext>
              </a:extLst>
            </p:cNvPr>
            <p:cNvSpPr txBox="1"/>
            <p:nvPr/>
          </p:nvSpPr>
          <p:spPr>
            <a:xfrm>
              <a:off x="8355824" y="2167814"/>
              <a:ext cx="84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/>
                <a:t>false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719383-D64A-E5C1-31EC-59C2E8240A70}"/>
                </a:ext>
              </a:extLst>
            </p:cNvPr>
            <p:cNvSpPr txBox="1"/>
            <p:nvPr/>
          </p:nvSpPr>
          <p:spPr>
            <a:xfrm>
              <a:off x="10118952" y="2162006"/>
              <a:ext cx="84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/>
                <a:t>true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B8EADB-848C-EA5E-5377-C3BF89BE5E06}"/>
                </a:ext>
              </a:extLst>
            </p:cNvPr>
            <p:cNvSpPr txBox="1"/>
            <p:nvPr/>
          </p:nvSpPr>
          <p:spPr>
            <a:xfrm>
              <a:off x="7204192" y="3536940"/>
              <a:ext cx="84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/>
                <a:t>10</a:t>
              </a:r>
              <a:r>
                <a:rPr lang="en-CA" sz="1400" dirty="0"/>
                <a:t> sec</a:t>
              </a:r>
              <a:endParaRPr lang="en-CN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F79D6F-3673-A34E-83A7-417BD3CCFFFD}"/>
                </a:ext>
              </a:extLst>
            </p:cNvPr>
            <p:cNvSpPr txBox="1"/>
            <p:nvPr/>
          </p:nvSpPr>
          <p:spPr>
            <a:xfrm>
              <a:off x="6921161" y="4390299"/>
              <a:ext cx="11756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</a:t>
              </a:r>
              <a:r>
                <a:rPr lang="en-CN" sz="1600" dirty="0"/>
                <a:t>olve-eqs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42B109-BC46-28ED-BBA1-DAF5A837635B}"/>
                </a:ext>
              </a:extLst>
            </p:cNvPr>
            <p:cNvSpPr txBox="1"/>
            <p:nvPr/>
          </p:nvSpPr>
          <p:spPr>
            <a:xfrm>
              <a:off x="6921161" y="5083875"/>
              <a:ext cx="11756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600" dirty="0"/>
                <a:t>smt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C80C7B-683B-FD54-BEE9-C0C3D262A73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508971" y="4728853"/>
              <a:ext cx="0" cy="35502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3DB098-D481-5308-47D5-0A65FE6A1501}"/>
                </a:ext>
              </a:extLst>
            </p:cNvPr>
            <p:cNvSpPr txBox="1"/>
            <p:nvPr/>
          </p:nvSpPr>
          <p:spPr>
            <a:xfrm>
              <a:off x="8990873" y="4390299"/>
              <a:ext cx="12660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q</a:t>
              </a:r>
              <a:r>
                <a:rPr lang="en-CN" sz="1600" dirty="0"/>
                <a:t>fnra-nlsat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C3ECE-D6BC-8569-422D-256EB2F18D8B}"/>
                </a:ext>
              </a:extLst>
            </p:cNvPr>
            <p:cNvSpPr txBox="1"/>
            <p:nvPr/>
          </p:nvSpPr>
          <p:spPr>
            <a:xfrm>
              <a:off x="8000045" y="2935911"/>
              <a:ext cx="11756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/>
                <a:t>simplify</a:t>
              </a:r>
              <a:endParaRPr lang="en-CN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51CDD9-F99F-D7B8-A35B-40E07CED54CF}"/>
                </a:ext>
              </a:extLst>
            </p:cNvPr>
            <p:cNvSpPr txBox="1"/>
            <p:nvPr/>
          </p:nvSpPr>
          <p:spPr>
            <a:xfrm>
              <a:off x="9122720" y="3553653"/>
              <a:ext cx="84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else</a:t>
              </a:r>
              <a:endParaRPr lang="en-CN" sz="1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1350C6F-C1A4-21D0-34B5-93FCDFF9EC05}"/>
                </a:ext>
              </a:extLst>
            </p:cNvPr>
            <p:cNvCxnSpPr>
              <a:cxnSpLocks/>
            </p:cNvCxnSpPr>
            <p:nvPr/>
          </p:nvCxnSpPr>
          <p:spPr>
            <a:xfrm>
              <a:off x="8561185" y="3273599"/>
              <a:ext cx="0" cy="35502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6110E0-77D5-7889-301F-360533E001C0}"/>
                </a:ext>
              </a:extLst>
            </p:cNvPr>
            <p:cNvCxnSpPr>
              <a:cxnSpLocks/>
            </p:cNvCxnSpPr>
            <p:nvPr/>
          </p:nvCxnSpPr>
          <p:spPr>
            <a:xfrm>
              <a:off x="8606905" y="3273599"/>
              <a:ext cx="0" cy="35502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9E19B0-3A65-5D5B-9803-8BD2F6EA5C02}"/>
                </a:ext>
              </a:extLst>
            </p:cNvPr>
            <p:cNvSpPr txBox="1"/>
            <p:nvPr/>
          </p:nvSpPr>
          <p:spPr>
            <a:xfrm>
              <a:off x="6931903" y="5481221"/>
              <a:ext cx="1154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rgbClr val="7030A0"/>
                  </a:solidFill>
                </a:rPr>
                <a:t>Ln </a:t>
              </a:r>
              <a:r>
                <a:rPr lang="en-CN" sz="1600">
                  <a:solidFill>
                    <a:srgbClr val="7030A0"/>
                  </a:solidFill>
                </a:rPr>
                <a:t>Strat </a:t>
              </a:r>
              <a:r>
                <a:rPr lang="en-CN" sz="16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341351-AC9A-C1D5-2645-F284E955CA43}"/>
                </a:ext>
              </a:extLst>
            </p:cNvPr>
            <p:cNvSpPr txBox="1"/>
            <p:nvPr/>
          </p:nvSpPr>
          <p:spPr>
            <a:xfrm>
              <a:off x="9046807" y="4812004"/>
              <a:ext cx="1154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rgbClr val="C00000"/>
                  </a:solidFill>
                </a:rPr>
                <a:t>Ln </a:t>
              </a:r>
              <a:r>
                <a:rPr lang="en-CN" sz="1600">
                  <a:solidFill>
                    <a:srgbClr val="C00000"/>
                  </a:solidFill>
                </a:rPr>
                <a:t>Strat </a:t>
              </a:r>
              <a:r>
                <a:rPr lang="en-CA" sz="1600" dirty="0">
                  <a:solidFill>
                    <a:srgbClr val="C00000"/>
                  </a:solidFill>
                </a:rPr>
                <a:t>2</a:t>
              </a:r>
              <a:endParaRPr lang="en-CN" sz="1600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519F06-235F-7625-6F0A-64BA0FE60432}"/>
                </a:ext>
              </a:extLst>
            </p:cNvPr>
            <p:cNvSpPr txBox="1"/>
            <p:nvPr/>
          </p:nvSpPr>
          <p:spPr>
            <a:xfrm>
              <a:off x="10127200" y="3352274"/>
              <a:ext cx="1154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accent6">
                      <a:lumMod val="75000"/>
                    </a:schemeClr>
                  </a:solidFill>
                </a:rPr>
                <a:t>Ln </a:t>
              </a:r>
              <a:r>
                <a:rPr lang="en-CN" sz="1600">
                  <a:solidFill>
                    <a:schemeClr val="accent6">
                      <a:lumMod val="75000"/>
                    </a:schemeClr>
                  </a:solidFill>
                </a:rPr>
                <a:t>Strat </a:t>
              </a:r>
              <a:r>
                <a:rPr lang="en-CA" sz="16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lang="en-CN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396DE59-B761-3B45-DCC1-C1ED7E1FD0DB}"/>
              </a:ext>
            </a:extLst>
          </p:cNvPr>
          <p:cNvSpPr txBox="1"/>
          <p:nvPr/>
        </p:nvSpPr>
        <p:spPr>
          <a:xfrm>
            <a:off x="341005" y="5963308"/>
            <a:ext cx="507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i="1" dirty="0">
                <a:solidFill>
                  <a:srgbClr val="006B31"/>
                </a:solidFill>
              </a:rPr>
              <a:t>Evaluation: Interaction with SMT Solver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754C-7ED0-3A4E-C11A-231BFBF37381}"/>
              </a:ext>
            </a:extLst>
          </p:cNvPr>
          <p:cNvSpPr txBox="1"/>
          <p:nvPr/>
        </p:nvSpPr>
        <p:spPr>
          <a:xfrm>
            <a:off x="5980529" y="5809420"/>
            <a:ext cx="6169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i="1" dirty="0">
                <a:solidFill>
                  <a:srgbClr val="006B31"/>
                </a:solidFill>
              </a:rPr>
              <a:t>Evaluation: Retrieved </a:t>
            </a:r>
            <a:r>
              <a:rPr lang="en-CN" sz="2000" i="1">
                <a:solidFill>
                  <a:srgbClr val="006B31"/>
                </a:solidFill>
              </a:rPr>
              <a:t>from </a:t>
            </a:r>
            <a:endParaRPr lang="en-CA" sz="2000" i="1" dirty="0">
              <a:solidFill>
                <a:srgbClr val="006B31"/>
              </a:solidFill>
            </a:endParaRPr>
          </a:p>
          <a:p>
            <a:pPr algn="ctr"/>
            <a:r>
              <a:rPr lang="en-CN" sz="2000" i="1">
                <a:solidFill>
                  <a:srgbClr val="006B31"/>
                </a:solidFill>
              </a:rPr>
              <a:t>cached </a:t>
            </a:r>
            <a:r>
              <a:rPr lang="en-CN" sz="2000" i="1" dirty="0">
                <a:solidFill>
                  <a:srgbClr val="006B31"/>
                </a:solidFill>
              </a:rPr>
              <a:t>linear strategy results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D1749C-F27B-AFFC-FF6F-8E7CC7B4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776" y="523738"/>
            <a:ext cx="11569700" cy="895350"/>
          </a:xfrm>
        </p:spPr>
        <p:txBody>
          <a:bodyPr>
            <a:normAutofit/>
          </a:bodyPr>
          <a:lstStyle/>
          <a:p>
            <a:r>
              <a:rPr lang="en-US" sz="3600" dirty="0"/>
              <a:t>Experiment 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EAB2F-BB49-7622-8AFA-A162D1FD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59" r="65943" b="19809"/>
          <a:stretch>
            <a:fillRect/>
          </a:stretch>
        </p:blipFill>
        <p:spPr>
          <a:xfrm>
            <a:off x="2919352" y="2617862"/>
            <a:ext cx="2886617" cy="2886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AD062-67A0-2B2A-CA23-8A8864601271}"/>
              </a:ext>
            </a:extLst>
          </p:cNvPr>
          <p:cNvSpPr txBox="1"/>
          <p:nvPr/>
        </p:nvSpPr>
        <p:spPr>
          <a:xfrm>
            <a:off x="3481606" y="1788617"/>
            <a:ext cx="52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%Instances Solved (10s time limit)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D1D2-D4AF-A19C-37D4-0685A3B1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DFBBB-49C5-658B-E11C-994B5116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05" r="15970" b="19809"/>
          <a:stretch>
            <a:fillRect/>
          </a:stretch>
        </p:blipFill>
        <p:spPr>
          <a:xfrm>
            <a:off x="5805969" y="2617862"/>
            <a:ext cx="3474977" cy="2886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182E3-978B-651C-4A65-B35039D6959A}"/>
              </a:ext>
            </a:extLst>
          </p:cNvPr>
          <p:cNvSpPr txBox="1"/>
          <p:nvPr/>
        </p:nvSpPr>
        <p:spPr>
          <a:xfrm>
            <a:off x="8287473" y="2662176"/>
            <a:ext cx="6018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9F62A-9A6E-680F-A8A6-E4B891BBDB8D}"/>
              </a:ext>
            </a:extLst>
          </p:cNvPr>
          <p:cNvSpPr txBox="1"/>
          <p:nvPr/>
        </p:nvSpPr>
        <p:spPr>
          <a:xfrm>
            <a:off x="289367" y="5871695"/>
            <a:ext cx="1026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1. </a:t>
            </a:r>
            <a:r>
              <a:rPr lang="en-CA" sz="1200" dirty="0" err="1"/>
              <a:t>Balunovic</a:t>
            </a:r>
            <a:r>
              <a:rPr lang="en-CA" sz="1200" dirty="0"/>
              <a:t>, M., Bielik, P., &amp; </a:t>
            </a:r>
            <a:r>
              <a:rPr lang="en-CA" sz="1200" dirty="0" err="1"/>
              <a:t>Vechev</a:t>
            </a:r>
            <a:r>
              <a:rPr lang="en-CA" sz="1200" dirty="0"/>
              <a:t>, M. (2018). Learning to solve SMT formulas. </a:t>
            </a:r>
            <a:r>
              <a:rPr lang="en-CA" sz="1200" i="1" dirty="0" err="1"/>
              <a:t>NeurIPS</a:t>
            </a:r>
            <a:r>
              <a:rPr lang="en-CA" sz="1200" i="1" dirty="0"/>
              <a:t> 2018</a:t>
            </a:r>
            <a:r>
              <a:rPr lang="en-CA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245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D49E4-41FE-3CDD-D0DC-2CAD6D20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1B5025-0433-D0E4-F061-5158C6ECE69A}"/>
              </a:ext>
            </a:extLst>
          </p:cNvPr>
          <p:cNvSpPr txBox="1">
            <a:spLocks/>
          </p:cNvSpPr>
          <p:nvPr/>
        </p:nvSpPr>
        <p:spPr>
          <a:xfrm>
            <a:off x="104776" y="407988"/>
            <a:ext cx="115697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Experiment Results – Sample Synthesized Strategy for QF_S 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1964A9EE-43DE-499A-7C54-0FE72F1AB20C}"/>
              </a:ext>
            </a:extLst>
          </p:cNvPr>
          <p:cNvSpPr/>
          <p:nvPr/>
        </p:nvSpPr>
        <p:spPr>
          <a:xfrm>
            <a:off x="4904184" y="1181887"/>
            <a:ext cx="2383632" cy="89535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num-</a:t>
            </a:r>
            <a:r>
              <a:rPr lang="en-US" sz="1600" dirty="0" err="1">
                <a:solidFill>
                  <a:schemeClr val="tx1"/>
                </a:solidFill>
              </a:rPr>
              <a:t>exprs</a:t>
            </a:r>
            <a:r>
              <a:rPr lang="en-US" sz="1600" dirty="0">
                <a:solidFill>
                  <a:schemeClr val="tx1"/>
                </a:solidFill>
              </a:rPr>
              <a:t> &gt; 44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1C7A3-33EF-FA33-40C2-BCD049F58DDF}"/>
              </a:ext>
            </a:extLst>
          </p:cNvPr>
          <p:cNvSpPr/>
          <p:nvPr/>
        </p:nvSpPr>
        <p:spPr>
          <a:xfrm>
            <a:off x="3000375" y="2877399"/>
            <a:ext cx="1283689" cy="424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simplify…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C8AFA-D321-2907-2868-D86C94C97BC2}"/>
              </a:ext>
            </a:extLst>
          </p:cNvPr>
          <p:cNvSpPr/>
          <p:nvPr/>
        </p:nvSpPr>
        <p:spPr>
          <a:xfrm>
            <a:off x="3000375" y="3642404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str2regex*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AFBA66-6D26-EADF-BE6B-CF9782CC9D9D}"/>
              </a:ext>
            </a:extLst>
          </p:cNvPr>
          <p:cNvCxnSpPr>
            <a:cxnSpLocks/>
          </p:cNvCxnSpPr>
          <p:nvPr/>
        </p:nvCxnSpPr>
        <p:spPr>
          <a:xfrm>
            <a:off x="3642219" y="3301675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0883A1F-2E43-A138-E9D4-45C8F037B8C1}"/>
              </a:ext>
            </a:extLst>
          </p:cNvPr>
          <p:cNvSpPr/>
          <p:nvPr/>
        </p:nvSpPr>
        <p:spPr>
          <a:xfrm>
            <a:off x="2999984" y="4407410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ctx</a:t>
            </a:r>
            <a:r>
              <a:rPr lang="en-US" sz="1600" dirty="0">
                <a:solidFill>
                  <a:schemeClr val="tx1"/>
                </a:solidFill>
              </a:rPr>
              <a:t>-simplify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B3B92D-F1B8-89E4-ACCA-6AF45891BA3A}"/>
              </a:ext>
            </a:extLst>
          </p:cNvPr>
          <p:cNvCxnSpPr>
            <a:cxnSpLocks/>
          </p:cNvCxnSpPr>
          <p:nvPr/>
        </p:nvCxnSpPr>
        <p:spPr>
          <a:xfrm>
            <a:off x="3641828" y="4066681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9C83C9C-604C-CF37-E23F-3D92B2DE7DF9}"/>
              </a:ext>
            </a:extLst>
          </p:cNvPr>
          <p:cNvSpPr/>
          <p:nvPr/>
        </p:nvSpPr>
        <p:spPr>
          <a:xfrm>
            <a:off x="2999984" y="5165726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str-simplify*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85F3E9-B6AC-6362-0BC6-5A5369B0DE84}"/>
              </a:ext>
            </a:extLst>
          </p:cNvPr>
          <p:cNvCxnSpPr>
            <a:cxnSpLocks/>
          </p:cNvCxnSpPr>
          <p:nvPr/>
        </p:nvCxnSpPr>
        <p:spPr>
          <a:xfrm>
            <a:off x="3641828" y="4824997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776B541-B5E5-EC80-8E29-79E7EAA42D82}"/>
              </a:ext>
            </a:extLst>
          </p:cNvPr>
          <p:cNvSpPr/>
          <p:nvPr/>
        </p:nvSpPr>
        <p:spPr>
          <a:xfrm>
            <a:off x="2999985" y="5930732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smt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7FA332-6D6E-1CDC-268D-3F5CF9657214}"/>
              </a:ext>
            </a:extLst>
          </p:cNvPr>
          <p:cNvCxnSpPr>
            <a:cxnSpLocks/>
          </p:cNvCxnSpPr>
          <p:nvPr/>
        </p:nvCxnSpPr>
        <p:spPr>
          <a:xfrm>
            <a:off x="3641829" y="5590003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ecision 51">
            <a:extLst>
              <a:ext uri="{FF2B5EF4-FFF2-40B4-BE49-F238E27FC236}">
                <a16:creationId xmlns:a16="http://schemas.microsoft.com/office/drawing/2014/main" id="{D742FB30-09EC-514E-4695-D21BD6C041D2}"/>
              </a:ext>
            </a:extLst>
          </p:cNvPr>
          <p:cNvSpPr/>
          <p:nvPr/>
        </p:nvSpPr>
        <p:spPr>
          <a:xfrm>
            <a:off x="3452308" y="1799927"/>
            <a:ext cx="2383632" cy="89535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try-for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8s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0EDE57-D4AB-80D2-3784-2BC1E7D09F44}"/>
              </a:ext>
            </a:extLst>
          </p:cNvPr>
          <p:cNvSpPr/>
          <p:nvPr/>
        </p:nvSpPr>
        <p:spPr>
          <a:xfrm>
            <a:off x="4925126" y="2877399"/>
            <a:ext cx="1283689" cy="424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solve-</a:t>
            </a:r>
            <a:r>
              <a:rPr lang="en-US" sz="1600" dirty="0" err="1">
                <a:solidFill>
                  <a:schemeClr val="tx1"/>
                </a:solidFill>
              </a:rPr>
              <a:t>eqs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A303D7-8CDF-AD5C-2A9E-3090F9A73682}"/>
              </a:ext>
            </a:extLst>
          </p:cNvPr>
          <p:cNvSpPr/>
          <p:nvPr/>
        </p:nvSpPr>
        <p:spPr>
          <a:xfrm>
            <a:off x="4925126" y="3642404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elim_uncnstr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53096D-33F4-F56B-D614-44323BF3D988}"/>
              </a:ext>
            </a:extLst>
          </p:cNvPr>
          <p:cNvCxnSpPr>
            <a:cxnSpLocks/>
          </p:cNvCxnSpPr>
          <p:nvPr/>
        </p:nvCxnSpPr>
        <p:spPr>
          <a:xfrm>
            <a:off x="5566970" y="3301675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873DC50-E3F8-CF2D-4D95-F238B10A674C}"/>
              </a:ext>
            </a:extLst>
          </p:cNvPr>
          <p:cNvSpPr/>
          <p:nvPr/>
        </p:nvSpPr>
        <p:spPr>
          <a:xfrm>
            <a:off x="4924735" y="4407410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arr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199F87-B2A7-A48B-1297-988EEF9F3BD8}"/>
              </a:ext>
            </a:extLst>
          </p:cNvPr>
          <p:cNvCxnSpPr>
            <a:cxnSpLocks/>
          </p:cNvCxnSpPr>
          <p:nvPr/>
        </p:nvCxnSpPr>
        <p:spPr>
          <a:xfrm>
            <a:off x="5566579" y="4066681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EA17E7E-B36E-F572-C8FD-75BD364F3A8F}"/>
              </a:ext>
            </a:extLst>
          </p:cNvPr>
          <p:cNvSpPr/>
          <p:nvPr/>
        </p:nvSpPr>
        <p:spPr>
          <a:xfrm>
            <a:off x="6743700" y="2254945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str2regex*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C1D5D8-DE2D-2E74-C0BA-E09E8D451A96}"/>
              </a:ext>
            </a:extLst>
          </p:cNvPr>
          <p:cNvSpPr/>
          <p:nvPr/>
        </p:nvSpPr>
        <p:spPr>
          <a:xfrm>
            <a:off x="6743309" y="3019951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simplify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0F418C-2C15-A895-EEE8-9D99D78800E2}"/>
              </a:ext>
            </a:extLst>
          </p:cNvPr>
          <p:cNvCxnSpPr>
            <a:cxnSpLocks/>
          </p:cNvCxnSpPr>
          <p:nvPr/>
        </p:nvCxnSpPr>
        <p:spPr>
          <a:xfrm>
            <a:off x="7385153" y="2679222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9DC7554-CEA6-F330-F6B4-0C219A5B0F31}"/>
              </a:ext>
            </a:extLst>
          </p:cNvPr>
          <p:cNvSpPr/>
          <p:nvPr/>
        </p:nvSpPr>
        <p:spPr>
          <a:xfrm>
            <a:off x="6743309" y="3778267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solve-</a:t>
            </a:r>
            <a:r>
              <a:rPr lang="en-US" sz="1500" dirty="0" err="1">
                <a:solidFill>
                  <a:schemeClr val="tx1"/>
                </a:solidFill>
              </a:rPr>
              <a:t>eqs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169B2F-E130-58B8-4B0B-4C77A0776C79}"/>
              </a:ext>
            </a:extLst>
          </p:cNvPr>
          <p:cNvCxnSpPr>
            <a:cxnSpLocks/>
          </p:cNvCxnSpPr>
          <p:nvPr/>
        </p:nvCxnSpPr>
        <p:spPr>
          <a:xfrm>
            <a:off x="7385153" y="3437538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D744A-B1AE-BD09-FA10-50498611B3E5}"/>
              </a:ext>
            </a:extLst>
          </p:cNvPr>
          <p:cNvSpPr/>
          <p:nvPr/>
        </p:nvSpPr>
        <p:spPr>
          <a:xfrm>
            <a:off x="6743310" y="4543273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str2we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3D8CB3-EDD8-0CD0-8E93-376D3AC0DB9D}"/>
              </a:ext>
            </a:extLst>
          </p:cNvPr>
          <p:cNvCxnSpPr>
            <a:cxnSpLocks/>
          </p:cNvCxnSpPr>
          <p:nvPr/>
        </p:nvCxnSpPr>
        <p:spPr>
          <a:xfrm>
            <a:off x="7385154" y="4202544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3AE537-75F2-0F58-E4A8-19B73AF0D362}"/>
              </a:ext>
            </a:extLst>
          </p:cNvPr>
          <p:cNvSpPr/>
          <p:nvPr/>
        </p:nvSpPr>
        <p:spPr>
          <a:xfrm>
            <a:off x="6743308" y="5308279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ctx</a:t>
            </a:r>
            <a:r>
              <a:rPr lang="en-US" sz="1600" dirty="0">
                <a:solidFill>
                  <a:schemeClr val="tx1"/>
                </a:solidFill>
              </a:rPr>
              <a:t>-simplify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00D93F-FD4D-7269-933F-33F35060F4DA}"/>
              </a:ext>
            </a:extLst>
          </p:cNvPr>
          <p:cNvCxnSpPr>
            <a:cxnSpLocks/>
          </p:cNvCxnSpPr>
          <p:nvPr/>
        </p:nvCxnSpPr>
        <p:spPr>
          <a:xfrm>
            <a:off x="7385152" y="4967550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F565AC9-4AA4-2192-004B-5B83BC41EA6B}"/>
              </a:ext>
            </a:extLst>
          </p:cNvPr>
          <p:cNvSpPr/>
          <p:nvPr/>
        </p:nvSpPr>
        <p:spPr>
          <a:xfrm>
            <a:off x="6743308" y="6066595"/>
            <a:ext cx="1283689" cy="424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smt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DC9DE0-33A1-C476-E820-31B911E8E25E}"/>
              </a:ext>
            </a:extLst>
          </p:cNvPr>
          <p:cNvCxnSpPr>
            <a:cxnSpLocks/>
          </p:cNvCxnSpPr>
          <p:nvPr/>
        </p:nvCxnSpPr>
        <p:spPr>
          <a:xfrm>
            <a:off x="7385152" y="5725866"/>
            <a:ext cx="0" cy="334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652C7A7-4C7E-2ECE-715D-DF6DA059BEC8}"/>
              </a:ext>
            </a:extLst>
          </p:cNvPr>
          <p:cNvCxnSpPr>
            <a:cxnSpLocks/>
          </p:cNvCxnSpPr>
          <p:nvPr/>
        </p:nvCxnSpPr>
        <p:spPr>
          <a:xfrm flipH="1">
            <a:off x="5152812" y="1851715"/>
            <a:ext cx="320141" cy="149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0795119-74E6-1FCB-61B0-D3D530AE5345}"/>
              </a:ext>
            </a:extLst>
          </p:cNvPr>
          <p:cNvCxnSpPr>
            <a:cxnSpLocks/>
          </p:cNvCxnSpPr>
          <p:nvPr/>
        </p:nvCxnSpPr>
        <p:spPr>
          <a:xfrm flipH="1">
            <a:off x="3641828" y="2550050"/>
            <a:ext cx="594968" cy="324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3F6DAA-CEEB-5032-6500-C347B8ECCC4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089712" y="2532572"/>
            <a:ext cx="477259" cy="344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7A12C1-A52C-3E06-AF6F-0BFA2521AEE6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604000" y="1873259"/>
            <a:ext cx="781545" cy="381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0CCB979-9678-77E2-9146-B448B48BEA50}"/>
              </a:ext>
            </a:extLst>
          </p:cNvPr>
          <p:cNvSpPr txBox="1"/>
          <p:nvPr/>
        </p:nvSpPr>
        <p:spPr>
          <a:xfrm>
            <a:off x="4891730" y="1678880"/>
            <a:ext cx="33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472808-D916-34D6-5D7B-B32083437962}"/>
              </a:ext>
            </a:extLst>
          </p:cNvPr>
          <p:cNvSpPr txBox="1"/>
          <p:nvPr/>
        </p:nvSpPr>
        <p:spPr>
          <a:xfrm>
            <a:off x="6953947" y="1750258"/>
            <a:ext cx="33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AAAC99-2402-D3A2-7766-5527DEA3E778}"/>
              </a:ext>
            </a:extLst>
          </p:cNvPr>
          <p:cNvSpPr txBox="1"/>
          <p:nvPr/>
        </p:nvSpPr>
        <p:spPr>
          <a:xfrm>
            <a:off x="0" y="6556064"/>
            <a:ext cx="92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These tactics were in introduced in z3str4, z3str3RE,  etc., and are not available as built-in Z3 tactics</a:t>
            </a:r>
          </a:p>
        </p:txBody>
      </p:sp>
    </p:spTree>
    <p:extLst>
      <p:ext uri="{BB962C8B-B14F-4D97-AF65-F5344CB8AC3E}">
        <p14:creationId xmlns:p14="http://schemas.microsoft.com/office/powerpoint/2010/main" val="36271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9C52C-FCDA-E288-7D22-BEE8905F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719A408-E41A-07D8-F1A3-B4D93A302C44}"/>
              </a:ext>
            </a:extLst>
          </p:cNvPr>
          <p:cNvSpPr txBox="1">
            <a:spLocks/>
          </p:cNvSpPr>
          <p:nvPr/>
        </p:nvSpPr>
        <p:spPr>
          <a:xfrm>
            <a:off x="195862" y="378990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3E316-E05E-2192-87D6-79104AA36052}"/>
              </a:ext>
            </a:extLst>
          </p:cNvPr>
          <p:cNvSpPr txBox="1"/>
          <p:nvPr/>
        </p:nvSpPr>
        <p:spPr>
          <a:xfrm>
            <a:off x="657903" y="1589705"/>
            <a:ext cx="8133400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Background &amp; Related Work</a:t>
            </a:r>
          </a:p>
          <a:p>
            <a:pPr marL="800100" lvl="1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/>
              <a:t>Handcrafted strategy</a:t>
            </a:r>
          </a:p>
          <a:p>
            <a:pPr marL="800100" lvl="1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/>
              <a:t>Algorithm selection</a:t>
            </a:r>
          </a:p>
          <a:p>
            <a:pPr>
              <a:spcAft>
                <a:spcPts val="1000"/>
              </a:spcAft>
            </a:pPr>
            <a:endParaRPr lang="en-US" sz="2400" dirty="0"/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Z3alpha: SMT Strategy Synthesis using MCTS</a:t>
            </a:r>
          </a:p>
          <a:p>
            <a:pPr>
              <a:spcAft>
                <a:spcPts val="1000"/>
              </a:spcAft>
            </a:pPr>
            <a:endParaRPr lang="en-US" sz="2400" dirty="0"/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Future Work</a:t>
            </a:r>
          </a:p>
          <a:p>
            <a:pPr marL="800100" lvl="1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/>
              <a:t>A learning theoretical prospective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14C10-33D4-C3EC-B3FA-2D3CA370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D7B3C-B57A-BFB2-1E38-1C010232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CBE99-1B66-82E5-0ABB-97123E3D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3ADEB0-EBA7-E88A-EB01-E40C2DF52E82}"/>
              </a:ext>
            </a:extLst>
          </p:cNvPr>
          <p:cNvSpPr txBox="1">
            <a:spLocks/>
          </p:cNvSpPr>
          <p:nvPr/>
        </p:nvSpPr>
        <p:spPr>
          <a:xfrm>
            <a:off x="104776" y="407988"/>
            <a:ext cx="115697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Experiment Results – #Branches in Synthesized Strategies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79548-EE99-EFE3-23EE-58632A94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426" y="1822744"/>
            <a:ext cx="7772400" cy="39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AAF4-9707-A9FB-3414-AF2E83B6E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56447-2495-DB06-9C49-8C5619ED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CD6BB5-BCD3-FD49-51D7-1F516B285FC4}"/>
              </a:ext>
            </a:extLst>
          </p:cNvPr>
          <p:cNvSpPr txBox="1">
            <a:spLocks/>
          </p:cNvSpPr>
          <p:nvPr/>
        </p:nvSpPr>
        <p:spPr>
          <a:xfrm>
            <a:off x="2095622" y="2172544"/>
            <a:ext cx="8749856" cy="2512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Z3alpha: </a:t>
            </a:r>
            <a:r>
              <a:rPr lang="en-US" sz="2800" b="0" dirty="0"/>
              <a:t>a data-driven approach to </a:t>
            </a:r>
          </a:p>
          <a:p>
            <a:r>
              <a:rPr lang="en-US" sz="2800" b="0" dirty="0"/>
              <a:t>automatically search for the best strategy within a large space</a:t>
            </a:r>
          </a:p>
          <a:p>
            <a:r>
              <a:rPr lang="en-US" sz="2800" b="0" dirty="0"/>
              <a:t>of tactics, parameters,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171934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9959-010A-E628-EC95-8A69E0379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142DA-C420-A3E9-A382-AE1CED76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5B2400-CA4E-525D-290F-B512325B3A6D}"/>
              </a:ext>
            </a:extLst>
          </p:cNvPr>
          <p:cNvSpPr txBox="1">
            <a:spLocks/>
          </p:cNvSpPr>
          <p:nvPr/>
        </p:nvSpPr>
        <p:spPr>
          <a:xfrm>
            <a:off x="104776" y="407988"/>
            <a:ext cx="11569700" cy="895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50CD9-139F-A3B2-F032-D4913BC5B662}"/>
              </a:ext>
            </a:extLst>
          </p:cNvPr>
          <p:cNvSpPr txBox="1"/>
          <p:nvPr/>
        </p:nvSpPr>
        <p:spPr>
          <a:xfrm>
            <a:off x="2462835" y="2775712"/>
            <a:ext cx="6250329" cy="130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Parallel strategy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learning theoretical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12301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D3F1-447C-4827-4D24-2CDEF94D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F8F0-CA1F-D7D5-C617-F9B74A33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A Foundational Theoretical Machine Learning Question</a:t>
            </a:r>
            <a:endParaRPr lang="en-US" sz="3200" b="0" baseline="30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30D5D-13B6-447F-3175-00B1698F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C5A02-E132-7805-97A8-95320DDD467C}"/>
                  </a:ext>
                </a:extLst>
              </p:cNvPr>
              <p:cNvSpPr txBox="1"/>
              <p:nvPr/>
            </p:nvSpPr>
            <p:spPr>
              <a:xfrm>
                <a:off x="1547752" y="1446158"/>
                <a:ext cx="288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distribution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CC5A02-E132-7805-97A8-95320DDD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52" y="1446158"/>
                <a:ext cx="2882095" cy="523220"/>
              </a:xfrm>
              <a:prstGeom prst="rect">
                <a:avLst/>
              </a:prstGeom>
              <a:blipFill>
                <a:blip r:embed="rId3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CE3AB-DC43-5B97-5FE5-9EEC2ED4BA2A}"/>
                  </a:ext>
                </a:extLst>
              </p:cNvPr>
              <p:cNvSpPr txBox="1"/>
              <p:nvPr/>
            </p:nvSpPr>
            <p:spPr>
              <a:xfrm>
                <a:off x="1547752" y="4144989"/>
                <a:ext cx="288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sample set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CE3AB-DC43-5B97-5FE5-9EEC2ED4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52" y="4144989"/>
                <a:ext cx="2882095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BE4BC-7C96-BEB3-A269-EF7E4A607033}"/>
              </a:ext>
            </a:extLst>
          </p:cNvPr>
          <p:cNvCxnSpPr>
            <a:cxnSpLocks/>
          </p:cNvCxnSpPr>
          <p:nvPr/>
        </p:nvCxnSpPr>
        <p:spPr>
          <a:xfrm>
            <a:off x="2988799" y="2387566"/>
            <a:ext cx="1" cy="154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C2643-AD7F-8970-39AC-E21F82D92454}"/>
                  </a:ext>
                </a:extLst>
              </p:cNvPr>
              <p:cNvSpPr txBox="1"/>
              <p:nvPr/>
            </p:nvSpPr>
            <p:spPr>
              <a:xfrm>
                <a:off x="7354630" y="1446158"/>
                <a:ext cx="288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model class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C2643-AD7F-8970-39AC-E21F82D92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30" y="1446158"/>
                <a:ext cx="2882095" cy="523220"/>
              </a:xfrm>
              <a:prstGeom prst="rect">
                <a:avLst/>
              </a:prstGeom>
              <a:blipFill>
                <a:blip r:embed="rId5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82D88-8C72-8731-B625-85FA8BB98C2E}"/>
                  </a:ext>
                </a:extLst>
              </p:cNvPr>
              <p:cNvSpPr txBox="1"/>
              <p:nvPr/>
            </p:nvSpPr>
            <p:spPr>
              <a:xfrm>
                <a:off x="7354630" y="4175766"/>
                <a:ext cx="2882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trained model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82D88-8C72-8731-B625-85FA8BB9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30" y="4175766"/>
                <a:ext cx="2882095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B53C9-5F95-5680-4256-04760A85D96B}"/>
              </a:ext>
            </a:extLst>
          </p:cNvPr>
          <p:cNvCxnSpPr>
            <a:cxnSpLocks/>
          </p:cNvCxnSpPr>
          <p:nvPr/>
        </p:nvCxnSpPr>
        <p:spPr>
          <a:xfrm>
            <a:off x="5052352" y="4408530"/>
            <a:ext cx="1679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7699B0-61F0-2F63-6686-D4A1364C19A6}"/>
              </a:ext>
            </a:extLst>
          </p:cNvPr>
          <p:cNvSpPr txBox="1"/>
          <p:nvPr/>
        </p:nvSpPr>
        <p:spPr>
          <a:xfrm>
            <a:off x="3077977" y="2857128"/>
            <a:ext cx="180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7CC5B-D838-2C5C-E15F-71C3920EE9B5}"/>
                  </a:ext>
                </a:extLst>
              </p:cNvPr>
              <p:cNvSpPr txBox="1"/>
              <p:nvPr/>
            </p:nvSpPr>
            <p:spPr>
              <a:xfrm>
                <a:off x="6093531" y="3255748"/>
                <a:ext cx="25221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0070C0"/>
                    </a:solidFill>
                  </a:rPr>
                  <a:t>training with the goal of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07CC5B-D838-2C5C-E15F-71C3920EE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31" y="3255748"/>
                <a:ext cx="2522198" cy="707886"/>
              </a:xfrm>
              <a:prstGeom prst="rect">
                <a:avLst/>
              </a:prstGeom>
              <a:blipFill>
                <a:blip r:embed="rId7"/>
                <a:stretch>
                  <a:fillRect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BCBCB0-E0FF-9682-3EA4-5C3241201EF0}"/>
              </a:ext>
            </a:extLst>
          </p:cNvPr>
          <p:cNvCxnSpPr>
            <a:cxnSpLocks/>
          </p:cNvCxnSpPr>
          <p:nvPr/>
        </p:nvCxnSpPr>
        <p:spPr>
          <a:xfrm>
            <a:off x="8795677" y="2387566"/>
            <a:ext cx="1" cy="154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89B666-5C9A-810E-7D58-890983A5D48F}"/>
                  </a:ext>
                </a:extLst>
              </p:cNvPr>
              <p:cNvSpPr txBox="1"/>
              <p:nvPr/>
            </p:nvSpPr>
            <p:spPr>
              <a:xfrm>
                <a:off x="555584" y="5117605"/>
                <a:ext cx="103246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5A833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sz="240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5A833"/>
                    </a:solidFill>
                  </a:rPr>
                  <a:t>Learnable : regardless of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rgbClr val="35A833"/>
                    </a:solidFill>
                  </a:rPr>
                  <a:t>,  there exist a </a:t>
                </a:r>
                <a14:m>
                  <m:oMath xmlns:m="http://schemas.openxmlformats.org/officeDocument/2006/math">
                    <m:r>
                      <a:rPr lang="en-CA" sz="2400" b="0" i="0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sz="2400" i="1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sz="2400" b="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35A833"/>
                    </a:solidFill>
                  </a:rPr>
                  <a:t> that guarantees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35A833"/>
                    </a:solidFill>
                  </a:rPr>
                  <a:t> is good enough with high confidence through learning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89B666-5C9A-810E-7D58-890983A5D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84" y="5117605"/>
                <a:ext cx="10324618" cy="830997"/>
              </a:xfrm>
              <a:prstGeom prst="rect">
                <a:avLst/>
              </a:prstGeom>
              <a:blipFill>
                <a:blip r:embed="rId8"/>
                <a:stretch>
                  <a:fillRect l="-737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4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1D3DF-6359-DB6C-B7DF-93E3B5DDB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20E0-88D9-4454-69B2-52FF19C5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Data-Driven Solver Design: A Theoretical ML Perspectuve</a:t>
            </a:r>
            <a:r>
              <a:rPr lang="en-US" sz="3200" b="0" baseline="30000" dirty="0"/>
              <a:t>1,2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F182-E2A4-5792-EB59-7CDF9654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D958D-9A07-3B06-5DC4-77275D540C6F}"/>
                  </a:ext>
                </a:extLst>
              </p:cNvPr>
              <p:cNvSpPr txBox="1"/>
              <p:nvPr/>
            </p:nvSpPr>
            <p:spPr>
              <a:xfrm>
                <a:off x="1547752" y="1446158"/>
                <a:ext cx="333675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distribution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400" dirty="0">
                    <a:solidFill>
                      <a:schemeClr val="accent4"/>
                    </a:solidFill>
                  </a:rPr>
                  <a:t>of  problem instances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BD958D-9A07-3B06-5DC4-77275D540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52" y="1446158"/>
                <a:ext cx="3336759" cy="892552"/>
              </a:xfrm>
              <a:prstGeom prst="rect">
                <a:avLst/>
              </a:prstGeom>
              <a:blipFill>
                <a:blip r:embed="rId3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B43EEE-BC2F-0D6B-C815-FEAAD27E3AC7}"/>
                  </a:ext>
                </a:extLst>
              </p:cNvPr>
              <p:cNvSpPr txBox="1"/>
              <p:nvPr/>
            </p:nvSpPr>
            <p:spPr>
              <a:xfrm>
                <a:off x="1547752" y="4144989"/>
                <a:ext cx="28820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sample set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B43EEE-BC2F-0D6B-C815-FEAAD27E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752" y="4144989"/>
                <a:ext cx="2882095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B8D73-82E2-DF54-8DE8-63EF16DDA47E}"/>
              </a:ext>
            </a:extLst>
          </p:cNvPr>
          <p:cNvCxnSpPr>
            <a:cxnSpLocks/>
          </p:cNvCxnSpPr>
          <p:nvPr/>
        </p:nvCxnSpPr>
        <p:spPr>
          <a:xfrm>
            <a:off x="2988799" y="2387566"/>
            <a:ext cx="1" cy="154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414E-0D6B-EBE4-4884-1DFB5B52EB82}"/>
                  </a:ext>
                </a:extLst>
              </p:cNvPr>
              <p:cNvSpPr txBox="1"/>
              <p:nvPr/>
            </p:nvSpPr>
            <p:spPr>
              <a:xfrm>
                <a:off x="7354630" y="1446158"/>
                <a:ext cx="288209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model class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400" dirty="0">
                    <a:solidFill>
                      <a:schemeClr val="accent4"/>
                    </a:solidFill>
                  </a:rPr>
                  <a:t>solver space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96414E-0D6B-EBE4-4884-1DFB5B52E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30" y="1446158"/>
                <a:ext cx="2882095" cy="892552"/>
              </a:xfrm>
              <a:prstGeom prst="rect">
                <a:avLst/>
              </a:prstGeom>
              <a:blipFill>
                <a:blip r:embed="rId5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A0593-07DC-9A0C-3669-836B37BAFAFE}"/>
                  </a:ext>
                </a:extLst>
              </p:cNvPr>
              <p:cNvSpPr txBox="1"/>
              <p:nvPr/>
            </p:nvSpPr>
            <p:spPr>
              <a:xfrm>
                <a:off x="7150869" y="3983571"/>
                <a:ext cx="328961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 trained model 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CA" sz="2800" b="0" dirty="0"/>
              </a:p>
              <a:p>
                <a:pPr algn="ctr"/>
                <a:r>
                  <a:rPr lang="en-US" sz="2400" dirty="0">
                    <a:solidFill>
                      <a:schemeClr val="accent4"/>
                    </a:solidFill>
                  </a:rPr>
                  <a:t>the final solver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A0593-07DC-9A0C-3669-836B37BAF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69" y="3983571"/>
                <a:ext cx="3289616" cy="892552"/>
              </a:xfrm>
              <a:prstGeom prst="rect">
                <a:avLst/>
              </a:prstGeom>
              <a:blipFill>
                <a:blip r:embed="rId6"/>
                <a:stretch>
                  <a:fillRect l="-1538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B85A22-D6C7-8CB9-EDD1-6244EADBF0F6}"/>
              </a:ext>
            </a:extLst>
          </p:cNvPr>
          <p:cNvCxnSpPr>
            <a:cxnSpLocks/>
          </p:cNvCxnSpPr>
          <p:nvPr/>
        </p:nvCxnSpPr>
        <p:spPr>
          <a:xfrm>
            <a:off x="5052352" y="4408530"/>
            <a:ext cx="16797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130609-2477-5CD5-59A3-7EAD021222AA}"/>
              </a:ext>
            </a:extLst>
          </p:cNvPr>
          <p:cNvSpPr txBox="1"/>
          <p:nvPr/>
        </p:nvSpPr>
        <p:spPr>
          <a:xfrm>
            <a:off x="3077977" y="2857128"/>
            <a:ext cx="180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74183-934D-2671-9E1B-BF34FA943162}"/>
                  </a:ext>
                </a:extLst>
              </p:cNvPr>
              <p:cNvSpPr txBox="1"/>
              <p:nvPr/>
            </p:nvSpPr>
            <p:spPr>
              <a:xfrm>
                <a:off x="6096000" y="2970515"/>
                <a:ext cx="25221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rgbClr val="0070C0"/>
                    </a:solidFill>
                  </a:rPr>
                  <a:t>training with the goal of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4"/>
                    </a:solidFill>
                  </a:rPr>
                  <a:t>max performance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274183-934D-2671-9E1B-BF34FA94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0515"/>
                <a:ext cx="2522198" cy="1015663"/>
              </a:xfrm>
              <a:prstGeom prst="rect">
                <a:avLst/>
              </a:prstGeom>
              <a:blipFill>
                <a:blip r:embed="rId7"/>
                <a:stretch>
                  <a:fillRect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80614-FDA8-5FAD-B6A9-343B1978EAAF}"/>
              </a:ext>
            </a:extLst>
          </p:cNvPr>
          <p:cNvCxnSpPr>
            <a:cxnSpLocks/>
          </p:cNvCxnSpPr>
          <p:nvPr/>
        </p:nvCxnSpPr>
        <p:spPr>
          <a:xfrm>
            <a:off x="8795677" y="2387566"/>
            <a:ext cx="1" cy="154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1802FE-FC2B-2A1D-79FC-2CE194A1F311}"/>
                  </a:ext>
                </a:extLst>
              </p:cNvPr>
              <p:cNvSpPr txBox="1"/>
              <p:nvPr/>
            </p:nvSpPr>
            <p:spPr>
              <a:xfrm>
                <a:off x="482278" y="4874471"/>
                <a:ext cx="112274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5A833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A" sz="2400" i="1" smtClean="0">
                        <a:solidFill>
                          <a:srgbClr val="35A8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35A833"/>
                    </a:solidFill>
                  </a:rPr>
                  <a:t>learnable – algorithm selection, strategy language, parallel portfolio…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5A833"/>
                    </a:solidFill>
                  </a:rPr>
                  <a:t>What is the required sampling instance size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1802FE-FC2B-2A1D-79FC-2CE194A1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8" y="4874471"/>
                <a:ext cx="11227444" cy="830997"/>
              </a:xfrm>
              <a:prstGeom prst="rect">
                <a:avLst/>
              </a:prstGeom>
              <a:blipFill>
                <a:blip r:embed="rId8"/>
                <a:stretch>
                  <a:fillRect l="-677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CDAF4F-B032-D152-F104-3F67087DEBA6}"/>
              </a:ext>
            </a:extLst>
          </p:cNvPr>
          <p:cNvSpPr txBox="1"/>
          <p:nvPr/>
        </p:nvSpPr>
        <p:spPr>
          <a:xfrm>
            <a:off x="175894" y="5780560"/>
            <a:ext cx="12138949" cy="50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200" kern="1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Gupta, R., &amp; Roughgarden, T. (2016). A PAC approach to application-specific algorithm selection. </a:t>
            </a:r>
            <a:r>
              <a:rPr lang="en-CA" sz="1200" i="1" kern="1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SIAM J. </a:t>
            </a:r>
            <a:r>
              <a:rPr lang="en-CA" sz="1200" i="1" kern="100" dirty="0" err="1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Comput</a:t>
            </a:r>
            <a:r>
              <a:rPr lang="en-CA" sz="1200" kern="100" dirty="0">
                <a:solidFill>
                  <a:srgbClr val="222222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CA" sz="1200" kern="100" dirty="0">
              <a:solidFill>
                <a:srgbClr val="222222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CA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CA" sz="12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Balcan</a:t>
            </a:r>
            <a:r>
              <a:rPr lang="en-CA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M. F., </a:t>
            </a:r>
            <a:r>
              <a:rPr lang="en-CA" sz="12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Deblasio</a:t>
            </a:r>
            <a:r>
              <a:rPr lang="en-CA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D., Dick, T., Kingsford, C., Sandholm, T., &amp; </a:t>
            </a:r>
            <a:r>
              <a:rPr lang="en-CA" sz="1200" kern="1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Vitercik</a:t>
            </a:r>
            <a:r>
              <a:rPr lang="en-CA" sz="1200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E. (2024). How Much Data Is Sufficient to Learn High-Performing Algorithms?. </a:t>
            </a:r>
            <a:r>
              <a:rPr lang="en-CA" sz="1200" i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Journal of the ACM</a:t>
            </a:r>
            <a:r>
              <a:rPr lang="en-CA" sz="12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086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F432-D71A-9AD0-5B07-CE49563D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40CF-FFBE-7DC0-A3F3-B554DBED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485" y="2981036"/>
            <a:ext cx="3609029" cy="89592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Thank You!</a:t>
            </a:r>
            <a:endParaRPr lang="en-US" sz="3600" b="0" baseline="30000" dirty="0"/>
          </a:p>
        </p:txBody>
      </p:sp>
    </p:spTree>
    <p:extLst>
      <p:ext uri="{BB962C8B-B14F-4D97-AF65-F5344CB8AC3E}">
        <p14:creationId xmlns:p14="http://schemas.microsoft.com/office/powerpoint/2010/main" val="26708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29358-E4E0-BCC3-6514-F83799F8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99E80A-546D-C9F3-2DD8-F58C6CDE7962}"/>
              </a:ext>
            </a:extLst>
          </p:cNvPr>
          <p:cNvSpPr txBox="1">
            <a:spLocks/>
          </p:cNvSpPr>
          <p:nvPr/>
        </p:nvSpPr>
        <p:spPr>
          <a:xfrm>
            <a:off x="195862" y="378990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247D6-C514-7696-85BC-8E65548C3013}"/>
              </a:ext>
            </a:extLst>
          </p:cNvPr>
          <p:cNvSpPr txBox="1"/>
          <p:nvPr/>
        </p:nvSpPr>
        <p:spPr>
          <a:xfrm>
            <a:off x="1560728" y="2382367"/>
            <a:ext cx="7398077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String constraint solving is hard</a:t>
            </a:r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endParaRPr lang="en-US" sz="2400" b="1" dirty="0"/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Many algorithms &amp; solvers</a:t>
            </a:r>
            <a:endParaRPr lang="en-US" sz="2400" dirty="0"/>
          </a:p>
          <a:p>
            <a:pPr>
              <a:spcAft>
                <a:spcPts val="1000"/>
              </a:spcAft>
            </a:pPr>
            <a:endParaRPr lang="en-US" sz="2400" dirty="0"/>
          </a:p>
          <a:p>
            <a:pPr marL="342900" indent="-342900"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b="1" dirty="0"/>
              <a:t>Complementary strengths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B2C8C3-170A-63B3-9762-D248ACDC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1871-11AA-A4CB-EB6D-F68E28B23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4A60-067C-3799-072F-0DF3AFA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58" y="678668"/>
            <a:ext cx="11627683" cy="12143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Z3str4: A Multi-armed String Solver</a:t>
            </a:r>
            <a:r>
              <a:rPr lang="en-US" sz="3200" b="0" dirty="0"/>
              <a:t> [FM 2021]</a:t>
            </a:r>
            <a:br>
              <a:rPr lang="en-US" sz="3200" dirty="0"/>
            </a:br>
            <a:r>
              <a:rPr lang="en-US" sz="2400" b="0" dirty="0"/>
              <a:t>Federico Mora, Murphy </a:t>
            </a:r>
            <a:r>
              <a:rPr lang="en-US" sz="2400" b="0" dirty="0" err="1"/>
              <a:t>Berzish</a:t>
            </a:r>
            <a:r>
              <a:rPr lang="en-US" sz="2400" b="0" dirty="0"/>
              <a:t>, Mitja </a:t>
            </a:r>
            <a:r>
              <a:rPr lang="en-US" sz="2400" b="0" dirty="0" err="1"/>
              <a:t>Kulczynski</a:t>
            </a:r>
            <a:r>
              <a:rPr lang="en-US" sz="2400" b="0" dirty="0"/>
              <a:t>, Dirk </a:t>
            </a:r>
            <a:r>
              <a:rPr lang="en-US" sz="2400" b="0" dirty="0" err="1"/>
              <a:t>Nowotka</a:t>
            </a:r>
            <a:r>
              <a:rPr lang="en-US" sz="2400" b="0" dirty="0"/>
              <a:t>, Vijay Ganesh</a:t>
            </a:r>
            <a:endParaRPr lang="en-US" sz="32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A827-D7FA-BA3F-1AF3-5571272E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8E8BB5-35F6-D208-CE05-F24829C9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1" y="1815045"/>
            <a:ext cx="11396495" cy="4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B6B6E-A391-B7CB-D55A-82EFCABD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2513-5163-6145-FBAB-ACFA2B64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560037"/>
            <a:ext cx="12040272" cy="895927"/>
          </a:xfrm>
        </p:spPr>
        <p:txBody>
          <a:bodyPr>
            <a:noAutofit/>
          </a:bodyPr>
          <a:lstStyle/>
          <a:p>
            <a:r>
              <a:rPr lang="en-US" sz="2800" dirty="0" err="1"/>
              <a:t>MachSMT</a:t>
            </a:r>
            <a:r>
              <a:rPr lang="en-US" sz="2800" dirty="0"/>
              <a:t>: A Machine Learning-based Algorithm Selector for SMT Solvers </a:t>
            </a:r>
            <a:r>
              <a:rPr lang="en-US" sz="2800" b="0" dirty="0"/>
              <a:t>[TACAS 2021]</a:t>
            </a:r>
            <a:br>
              <a:rPr lang="en-US" sz="3200" dirty="0"/>
            </a:br>
            <a:r>
              <a:rPr lang="en-US" sz="2800" b="0" dirty="0"/>
              <a:t>Joseph Scott, Aina Niemetz, Mathias Preiner, Saeed </a:t>
            </a:r>
            <a:r>
              <a:rPr lang="en-US" sz="2800" b="0" dirty="0" err="1"/>
              <a:t>Nejati</a:t>
            </a:r>
            <a:r>
              <a:rPr lang="en-US" sz="2800" b="0" dirty="0"/>
              <a:t>, Vijay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F222E-7CCD-0333-00AF-E2932A8B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70BD23-3AC2-85B4-575B-433462EE9748}"/>
              </a:ext>
            </a:extLst>
          </p:cNvPr>
          <p:cNvCxnSpPr>
            <a:cxnSpLocks/>
          </p:cNvCxnSpPr>
          <p:nvPr/>
        </p:nvCxnSpPr>
        <p:spPr>
          <a:xfrm>
            <a:off x="3788508" y="2333389"/>
            <a:ext cx="1249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97B43B-634A-6F92-AC13-9E886B5A2846}"/>
              </a:ext>
            </a:extLst>
          </p:cNvPr>
          <p:cNvSpPr/>
          <p:nvPr/>
        </p:nvSpPr>
        <p:spPr>
          <a:xfrm>
            <a:off x="5038058" y="1794633"/>
            <a:ext cx="2110520" cy="110708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Selector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F07FC53-8E21-4250-4CB4-5F86EEBD4282}"/>
                  </a:ext>
                </a:extLst>
              </p:cNvPr>
              <p:cNvSpPr/>
              <p:nvPr/>
            </p:nvSpPr>
            <p:spPr>
              <a:xfrm>
                <a:off x="1677988" y="1794624"/>
                <a:ext cx="2110520" cy="1106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Instance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F07FC53-8E21-4250-4CB4-5F86EEBD4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988" y="1794624"/>
                <a:ext cx="2110520" cy="11066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FEA9A5-55B0-A509-B6A4-81F14E54E39F}"/>
                  </a:ext>
                </a:extLst>
              </p:cNvPr>
              <p:cNvSpPr/>
              <p:nvPr/>
            </p:nvSpPr>
            <p:spPr>
              <a:xfrm>
                <a:off x="8398128" y="1795032"/>
                <a:ext cx="2110520" cy="110668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dirty="0">
                    <a:solidFill>
                      <a:schemeClr val="tx1"/>
                    </a:solidFill>
                  </a:rPr>
                  <a:t>Solver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FEA9A5-55B0-A509-B6A4-81F14E54E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128" y="1795032"/>
                <a:ext cx="2110520" cy="110668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11914-04AC-ED61-F122-58257DB844CD}"/>
              </a:ext>
            </a:extLst>
          </p:cNvPr>
          <p:cNvCxnSpPr>
            <a:cxnSpLocks/>
          </p:cNvCxnSpPr>
          <p:nvPr/>
        </p:nvCxnSpPr>
        <p:spPr>
          <a:xfrm>
            <a:off x="7148578" y="2333389"/>
            <a:ext cx="12495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6BAE4B-7EF4-3AB8-4BF2-7A38EC2DCC1E}"/>
              </a:ext>
            </a:extLst>
          </p:cNvPr>
          <p:cNvSpPr txBox="1"/>
          <p:nvPr/>
        </p:nvSpPr>
        <p:spPr>
          <a:xfrm>
            <a:off x="1076232" y="1396521"/>
            <a:ext cx="331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Feature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2DC6A-B137-3A91-6806-CD3FE3C481FA}"/>
              </a:ext>
            </a:extLst>
          </p:cNvPr>
          <p:cNvSpPr txBox="1"/>
          <p:nvPr/>
        </p:nvSpPr>
        <p:spPr>
          <a:xfrm>
            <a:off x="4536648" y="1396521"/>
            <a:ext cx="31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ML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B9D0E-37CD-3743-7EE7-370EEDE8475A}"/>
                  </a:ext>
                </a:extLst>
              </p:cNvPr>
              <p:cNvSpPr/>
              <p:nvPr/>
            </p:nvSpPr>
            <p:spPr>
              <a:xfrm>
                <a:off x="1382217" y="3630974"/>
                <a:ext cx="3084512" cy="12473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dirty="0">
                    <a:solidFill>
                      <a:schemeClr val="tx1"/>
                    </a:solidFill>
                  </a:rPr>
                  <a:t>Sample Instances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B9D0E-37CD-3743-7EE7-370EEDE84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17" y="3630974"/>
                <a:ext cx="3084512" cy="124730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AC10A56-BC86-C8D3-FC42-602EF2A37A17}"/>
                  </a:ext>
                </a:extLst>
              </p:cNvPr>
              <p:cNvSpPr/>
              <p:nvPr/>
            </p:nvSpPr>
            <p:spPr>
              <a:xfrm>
                <a:off x="1382217" y="4998016"/>
                <a:ext cx="3084512" cy="124730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dirty="0">
                    <a:solidFill>
                      <a:schemeClr val="tx1"/>
                    </a:solidFill>
                  </a:rPr>
                  <a:t>Solver 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AC10A56-BC86-C8D3-FC42-602EF2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17" y="4998016"/>
                <a:ext cx="3084512" cy="124730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CC41E9C-7E35-1C27-8E7E-53064064CC9C}"/>
              </a:ext>
            </a:extLst>
          </p:cNvPr>
          <p:cNvCxnSpPr>
            <a:stCxn id="13" idx="6"/>
            <a:endCxn id="14" idx="6"/>
          </p:cNvCxnSpPr>
          <p:nvPr/>
        </p:nvCxnSpPr>
        <p:spPr>
          <a:xfrm>
            <a:off x="4466729" y="4254629"/>
            <a:ext cx="12700" cy="1367042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54532-5254-F437-7ECE-B1D8B2F35C10}"/>
              </a:ext>
            </a:extLst>
          </p:cNvPr>
          <p:cNvCxnSpPr>
            <a:cxnSpLocks/>
          </p:cNvCxnSpPr>
          <p:nvPr/>
        </p:nvCxnSpPr>
        <p:spPr>
          <a:xfrm>
            <a:off x="4689773" y="4887572"/>
            <a:ext cx="2965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1701902-7688-A22A-DC8D-04BDAC5F39A9}"/>
              </a:ext>
            </a:extLst>
          </p:cNvPr>
          <p:cNvSpPr/>
          <p:nvPr/>
        </p:nvSpPr>
        <p:spPr>
          <a:xfrm>
            <a:off x="7655352" y="3987487"/>
            <a:ext cx="2395729" cy="18001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Performance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59A11-37E6-4431-49D7-A24BAF34878A}"/>
              </a:ext>
            </a:extLst>
          </p:cNvPr>
          <p:cNvSpPr txBox="1"/>
          <p:nvPr/>
        </p:nvSpPr>
        <p:spPr>
          <a:xfrm>
            <a:off x="5760668" y="3419893"/>
            <a:ext cx="37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ML training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1CE834-D35C-32EC-01FB-E2C7858E9A65}"/>
              </a:ext>
            </a:extLst>
          </p:cNvPr>
          <p:cNvSpPr/>
          <p:nvPr/>
        </p:nvSpPr>
        <p:spPr>
          <a:xfrm>
            <a:off x="877824" y="3160160"/>
            <a:ext cx="10021824" cy="3175149"/>
          </a:xfrm>
          <a:prstGeom prst="roundRect">
            <a:avLst>
              <a:gd name="adj" fmla="val 7326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93C5A5-88D6-D9C4-2FC1-4FD0CEC6A14D}"/>
              </a:ext>
            </a:extLst>
          </p:cNvPr>
          <p:cNvSpPr txBox="1"/>
          <p:nvPr/>
        </p:nvSpPr>
        <p:spPr>
          <a:xfrm>
            <a:off x="-89708" y="3188360"/>
            <a:ext cx="3789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Training</a:t>
            </a:r>
            <a:endParaRPr lang="en-US" sz="2000" b="1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042E89E-9C19-0778-D22F-9A1BC7E705CE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rot="16200000" flipV="1">
            <a:off x="6930382" y="2064651"/>
            <a:ext cx="1085773" cy="2759899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120FE-59F1-9A08-3739-A39085FE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9ED8-1412-4A65-ABB9-FA1ABF8D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88373"/>
            <a:ext cx="12040272" cy="895927"/>
          </a:xfrm>
        </p:spPr>
        <p:txBody>
          <a:bodyPr>
            <a:noAutofit/>
          </a:bodyPr>
          <a:lstStyle/>
          <a:p>
            <a:r>
              <a:rPr lang="en-US" sz="2800" dirty="0" err="1"/>
              <a:t>MachSMT</a:t>
            </a:r>
            <a:r>
              <a:rPr lang="en-US" sz="2800" dirty="0"/>
              <a:t>: A Machine Learning-based Algorithm Selector for SMT Solvers</a:t>
            </a:r>
            <a:endParaRPr lang="en-US" sz="2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0D496-AF5C-66CF-0FC0-9C2F91F5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08E4A-D64C-60AF-38DF-45996766DBA1}"/>
              </a:ext>
            </a:extLst>
          </p:cNvPr>
          <p:cNvSpPr txBox="1"/>
          <p:nvPr/>
        </p:nvSpPr>
        <p:spPr>
          <a:xfrm>
            <a:off x="608388" y="2363758"/>
            <a:ext cx="11070265" cy="290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Feature Representation</a:t>
            </a:r>
            <a:endParaRPr lang="en-US" sz="24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b="1" dirty="0"/>
              <a:t>Syntactic features</a:t>
            </a:r>
            <a:r>
              <a:rPr lang="en-US" sz="2200" dirty="0"/>
              <a:t>, mostly frequency of domain-specific keywords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b="1" dirty="0"/>
              <a:t>Machine Learning Paradigm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b="1" dirty="0"/>
              <a:t>Prediction</a:t>
            </a:r>
            <a:r>
              <a:rPr lang="en-US" sz="2200" dirty="0"/>
              <a:t>: Predict given an instance and a solver, what is the expected solving time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sz="2200" b="1" dirty="0"/>
              <a:t>Classification</a:t>
            </a:r>
            <a:r>
              <a:rPr lang="en-US" sz="2200" dirty="0"/>
              <a:t>: Predict given an instance, which is the expected best solver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3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8CB5C-5FF9-F849-0C00-141202C3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591-58A3-E75B-27B2-77A78731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88373"/>
            <a:ext cx="12040272" cy="895927"/>
          </a:xfrm>
        </p:spPr>
        <p:txBody>
          <a:bodyPr>
            <a:noAutofit/>
          </a:bodyPr>
          <a:lstStyle/>
          <a:p>
            <a:r>
              <a:rPr lang="en-US" sz="2800" dirty="0" err="1"/>
              <a:t>SMTQuery</a:t>
            </a:r>
            <a:r>
              <a:rPr lang="en-US" sz="2800" dirty="0"/>
              <a:t>: </a:t>
            </a:r>
            <a:r>
              <a:rPr lang="en-US" sz="2800" dirty="0" err="1"/>
              <a:t>Analysing</a:t>
            </a:r>
            <a:r>
              <a:rPr lang="en-US" sz="2800" dirty="0"/>
              <a:t> SMT-LIB String Benchmarks </a:t>
            </a:r>
            <a:r>
              <a:rPr lang="en-US" sz="2800" b="0" dirty="0"/>
              <a:t>[SBMF 2024]</a:t>
            </a:r>
            <a:br>
              <a:rPr lang="en-US" sz="3200" dirty="0"/>
            </a:br>
            <a:r>
              <a:rPr lang="en-US" sz="2400" b="0" dirty="0"/>
              <a:t>Mitja </a:t>
            </a:r>
            <a:r>
              <a:rPr lang="en-US" sz="2400" b="0" dirty="0" err="1"/>
              <a:t>Kulczynski</a:t>
            </a:r>
            <a:r>
              <a:rPr lang="en-US" sz="2400" b="0" dirty="0"/>
              <a:t>, Kevin Lotz, Florin Manea, Danny Bøgsted Poulsen &amp; Paul </a:t>
            </a:r>
            <a:r>
              <a:rPr lang="en-US" sz="2400" b="0" dirty="0" err="1"/>
              <a:t>Sarnighausen</a:t>
            </a:r>
            <a:r>
              <a:rPr lang="en-US" sz="2400" b="0" dirty="0"/>
              <a:t>-Cahn</a:t>
            </a:r>
            <a:endParaRPr lang="en-US" sz="2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F96AB-4450-B4E7-2ABA-794A1E3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BD177-47E0-26AD-D604-864435CE1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5" y="1676359"/>
            <a:ext cx="4240212" cy="4632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49410-BA26-AF32-D6DA-BD826B54DDA9}"/>
              </a:ext>
            </a:extLst>
          </p:cNvPr>
          <p:cNvSpPr txBox="1"/>
          <p:nvPr/>
        </p:nvSpPr>
        <p:spPr>
          <a:xfrm>
            <a:off x="4928679" y="2303005"/>
            <a:ext cx="7391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21 string-specific structure features</a:t>
            </a:r>
          </a:p>
          <a:p>
            <a:endParaRPr lang="en-US" sz="2400" dirty="0"/>
          </a:p>
          <a:p>
            <a:r>
              <a:rPr lang="en-US" sz="2400" dirty="0"/>
              <a:t>Random forest for algorithm selection</a:t>
            </a:r>
          </a:p>
          <a:p>
            <a:endParaRPr lang="en-US" sz="2400" dirty="0"/>
          </a:p>
          <a:p>
            <a:r>
              <a:rPr lang="en-US" sz="2400" dirty="0"/>
              <a:t>Solved 1.14% more instances than CVC5 from a comprehensive string benchmark suite</a:t>
            </a:r>
            <a:r>
              <a:rPr lang="en-US" sz="2400" baseline="30000" dirty="0"/>
              <a:t>1</a:t>
            </a:r>
          </a:p>
          <a:p>
            <a:endParaRPr lang="en-US" sz="2400" dirty="0"/>
          </a:p>
          <a:p>
            <a:r>
              <a:rPr lang="en-US" sz="2400" dirty="0"/>
              <a:t>10.61% more on a challenging subset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EA6F6-4946-099A-79C2-3C2EF0032B7B}"/>
              </a:ext>
            </a:extLst>
          </p:cNvPr>
          <p:cNvSpPr txBox="1"/>
          <p:nvPr/>
        </p:nvSpPr>
        <p:spPr>
          <a:xfrm>
            <a:off x="0" y="6531730"/>
            <a:ext cx="1269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Kulczynski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M., Manea, F.,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Nowotka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D., &amp; Poulsen, D. B. (2023).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ZaligVinder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A generic test framework for string solvers.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Journal of Software: Evolution and Process, 35(4).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83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6DBEA-E35B-C7F7-6056-14E21185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FEC9-9425-B9FA-79B5-158483E5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" y="593268"/>
            <a:ext cx="12683581" cy="8959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Z3alpha: Monte Carlo Tree Search for SMT Strategy Synthesis</a:t>
            </a:r>
            <a:r>
              <a:rPr lang="en-US" sz="2000" b="0" baseline="30000" dirty="0"/>
              <a:t>1, 2 </a:t>
            </a:r>
            <a:r>
              <a:rPr lang="en-US" sz="2200" b="0" dirty="0"/>
              <a:t>[IJCAI 2024, Acta Informatica]</a:t>
            </a:r>
            <a:br>
              <a:rPr lang="en-US" sz="2200" dirty="0"/>
            </a:br>
            <a:r>
              <a:rPr lang="en-US" sz="2400" b="0" dirty="0"/>
              <a:t>John Lu, Joel Day, Piyush Jha, Paul </a:t>
            </a:r>
            <a:r>
              <a:rPr lang="en-US" sz="2400" b="0" dirty="0" err="1"/>
              <a:t>Sarnighausen</a:t>
            </a:r>
            <a:r>
              <a:rPr lang="en-US" sz="2400" b="0" dirty="0"/>
              <a:t>-Cahn, Stefan Siemer, Florin Manea, Vijay Ganesh</a:t>
            </a:r>
            <a:endParaRPr lang="en-US" sz="2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60A1-DCEB-82A4-E986-BA9DCDC3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D377-2C05-FD49-F58B-C957687F422D}"/>
              </a:ext>
            </a:extLst>
          </p:cNvPr>
          <p:cNvSpPr txBox="1"/>
          <p:nvPr/>
        </p:nvSpPr>
        <p:spPr>
          <a:xfrm>
            <a:off x="805548" y="2751891"/>
            <a:ext cx="11012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400" dirty="0"/>
              <a:t>Not limited to selecting from a set of standalone solvers…</a:t>
            </a:r>
          </a:p>
          <a:p>
            <a:pPr>
              <a:spcAft>
                <a:spcPts val="600"/>
              </a:spcAft>
            </a:pPr>
            <a:endParaRPr lang="en-CA" sz="2400" b="1" dirty="0"/>
          </a:p>
          <a:p>
            <a:pPr>
              <a:spcAft>
                <a:spcPts val="600"/>
              </a:spcAft>
            </a:pPr>
            <a:r>
              <a:rPr lang="en-US" sz="2400" b="1" dirty="0"/>
              <a:t>Synthesize an optimized SMT strategy from a richer space!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D7BFF-50D9-DFAB-9AE6-F03C236071E6}"/>
              </a:ext>
            </a:extLst>
          </p:cNvPr>
          <p:cNvSpPr txBox="1"/>
          <p:nvPr/>
        </p:nvSpPr>
        <p:spPr>
          <a:xfrm>
            <a:off x="296155" y="5170437"/>
            <a:ext cx="10583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en-CA" sz="1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Lu, Z., Siemer S., Jha P., Day J., Manea F., &amp; Ganesh, V. (2024). Layered and staged Monte Carlo Tree Search for SMT strategy synthesis. </a:t>
            </a:r>
            <a:r>
              <a:rPr lang="en-CA" sz="1400" i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IJCAI 2024</a:t>
            </a:r>
            <a:r>
              <a:rPr lang="en-CA" sz="1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1400" dirty="0"/>
              <a:t>2. Lu, </a:t>
            </a:r>
            <a:r>
              <a:rPr lang="en-CA" sz="1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Z., Day J., Jha P., </a:t>
            </a:r>
            <a:r>
              <a:rPr lang="en-US" sz="1400" dirty="0" err="1"/>
              <a:t>Sarnighausen</a:t>
            </a:r>
            <a:r>
              <a:rPr lang="en-US" sz="1400" dirty="0"/>
              <a:t>-Cahn, P., </a:t>
            </a:r>
            <a:r>
              <a:rPr lang="en-CA" sz="1400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Siemer S., Manea F., &amp; Ganesh, V. (2025) Novel tree-search method for synthesizing SMT strategies. </a:t>
            </a:r>
            <a:r>
              <a:rPr lang="en-CA" sz="1400" i="1" kern="100" dirty="0">
                <a:ea typeface="DengXian" panose="02010600030101010101" pitchFamily="2" charset="-122"/>
                <a:cs typeface="Times New Roman" panose="02020603050405020304" pitchFamily="18" charset="0"/>
              </a:rPr>
              <a:t>Acta Informatica (to appear).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237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C24B-CC5E-D29B-BD1A-602059E07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6EE-D620-4BBB-D5C4-25F8E961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627683" cy="895927"/>
          </a:xfrm>
        </p:spPr>
        <p:txBody>
          <a:bodyPr>
            <a:noAutofit/>
          </a:bodyPr>
          <a:lstStyle/>
          <a:p>
            <a:r>
              <a:rPr lang="en-US" sz="3200" dirty="0"/>
              <a:t>User-Controllable SMT Strategy</a:t>
            </a:r>
            <a:r>
              <a:rPr lang="en-US" sz="3200" baseline="30000" dirty="0"/>
              <a:t>1</a:t>
            </a:r>
            <a:endParaRPr lang="en-US" sz="3200" b="0" baseline="30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DBDDE-EC1A-2899-5414-3B57B70F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9B075F-EAE4-BCCC-D004-79A299ED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4962"/>
              </p:ext>
            </p:extLst>
          </p:nvPr>
        </p:nvGraphicFramePr>
        <p:xfrm>
          <a:off x="72433" y="1664762"/>
          <a:ext cx="12042946" cy="3906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3455">
                  <a:extLst>
                    <a:ext uri="{9D8B030D-6E8A-4147-A177-3AD203B41FA5}">
                      <a16:colId xmlns:a16="http://schemas.microsoft.com/office/drawing/2014/main" val="2607330996"/>
                    </a:ext>
                  </a:extLst>
                </a:gridCol>
                <a:gridCol w="4628515">
                  <a:extLst>
                    <a:ext uri="{9D8B030D-6E8A-4147-A177-3AD203B41FA5}">
                      <a16:colId xmlns:a16="http://schemas.microsoft.com/office/drawing/2014/main" val="3358057441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1823046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Z3 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2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800" dirty="0"/>
                        <a:t>An algorithmic recipe for </a:t>
                      </a:r>
                      <a:r>
                        <a:rPr lang="en-US" sz="1800" i="1" dirty="0"/>
                        <a:t>selecting</a:t>
                      </a:r>
                      <a:r>
                        <a:rPr lang="en-US" sz="1800" dirty="0"/>
                        <a:t>, </a:t>
                      </a:r>
                      <a:r>
                        <a:rPr lang="en-US" sz="1800" i="1" dirty="0"/>
                        <a:t>sequencing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i="1" dirty="0"/>
                        <a:t>parameterizing</a:t>
                      </a:r>
                      <a:r>
                        <a:rPr lang="en-US" sz="1800" dirty="0"/>
                        <a:t> tactics.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(then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simplify solve-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eqs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(if (&gt; num-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467) (then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simplify sat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(then (using-params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simplify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elim_and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true)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smt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N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6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Tactic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well-defined reasoning/rewriting step, which either preprocesses, transforms, or solves the given formula.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+mn-lt"/>
                        </a:rPr>
                        <a:t>simplify</a:t>
                      </a:r>
                      <a:r>
                        <a:rPr lang="en-US" dirty="0">
                          <a:latin typeface="+mn-lt"/>
                        </a:rPr>
                        <a:t>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The tactic performs simplifications on formulas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CN" sz="1800" i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tx-simplify</a:t>
                      </a:r>
                      <a:r>
                        <a:rPr lang="en-CA" sz="18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CA" sz="160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tactic performs simplifies sub-formulas using context built up by walking assertions and sub-formulas.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bit-blast</a:t>
                      </a:r>
                      <a:r>
                        <a:rPr lang="en-US" sz="1600" i="0" dirty="0">
                          <a:solidFill>
                            <a:srgbClr val="7030A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Apply bit-blasting to a given goal.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sat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Try to solve goal using a SAT solver.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err="1">
                          <a:solidFill>
                            <a:schemeClr val="tx1"/>
                          </a:solidFill>
                        </a:rPr>
                        <a:t>smt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: </a:t>
                      </a:r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Try to solve goal using the main DPLL(T) solver.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4927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0047D2-7927-200B-BFED-CCB5F0D1747B}"/>
              </a:ext>
            </a:extLst>
          </p:cNvPr>
          <p:cNvSpPr txBox="1"/>
          <p:nvPr/>
        </p:nvSpPr>
        <p:spPr>
          <a:xfrm>
            <a:off x="280065" y="5925237"/>
            <a:ext cx="11755040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CA" sz="12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De Moura, L., &amp; Passmore, G. O. (2013). The strategy challenge in SMT solving. </a:t>
            </a:r>
            <a:r>
              <a:rPr lang="en-CA" sz="1200" i="1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Automated Reasoning and Mathematics: Essays in Memory of William W. McCune</a:t>
            </a:r>
            <a:r>
              <a:rPr lang="en-CA" sz="1200" kern="100" dirty="0"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CA" sz="12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Custom 1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loo_powerpoint_template_16-9_widescreen" id="{4809F9E8-56BF-8C4D-85E0-7353F442B736}" vid="{D553A0E6-7EAA-F242-A75B-21BFDE7A7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25903</TotalTime>
  <Words>1428</Words>
  <Application>Microsoft Macintosh PowerPoint</Application>
  <PresentationFormat>Widescreen</PresentationFormat>
  <Paragraphs>268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DengXian</vt:lpstr>
      <vt:lpstr>Aptos</vt:lpstr>
      <vt:lpstr>Arial</vt:lpstr>
      <vt:lpstr>Barlow Condensed</vt:lpstr>
      <vt:lpstr>Calibri</vt:lpstr>
      <vt:lpstr>Cambria Math</vt:lpstr>
      <vt:lpstr>Georgia</vt:lpstr>
      <vt:lpstr>Times New Roman</vt:lpstr>
      <vt:lpstr>Verdana</vt:lpstr>
      <vt:lpstr>Wingdings</vt:lpstr>
      <vt:lpstr>UofWaterloo_WhiteBkgrd</vt:lpstr>
      <vt:lpstr>Monto Carlo Tree Search for SMT Strategy Synthesis with Applications to String Constraints</vt:lpstr>
      <vt:lpstr>PowerPoint Presentation</vt:lpstr>
      <vt:lpstr>PowerPoint Presentation</vt:lpstr>
      <vt:lpstr>Z3str4: A Multi-armed String Solver [FM 2021] Federico Mora, Murphy Berzish, Mitja Kulczynski, Dirk Nowotka, Vijay Ganesh</vt:lpstr>
      <vt:lpstr>MachSMT: A Machine Learning-based Algorithm Selector for SMT Solvers [TACAS 2021] Joseph Scott, Aina Niemetz, Mathias Preiner, Saeed Nejati, Vijay Ganesh</vt:lpstr>
      <vt:lpstr>MachSMT: A Machine Learning-based Algorithm Selector for SMT Solvers</vt:lpstr>
      <vt:lpstr>SMTQuery: Analysing SMT-LIB String Benchmarks [SBMF 2024] Mitja Kulczynski, Kevin Lotz, Florin Manea, Danny Bøgsted Poulsen &amp; Paul Sarnighausen-Cahn</vt:lpstr>
      <vt:lpstr>Z3alpha: Monte Carlo Tree Search for SMT Strategy Synthesis1, 2 [IJCAI 2024, Acta Informatica] John Lu, Joel Day, Piyush Jha, Paul Sarnighausen-Cahn, Stefan Siemer, Florin Manea, Vijay Ganesh</vt:lpstr>
      <vt:lpstr>User-Controllable SMT Strategy1</vt:lpstr>
      <vt:lpstr>Objective</vt:lpstr>
      <vt:lpstr>Problem Modelling</vt:lpstr>
      <vt:lpstr>Problem Modelling</vt:lpstr>
      <vt:lpstr>Problem Modelling</vt:lpstr>
      <vt:lpstr>Monte Carlo Tree Search (MCTS)</vt:lpstr>
      <vt:lpstr>MCTS for Strategy Synthesis: One search</vt:lpstr>
      <vt:lpstr>PowerPoint Presentation</vt:lpstr>
      <vt:lpstr>PowerPoint Presentation</vt:lpstr>
      <vt:lpstr>Experiment Results </vt:lpstr>
      <vt:lpstr>PowerPoint Presentation</vt:lpstr>
      <vt:lpstr>PowerPoint Presentation</vt:lpstr>
      <vt:lpstr>PowerPoint Presentation</vt:lpstr>
      <vt:lpstr>PowerPoint Presentation</vt:lpstr>
      <vt:lpstr>A Foundational Theoretical Machine Learning Question</vt:lpstr>
      <vt:lpstr>Data-Driven Solver Design: A Theoretical ML Perspectuve1,2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z3alpha_MOSCA</dc:title>
  <dc:subject/>
  <dc:creator>John Lu</dc:creator>
  <cp:keywords/>
  <dc:description/>
  <cp:lastModifiedBy>Zhengyang Lu</cp:lastModifiedBy>
  <cp:revision>102</cp:revision>
  <dcterms:created xsi:type="dcterms:W3CDTF">2023-05-13T14:47:00Z</dcterms:created>
  <dcterms:modified xsi:type="dcterms:W3CDTF">2025-07-22T07:52:43Z</dcterms:modified>
  <cp:category/>
</cp:coreProperties>
</file>