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4"/>
    <p:restoredTop sz="94691"/>
  </p:normalViewPr>
  <p:slideViewPr>
    <p:cSldViewPr snapToGrid="0">
      <p:cViewPr>
        <p:scale>
          <a:sx n="115" d="100"/>
          <a:sy n="115" d="100"/>
        </p:scale>
        <p:origin x="1264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5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19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6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0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73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70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26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20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73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90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69BA6-2F8F-564E-86B8-B5670EC8BC62}" type="datetimeFigureOut">
              <a:rPr lang="en-AU" smtClean="0"/>
              <a:t>4/8/2025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0FDDB-4E06-0946-B48F-32B79B90199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01600" cy="96012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688"/>
            <a:ext cx="12801598" cy="2206337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35299" y="49"/>
            <a:ext cx="4266301" cy="2206976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97289" y="-5297288"/>
            <a:ext cx="2207024" cy="128016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16705" y="1380"/>
            <a:ext cx="4518593" cy="220564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061F6-1B1C-2E61-BE69-500CEA1210F9}"/>
              </a:ext>
            </a:extLst>
          </p:cNvPr>
          <p:cNvSpPr txBox="1"/>
          <p:nvPr/>
        </p:nvSpPr>
        <p:spPr>
          <a:xfrm>
            <a:off x="734699" y="494423"/>
            <a:ext cx="7445865" cy="1258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30"/>
              </a:spcAft>
            </a:pPr>
            <a:r>
              <a:rPr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British Airways</a:t>
            </a:r>
            <a:br>
              <a:rPr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Predicting customer buying behaviour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3E172-F732-7365-9906-85B67FF8DD1F}"/>
              </a:ext>
            </a:extLst>
          </p:cNvPr>
          <p:cNvSpPr txBox="1"/>
          <p:nvPr/>
        </p:nvSpPr>
        <p:spPr>
          <a:xfrm>
            <a:off x="461511" y="2366291"/>
            <a:ext cx="5967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Data Preprocessing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A balanced sample was drawn from the available dataset with 50000 instances.</a:t>
            </a:r>
          </a:p>
          <a:p>
            <a:pPr marL="742950" lvl="1" indent="-285750">
              <a:buFontTx/>
              <a:buChar char="-"/>
            </a:pPr>
            <a:r>
              <a:rPr lang="en-AU" sz="1400" dirty="0"/>
              <a:t>Training set for exploratory data analysis: 11965</a:t>
            </a:r>
          </a:p>
          <a:p>
            <a:pPr marL="742950" lvl="1" indent="-285750">
              <a:buFontTx/>
              <a:buChar char="-"/>
            </a:pPr>
            <a:r>
              <a:rPr lang="en-AU" sz="1400" dirty="0"/>
              <a:t>Validation set for model evaluation: 2991</a:t>
            </a:r>
          </a:p>
          <a:p>
            <a:pPr marL="285750" indent="-285750">
              <a:buFontTx/>
              <a:buChar char="-"/>
            </a:pPr>
            <a:r>
              <a:rPr lang="en-AU" sz="1400" i="1" dirty="0"/>
              <a:t>Route</a:t>
            </a:r>
            <a:r>
              <a:rPr lang="en-AU" sz="1400" dirty="0"/>
              <a:t> and </a:t>
            </a:r>
            <a:r>
              <a:rPr lang="en-AU" sz="1400" i="1" dirty="0"/>
              <a:t>Booking Origin were transformed through aggregation into 5 groups each</a:t>
            </a:r>
            <a:r>
              <a:rPr lang="en-AU" sz="1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AU" sz="1400" dirty="0"/>
              <a:t>This retained the complicated but insightful information.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B0D06-54A9-7302-BCAB-C4FBB584E910}"/>
              </a:ext>
            </a:extLst>
          </p:cNvPr>
          <p:cNvSpPr txBox="1"/>
          <p:nvPr/>
        </p:nvSpPr>
        <p:spPr>
          <a:xfrm>
            <a:off x="7318038" y="2360496"/>
            <a:ext cx="504111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Model Evaluation</a:t>
            </a:r>
          </a:p>
          <a:p>
            <a:pPr marL="285750" indent="-285750">
              <a:buFontTx/>
              <a:buChar char="-"/>
            </a:pPr>
            <a:r>
              <a:rPr lang="en-AU" sz="1200" dirty="0"/>
              <a:t>A gradient boosting classifier was built</a:t>
            </a:r>
          </a:p>
          <a:p>
            <a:pPr marL="742950" lvl="1" indent="-285750">
              <a:buFontTx/>
              <a:buChar char="-"/>
            </a:pPr>
            <a:r>
              <a:rPr lang="en-AU" sz="1200" dirty="0"/>
              <a:t>Accuracy: 73%</a:t>
            </a:r>
          </a:p>
          <a:p>
            <a:pPr marL="742950" lvl="1" indent="-285750">
              <a:buFontTx/>
              <a:buChar char="-"/>
            </a:pPr>
            <a:r>
              <a:rPr lang="en-AU" sz="1200" dirty="0"/>
              <a:t>Recall: 81%</a:t>
            </a:r>
          </a:p>
          <a:p>
            <a:pPr marL="742950" lvl="1" indent="-285750">
              <a:buFontTx/>
              <a:buChar char="-"/>
            </a:pPr>
            <a:r>
              <a:rPr lang="en-AU" sz="1200" dirty="0"/>
              <a:t>F1-score: 75%</a:t>
            </a:r>
          </a:p>
          <a:p>
            <a:pPr marL="285750" indent="-285750">
              <a:buFontTx/>
              <a:buChar char="-"/>
            </a:pPr>
            <a:r>
              <a:rPr lang="en-AU" sz="1200" dirty="0"/>
              <a:t>Using a sample with a balanced number of labels significantly enhanced the generalisation of the model for predicting both labels.</a:t>
            </a:r>
          </a:p>
          <a:p>
            <a:pPr marL="742950" lvl="1" indent="-285750">
              <a:buFontTx/>
              <a:buChar char="-"/>
            </a:pPr>
            <a:r>
              <a:rPr lang="en-AU" sz="1200" dirty="0"/>
              <a:t>Without a balanced sample, a predictive model with &gt;80% accuracy can be built, which simply predicts every instance as 0 (incomplete booking) due to its commonality.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4F5A5-B20B-6AB4-C3DF-85D33090BE79}"/>
              </a:ext>
            </a:extLst>
          </p:cNvPr>
          <p:cNvSpPr txBox="1"/>
          <p:nvPr/>
        </p:nvSpPr>
        <p:spPr>
          <a:xfrm>
            <a:off x="866431" y="7545423"/>
            <a:ext cx="38159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i="1" dirty="0"/>
              <a:t>Feature Importance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The most important features are as follows:</a:t>
            </a:r>
          </a:p>
          <a:p>
            <a:pPr marL="800100" lvl="1" indent="-342900">
              <a:buAutoNum type="arabicPeriod"/>
            </a:pPr>
            <a:r>
              <a:rPr lang="en-AU" sz="1400" dirty="0"/>
              <a:t>Route group – very low</a:t>
            </a:r>
          </a:p>
          <a:p>
            <a:pPr marL="800100" lvl="1" indent="-342900">
              <a:buAutoNum type="arabicPeriod"/>
            </a:pPr>
            <a:r>
              <a:rPr lang="en-AU" sz="1400" dirty="0"/>
              <a:t>Booking origin group – very low</a:t>
            </a:r>
          </a:p>
          <a:p>
            <a:pPr marL="800100" lvl="1" indent="-342900">
              <a:buAutoNum type="arabicPeriod"/>
            </a:pPr>
            <a:r>
              <a:rPr lang="en-AU" sz="1400" dirty="0"/>
              <a:t>Booking origin group - low</a:t>
            </a:r>
          </a:p>
          <a:p>
            <a:pPr marL="800100" lvl="1" indent="-342900">
              <a:buAutoNum type="arabicPeriod"/>
            </a:pPr>
            <a:r>
              <a:rPr lang="en-AU" sz="1400" dirty="0"/>
              <a:t>Length of stay (log)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3EFF1-AC95-A6B2-0CE3-425E5F30FD43}"/>
              </a:ext>
            </a:extLst>
          </p:cNvPr>
          <p:cNvSpPr txBox="1"/>
          <p:nvPr/>
        </p:nvSpPr>
        <p:spPr>
          <a:xfrm>
            <a:off x="7318038" y="7600443"/>
            <a:ext cx="51569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i="1" dirty="0"/>
              <a:t>Conclusion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Marketing may pay attention to how to increase the chance of booking completion for a larger </a:t>
            </a:r>
            <a:r>
              <a:rPr lang="en-AU" sz="1400" i="1" dirty="0"/>
              <a:t>length of stay </a:t>
            </a:r>
            <a:r>
              <a:rPr lang="en-AU" sz="1400" dirty="0"/>
              <a:t>and </a:t>
            </a:r>
            <a:r>
              <a:rPr lang="en-AU" sz="1400" i="1" dirty="0"/>
              <a:t>specific route/booking origin</a:t>
            </a:r>
            <a:r>
              <a:rPr lang="en-AU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AU" sz="1400" dirty="0"/>
              <a:t>Further model improvement may include:</a:t>
            </a:r>
          </a:p>
          <a:p>
            <a:pPr marL="742950" lvl="1" indent="-285750">
              <a:buFontTx/>
              <a:buChar char="-"/>
            </a:pPr>
            <a:r>
              <a:rPr lang="en-AU" sz="1400" dirty="0"/>
              <a:t>Data collection focusing on completed bookings.</a:t>
            </a:r>
          </a:p>
          <a:p>
            <a:pPr marL="742950" lvl="1" indent="-285750">
              <a:buFontTx/>
              <a:buChar char="-"/>
            </a:pPr>
            <a:r>
              <a:rPr lang="en-AU" sz="1400" dirty="0"/>
              <a:t>Additional features such as the month of flight.</a:t>
            </a:r>
          </a:p>
        </p:txBody>
      </p:sp>
      <p:pic>
        <p:nvPicPr>
          <p:cNvPr id="6" name="Picture 5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AE35E781-BB5C-1288-4B1C-83F5703E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1" y="4330266"/>
            <a:ext cx="4900639" cy="2960016"/>
          </a:xfrm>
          <a:prstGeom prst="rect">
            <a:avLst/>
          </a:prstGeom>
        </p:spPr>
      </p:pic>
      <p:pic>
        <p:nvPicPr>
          <p:cNvPr id="9" name="Picture 8" descr="A blue squares with numbers and labels&#10;&#10;AI-generated content may be incorrect.">
            <a:extLst>
              <a:ext uri="{FF2B5EF4-FFF2-40B4-BE49-F238E27FC236}">
                <a16:creationId xmlns:a16="http://schemas.microsoft.com/office/drawing/2014/main" id="{20E4CC38-234F-6156-D0DA-EC176BD1E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059" y="4552177"/>
            <a:ext cx="3026655" cy="26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3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213</Words>
  <Application>Microsoft Macintosh PowerPoint</Application>
  <PresentationFormat>A3 Paper (297x420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 Cheung</dc:creator>
  <cp:lastModifiedBy>Mos Cheung</cp:lastModifiedBy>
  <cp:revision>3</cp:revision>
  <dcterms:created xsi:type="dcterms:W3CDTF">2025-08-02T16:58:36Z</dcterms:created>
  <dcterms:modified xsi:type="dcterms:W3CDTF">2025-08-04T15:12:49Z</dcterms:modified>
</cp:coreProperties>
</file>