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2"/>
    <p:restoredTop sz="94691"/>
  </p:normalViewPr>
  <p:slideViewPr>
    <p:cSldViewPr snapToGrid="0">
      <p:cViewPr>
        <p:scale>
          <a:sx n="98" d="100"/>
          <a:sy n="98" d="100"/>
        </p:scale>
        <p:origin x="848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9BA6-2F8F-564E-86B8-B5670EC8BC62}" type="datetimeFigureOut">
              <a:rPr lang="en-AU" smtClean="0"/>
              <a:t>3/8/2025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FDDB-4E06-0946-B48F-32B79B9019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9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9BA6-2F8F-564E-86B8-B5670EC8BC62}" type="datetimeFigureOut">
              <a:rPr lang="en-AU" smtClean="0"/>
              <a:t>3/8/2025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FDDB-4E06-0946-B48F-32B79B9019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55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9BA6-2F8F-564E-86B8-B5670EC8BC62}" type="datetimeFigureOut">
              <a:rPr lang="en-AU" smtClean="0"/>
              <a:t>3/8/2025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FDDB-4E06-0946-B48F-32B79B9019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819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9BA6-2F8F-564E-86B8-B5670EC8BC62}" type="datetimeFigureOut">
              <a:rPr lang="en-AU" smtClean="0"/>
              <a:t>3/8/2025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FDDB-4E06-0946-B48F-32B79B9019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16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9BA6-2F8F-564E-86B8-B5670EC8BC62}" type="datetimeFigureOut">
              <a:rPr lang="en-AU" smtClean="0"/>
              <a:t>3/8/2025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FDDB-4E06-0946-B48F-32B79B9019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001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9BA6-2F8F-564E-86B8-B5670EC8BC62}" type="datetimeFigureOut">
              <a:rPr lang="en-AU" smtClean="0"/>
              <a:t>3/8/2025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FDDB-4E06-0946-B48F-32B79B9019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273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9BA6-2F8F-564E-86B8-B5670EC8BC62}" type="datetimeFigureOut">
              <a:rPr lang="en-AU" smtClean="0"/>
              <a:t>3/8/2025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FDDB-4E06-0946-B48F-32B79B9019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470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9BA6-2F8F-564E-86B8-B5670EC8BC62}" type="datetimeFigureOut">
              <a:rPr lang="en-AU" smtClean="0"/>
              <a:t>3/8/2025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FDDB-4E06-0946-B48F-32B79B9019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826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9BA6-2F8F-564E-86B8-B5670EC8BC62}" type="datetimeFigureOut">
              <a:rPr lang="en-AU" smtClean="0"/>
              <a:t>3/8/2025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FDDB-4E06-0946-B48F-32B79B9019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120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9BA6-2F8F-564E-86B8-B5670EC8BC62}" type="datetimeFigureOut">
              <a:rPr lang="en-AU" smtClean="0"/>
              <a:t>3/8/2025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FDDB-4E06-0946-B48F-32B79B9019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573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9BA6-2F8F-564E-86B8-B5670EC8BC62}" type="datetimeFigureOut">
              <a:rPr lang="en-AU" smtClean="0"/>
              <a:t>3/8/2025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FDDB-4E06-0946-B48F-32B79B9019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90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A69BA6-2F8F-564E-86B8-B5670EC8BC62}" type="datetimeFigureOut">
              <a:rPr lang="en-AU" smtClean="0"/>
              <a:t>3/8/2025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0FDDB-4E06-0946-B48F-32B79B9019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33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801600" cy="96012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688"/>
            <a:ext cx="12801598" cy="2206337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535299" y="49"/>
            <a:ext cx="4266301" cy="2206976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97289" y="-5297288"/>
            <a:ext cx="2207024" cy="128016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16705" y="1380"/>
            <a:ext cx="4518593" cy="2205645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B061F6-1B1C-2E61-BE69-500CEA1210F9}"/>
              </a:ext>
            </a:extLst>
          </p:cNvPr>
          <p:cNvSpPr txBox="1"/>
          <p:nvPr/>
        </p:nvSpPr>
        <p:spPr>
          <a:xfrm>
            <a:off x="734699" y="494423"/>
            <a:ext cx="7445865" cy="1258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30"/>
              </a:spcAft>
            </a:pPr>
            <a:r>
              <a:rPr lang="en-US" sz="3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British Airways</a:t>
            </a:r>
            <a:br>
              <a:rPr lang="en-US" sz="34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Predicting customer buying behaviour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375929-81AF-3A1C-928B-C9940C17A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35" y="4182173"/>
            <a:ext cx="5387642" cy="33403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82D8A9-534B-08F1-BC90-3F7093FE5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242" y="4284336"/>
            <a:ext cx="3588004" cy="32381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63E172-F732-7365-9906-85B67FF8DD1F}"/>
              </a:ext>
            </a:extLst>
          </p:cNvPr>
          <p:cNvSpPr txBox="1"/>
          <p:nvPr/>
        </p:nvSpPr>
        <p:spPr>
          <a:xfrm>
            <a:off x="461511" y="2366291"/>
            <a:ext cx="59676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i="1" dirty="0"/>
              <a:t>Data Preprocessing</a:t>
            </a:r>
          </a:p>
          <a:p>
            <a:pPr marL="285750" indent="-285750">
              <a:buFontTx/>
              <a:buChar char="-"/>
            </a:pPr>
            <a:r>
              <a:rPr lang="en-AU" sz="1400" dirty="0"/>
              <a:t>A balanced sample was drawn from the available dataset with 50000 instances.</a:t>
            </a:r>
          </a:p>
          <a:p>
            <a:pPr marL="742950" lvl="1" indent="-285750">
              <a:buFontTx/>
              <a:buChar char="-"/>
            </a:pPr>
            <a:r>
              <a:rPr lang="en-AU" sz="1400" dirty="0"/>
              <a:t>Training set for exploratory data analysis: 11965</a:t>
            </a:r>
          </a:p>
          <a:p>
            <a:pPr marL="742950" lvl="1" indent="-285750">
              <a:buFontTx/>
              <a:buChar char="-"/>
            </a:pPr>
            <a:r>
              <a:rPr lang="en-AU" sz="1400" dirty="0"/>
              <a:t>Validation set for model evaluation: 2991</a:t>
            </a:r>
          </a:p>
          <a:p>
            <a:pPr marL="285750" indent="-285750">
              <a:buFontTx/>
              <a:buChar char="-"/>
            </a:pPr>
            <a:r>
              <a:rPr lang="en-AU" sz="1400" i="1" dirty="0"/>
              <a:t>Route</a:t>
            </a:r>
            <a:r>
              <a:rPr lang="en-AU" sz="1400" dirty="0"/>
              <a:t> is removed for this preliminary analysis.</a:t>
            </a:r>
          </a:p>
          <a:p>
            <a:pPr marL="742950" lvl="1" indent="-285750">
              <a:buFontTx/>
              <a:buChar char="-"/>
            </a:pPr>
            <a:r>
              <a:rPr lang="en-AU" sz="1400" dirty="0"/>
              <a:t>It can be used particularly to examine route popularity in the future.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B0D06-54A9-7302-BCAB-C4FBB584E910}"/>
              </a:ext>
            </a:extLst>
          </p:cNvPr>
          <p:cNvSpPr txBox="1"/>
          <p:nvPr/>
        </p:nvSpPr>
        <p:spPr>
          <a:xfrm>
            <a:off x="7318038" y="2360496"/>
            <a:ext cx="504111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i="1" dirty="0"/>
              <a:t>Model Evaluation</a:t>
            </a:r>
          </a:p>
          <a:p>
            <a:pPr marL="285750" indent="-285750">
              <a:buFontTx/>
              <a:buChar char="-"/>
            </a:pPr>
            <a:r>
              <a:rPr lang="en-AU" sz="1200" dirty="0"/>
              <a:t>A gradient boosting classifier was built</a:t>
            </a:r>
          </a:p>
          <a:p>
            <a:pPr marL="742950" lvl="1" indent="-285750">
              <a:buFontTx/>
              <a:buChar char="-"/>
            </a:pPr>
            <a:r>
              <a:rPr lang="en-AU" sz="1200" dirty="0"/>
              <a:t>Accuracy: 64.8%</a:t>
            </a:r>
          </a:p>
          <a:p>
            <a:pPr marL="742950" lvl="1" indent="-285750">
              <a:buFontTx/>
              <a:buChar char="-"/>
            </a:pPr>
            <a:r>
              <a:rPr lang="en-AU" sz="1200" dirty="0"/>
              <a:t>Recall: 66.7%</a:t>
            </a:r>
          </a:p>
          <a:p>
            <a:pPr marL="742950" lvl="1" indent="-285750">
              <a:buFontTx/>
              <a:buChar char="-"/>
            </a:pPr>
            <a:r>
              <a:rPr lang="en-AU" sz="1200" dirty="0"/>
              <a:t>F1-score: 65%</a:t>
            </a:r>
          </a:p>
          <a:p>
            <a:pPr marL="285750" indent="-285750">
              <a:buFontTx/>
              <a:buChar char="-"/>
            </a:pPr>
            <a:r>
              <a:rPr lang="en-AU" sz="1200" dirty="0"/>
              <a:t>Using a sample with a balanced number of labels significantly enhanced the generalisation of the model for predicting both labels.</a:t>
            </a:r>
          </a:p>
          <a:p>
            <a:pPr marL="742950" lvl="1" indent="-285750">
              <a:buFontTx/>
              <a:buChar char="-"/>
            </a:pPr>
            <a:r>
              <a:rPr lang="en-AU" sz="1200" dirty="0"/>
              <a:t>Without a balanced sample, a predictive model with &gt;80% accuracy can be built, which simply predicts every instance as 0 (incomplete booking) due to its commonality.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84F5A5-B20B-6AB4-C3DF-85D33090BE79}"/>
              </a:ext>
            </a:extLst>
          </p:cNvPr>
          <p:cNvSpPr txBox="1"/>
          <p:nvPr/>
        </p:nvSpPr>
        <p:spPr>
          <a:xfrm>
            <a:off x="866431" y="7545423"/>
            <a:ext cx="38159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i="1" dirty="0"/>
              <a:t>Feature Importance</a:t>
            </a:r>
          </a:p>
          <a:p>
            <a:pPr marL="285750" indent="-285750">
              <a:buFontTx/>
              <a:buChar char="-"/>
            </a:pPr>
            <a:r>
              <a:rPr lang="en-AU" sz="1400" dirty="0"/>
              <a:t>The most important features are as follows:</a:t>
            </a:r>
          </a:p>
          <a:p>
            <a:pPr marL="800100" lvl="1" indent="-342900">
              <a:buAutoNum type="arabicPeriod"/>
            </a:pPr>
            <a:r>
              <a:rPr lang="en-AU" sz="1400" dirty="0"/>
              <a:t>Purchase lead</a:t>
            </a:r>
          </a:p>
          <a:p>
            <a:pPr marL="800100" lvl="1" indent="-342900">
              <a:buAutoNum type="arabicPeriod"/>
            </a:pPr>
            <a:r>
              <a:rPr lang="en-AU" sz="1400" dirty="0"/>
              <a:t>Length of stay</a:t>
            </a:r>
          </a:p>
          <a:p>
            <a:pPr marL="800100" lvl="1" indent="-342900">
              <a:buAutoNum type="arabicPeriod"/>
            </a:pPr>
            <a:r>
              <a:rPr lang="en-AU" sz="1400" dirty="0"/>
              <a:t>Flight duration</a:t>
            </a:r>
          </a:p>
          <a:p>
            <a:pPr marL="800100" lvl="1" indent="-342900">
              <a:buAutoNum type="arabicPeriod"/>
            </a:pPr>
            <a:r>
              <a:rPr lang="en-AU" sz="1400" dirty="0"/>
              <a:t>Flight hour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3EFF1-AC95-A6B2-0CE3-425E5F30FD43}"/>
              </a:ext>
            </a:extLst>
          </p:cNvPr>
          <p:cNvSpPr txBox="1"/>
          <p:nvPr/>
        </p:nvSpPr>
        <p:spPr>
          <a:xfrm>
            <a:off x="7318038" y="7600443"/>
            <a:ext cx="51569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i="1" dirty="0"/>
              <a:t>Conclusion</a:t>
            </a:r>
          </a:p>
          <a:p>
            <a:pPr marL="285750" indent="-285750">
              <a:buFontTx/>
              <a:buChar char="-"/>
            </a:pPr>
            <a:r>
              <a:rPr lang="en-AU" sz="1400" dirty="0"/>
              <a:t>Marketing may pay attention to how to increase the chance of booking completion for larger </a:t>
            </a:r>
            <a:r>
              <a:rPr lang="en-AU" sz="1400" i="1" dirty="0" err="1"/>
              <a:t>purchase_lead</a:t>
            </a:r>
            <a:r>
              <a:rPr lang="en-AU" sz="1400" dirty="0"/>
              <a:t> and </a:t>
            </a:r>
            <a:r>
              <a:rPr lang="en-AU" sz="1400" i="1" dirty="0" err="1"/>
              <a:t>length_of_stay</a:t>
            </a:r>
            <a:endParaRPr lang="en-AU" sz="1400" dirty="0"/>
          </a:p>
          <a:p>
            <a:pPr marL="285750" indent="-285750">
              <a:buFontTx/>
              <a:buChar char="-"/>
            </a:pPr>
            <a:r>
              <a:rPr lang="en-AU" sz="1400" dirty="0"/>
              <a:t>Further model improvement may include:</a:t>
            </a:r>
          </a:p>
          <a:p>
            <a:pPr marL="742950" lvl="1" indent="-285750">
              <a:buFontTx/>
              <a:buChar char="-"/>
            </a:pPr>
            <a:r>
              <a:rPr lang="en-AU" sz="1400" dirty="0"/>
              <a:t>Data collection focusing on completed bookings.</a:t>
            </a:r>
          </a:p>
          <a:p>
            <a:pPr marL="742950" lvl="1" indent="-285750">
              <a:buFontTx/>
              <a:buChar char="-"/>
            </a:pPr>
            <a:r>
              <a:rPr lang="en-AU" sz="1400"/>
              <a:t>Additional features such </a:t>
            </a:r>
            <a:r>
              <a:rPr lang="en-AU" sz="1400" dirty="0"/>
              <a:t>as the month of flight.</a:t>
            </a:r>
          </a:p>
        </p:txBody>
      </p:sp>
    </p:spTree>
    <p:extLst>
      <p:ext uri="{BB962C8B-B14F-4D97-AF65-F5344CB8AC3E}">
        <p14:creationId xmlns:p14="http://schemas.microsoft.com/office/powerpoint/2010/main" val="2168737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198</Words>
  <Application>Microsoft Macintosh PowerPoint</Application>
  <PresentationFormat>A3 Paper (297x420 mm)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Mos Cheung</dc:creator>
  <cp:lastModifiedBy>Mos Cheung</cp:lastModifiedBy>
  <cp:revision>2</cp:revision>
  <dcterms:created xsi:type="dcterms:W3CDTF">2025-08-02T16:58:36Z</dcterms:created>
  <dcterms:modified xsi:type="dcterms:W3CDTF">2025-08-03T14:16:37Z</dcterms:modified>
</cp:coreProperties>
</file>