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1EFBF78-001C-4FF2-A89C-483078C44126}" type="datetimeFigureOut">
              <a:rPr lang="pt-BR" smtClean="0"/>
              <a:pPr/>
              <a:t>04/02/2015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86BE760-FD0C-4F35-91A3-C023B85697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PROGRAMAÇÃO </a:t>
            </a:r>
            <a:br>
              <a:rPr lang="pt-BR" altLang="pt-BR" dirty="0" smtClean="0"/>
            </a:br>
            <a:r>
              <a:rPr lang="pt-BR" altLang="pt-BR" smtClean="0"/>
              <a:t>PARA </a:t>
            </a:r>
            <a:r>
              <a:rPr lang="pt-BR" altLang="pt-BR" smtClean="0"/>
              <a:t>MAINFRAME 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>COBOL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Anésio e Prof. </a:t>
            </a:r>
            <a:r>
              <a:rPr lang="pt-BR" dirty="0" err="1" smtClean="0"/>
              <a:t>Pazetti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2555776" y="620688"/>
            <a:ext cx="6272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Aula 06 – Arquivo Sequencial </a:t>
            </a:r>
            <a:endParaRPr lang="pt-BR" sz="3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Instruções na </a:t>
            </a:r>
            <a:r>
              <a:rPr lang="pt-BR" b="1" dirty="0" err="1" smtClean="0"/>
              <a:t>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 smtClean="0"/>
              <a:t>Instrução READ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READ nome-arquivo [ AT END instrução ].</a:t>
            </a:r>
          </a:p>
          <a:p>
            <a:r>
              <a:rPr lang="pt-BR" dirty="0" smtClean="0"/>
              <a:t>Lê o registro do arquivo aberto com OPEN INPUT ou I-O.</a:t>
            </a:r>
          </a:p>
          <a:p>
            <a:r>
              <a:rPr lang="pt-BR" dirty="0" smtClean="0"/>
              <a:t>Ao final do arquivo, as instruções declaradas após AT END serão executadas. O ponto deve ser colocado apenas na última instrução.</a:t>
            </a:r>
          </a:p>
          <a:p>
            <a:r>
              <a:rPr lang="pt-BR" dirty="0" smtClean="0"/>
              <a:t>Enquanto não se atinge o EOF, a instrução seguinte ao READ é executada.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smtClean="0"/>
              <a:t>READ ARQ-CLIENTES AT END DISPLAY MENSAGEM AT (21,30) STOP RUN.</a:t>
            </a:r>
          </a:p>
          <a:p>
            <a:pPr>
              <a:buNone/>
            </a:pPr>
            <a:r>
              <a:rPr lang="pt-BR" dirty="0" smtClean="0"/>
              <a:t>IF CODIGO =  2010</a:t>
            </a:r>
          </a:p>
          <a:p>
            <a:pPr>
              <a:buNone/>
            </a:pPr>
            <a:r>
              <a:rPr lang="pt-BR" dirty="0" smtClean="0"/>
              <a:t>     COMPUTE ....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Instruções na </a:t>
            </a:r>
            <a:r>
              <a:rPr lang="pt-BR" b="1" dirty="0" err="1" smtClean="0"/>
              <a:t>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b="1" dirty="0" smtClean="0"/>
              <a:t>Instrução WRITE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WRITE nome-registro.</a:t>
            </a:r>
          </a:p>
          <a:p>
            <a:pPr>
              <a:buNone/>
            </a:pPr>
            <a:r>
              <a:rPr lang="pt-BR" dirty="0" smtClean="0"/>
              <a:t>	Grava o registro no arquivo aberto com OPEN OUTPUT, I-O ou EXTEND.</a:t>
            </a:r>
          </a:p>
          <a:p>
            <a:pPr>
              <a:buNone/>
            </a:pPr>
            <a:r>
              <a:rPr lang="pt-BR" dirty="0" smtClean="0"/>
              <a:t>	O nome do registro é aquele definido no nível 01 da FD da Data </a:t>
            </a:r>
            <a:r>
              <a:rPr lang="pt-BR" dirty="0" err="1" smtClean="0"/>
              <a:t>Division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/>
              <a:t>Instrução REWRITE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REWRITE nome-registro.</a:t>
            </a:r>
          </a:p>
          <a:p>
            <a:pPr>
              <a:buNone/>
            </a:pPr>
            <a:r>
              <a:rPr lang="pt-BR" dirty="0" smtClean="0"/>
              <a:t>	Substitui os dados de um registro de um arquivo aberto com I-O.</a:t>
            </a:r>
          </a:p>
          <a:p>
            <a:pPr>
              <a:buNone/>
            </a:pPr>
            <a:r>
              <a:rPr lang="pt-BR" dirty="0" smtClean="0"/>
              <a:t>	Antes do REWRITE, é preciso ler o registro com READ.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Crie um arquivo sequencial para registrar os produtos de uma empresa e seus respectivos custos (Inclusão)</a:t>
            </a:r>
          </a:p>
          <a:p>
            <a:pPr>
              <a:buNone/>
            </a:pPr>
            <a:r>
              <a:rPr lang="pt-BR" dirty="0" smtClean="0"/>
              <a:t>Procedimentos:</a:t>
            </a:r>
          </a:p>
          <a:p>
            <a:pPr lvl="0"/>
            <a:r>
              <a:rPr lang="pt-BR" dirty="0" smtClean="0"/>
              <a:t>mostrar a tela formatada</a:t>
            </a:r>
          </a:p>
          <a:p>
            <a:pPr lvl="0"/>
            <a:r>
              <a:rPr lang="pt-BR" dirty="0" smtClean="0"/>
              <a:t>exibir a data do sistema</a:t>
            </a:r>
          </a:p>
          <a:p>
            <a:pPr lvl="0"/>
            <a:r>
              <a:rPr lang="pt-BR" dirty="0" smtClean="0"/>
              <a:t>receber os campos</a:t>
            </a:r>
          </a:p>
          <a:p>
            <a:r>
              <a:rPr lang="pt-BR" dirty="0" smtClean="0"/>
              <a:t>gravar o registro </a:t>
            </a:r>
          </a:p>
          <a:p>
            <a:pPr lvl="0">
              <a:buNone/>
            </a:pPr>
            <a:r>
              <a:rPr lang="pt-BR" dirty="0" smtClean="0"/>
              <a:t>Consistência:</a:t>
            </a:r>
          </a:p>
          <a:p>
            <a:pPr lvl="0"/>
            <a:r>
              <a:rPr lang="pt-BR" dirty="0" smtClean="0"/>
              <a:t>custo unitário diferente de zero</a:t>
            </a:r>
          </a:p>
          <a:p>
            <a:pPr lvl="0"/>
            <a:r>
              <a:rPr lang="pt-BR" dirty="0" smtClean="0"/>
              <a:t>custo total = </a:t>
            </a:r>
            <a:r>
              <a:rPr lang="pt-BR" dirty="0" err="1" smtClean="0"/>
              <a:t>qtidade</a:t>
            </a:r>
            <a:r>
              <a:rPr lang="pt-BR" dirty="0" smtClean="0"/>
              <a:t> x custo unitário</a:t>
            </a:r>
          </a:p>
          <a:p>
            <a:pPr lvl="0"/>
            <a:r>
              <a:rPr lang="pt-BR" dirty="0" smtClean="0"/>
              <a:t>condicionar o fim do programa</a:t>
            </a:r>
          </a:p>
          <a:p>
            <a:pPr lvl="0">
              <a:buNone/>
            </a:pPr>
            <a:r>
              <a:rPr lang="pt-BR" dirty="0" smtClean="0"/>
              <a:t>Registros:</a:t>
            </a:r>
          </a:p>
          <a:p>
            <a:pPr lvl="0"/>
            <a:r>
              <a:rPr lang="pt-BR" dirty="0" smtClean="0"/>
              <a:t>Código 9(4) / Nome X(30) / </a:t>
            </a:r>
            <a:r>
              <a:rPr lang="pt-BR" dirty="0" err="1" smtClean="0"/>
              <a:t>Qtidade</a:t>
            </a:r>
            <a:r>
              <a:rPr lang="pt-BR" dirty="0" smtClean="0"/>
              <a:t> 9(4)</a:t>
            </a:r>
          </a:p>
          <a:p>
            <a:pPr lvl="0"/>
            <a:r>
              <a:rPr lang="pt-BR" dirty="0" smtClean="0"/>
              <a:t>Custo unitário 9(5)V99  / Custo total 9(6)V99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 da Tela</a:t>
            </a:r>
            <a:endParaRPr lang="pt-BR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115616" y="1484784"/>
            <a:ext cx="7776864" cy="41764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cs typeface="Arial" pitchFamily="34" charset="0"/>
              </a:rPr>
              <a:t>                                     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cs typeface="Arial" pitchFamily="34" charset="0"/>
              </a:rPr>
              <a:t>CONTROLE DE ESTOQUE                        __/__/__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cs typeface="Arial" pitchFamily="34" charset="0"/>
              </a:rPr>
              <a:t>Código do produto:____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cs typeface="Arial" pitchFamily="34" charset="0"/>
              </a:rPr>
              <a:t>Nome do Produto: _____________________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cs typeface="Arial" pitchFamily="34" charset="0"/>
              </a:rPr>
              <a:t>Quantidade: ___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cs typeface="Arial" pitchFamily="34" charset="0"/>
              </a:rPr>
              <a:t>Custo unitário: $_____,__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cs typeface="Arial" pitchFamily="34" charset="0"/>
              </a:rPr>
              <a:t>Custo total: $_________,__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cs typeface="Arial" pitchFamily="34" charset="0"/>
              </a:rPr>
              <a:t>Continua (S/N) ? [_]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  <a:cs typeface="Arial" pitchFamily="34" charset="0"/>
              </a:rPr>
              <a:t>Mensagem: ___________________________________________________</a:t>
            </a: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Sequencial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Formatação do Nome do Arquivo</a:t>
            </a:r>
          </a:p>
          <a:p>
            <a:pPr lvl="1">
              <a:defRPr/>
            </a:pPr>
            <a:r>
              <a:rPr lang="pt-BR" dirty="0" smtClean="0"/>
              <a:t>Até 30 caracteres</a:t>
            </a:r>
          </a:p>
          <a:p>
            <a:pPr lvl="1">
              <a:defRPr/>
            </a:pPr>
            <a:r>
              <a:rPr lang="pt-BR" dirty="0" smtClean="0"/>
              <a:t>SEM caractere especial</a:t>
            </a:r>
          </a:p>
          <a:p>
            <a:pPr lvl="1">
              <a:defRPr/>
            </a:pPr>
            <a:r>
              <a:rPr lang="pt-BR" dirty="0" smtClean="0"/>
              <a:t>SEM espaços no meio</a:t>
            </a:r>
          </a:p>
          <a:p>
            <a:pPr lvl="1">
              <a:defRPr/>
            </a:pPr>
            <a:r>
              <a:rPr lang="pt-BR" dirty="0" smtClean="0"/>
              <a:t>ao menos uma letra</a:t>
            </a:r>
          </a:p>
          <a:p>
            <a:pPr lvl="1">
              <a:defRPr/>
            </a:pPr>
            <a:r>
              <a:rPr lang="pt-BR" dirty="0" smtClean="0"/>
              <a:t>não começar nem terminar com hífen</a:t>
            </a:r>
          </a:p>
          <a:p>
            <a:r>
              <a:rPr lang="pt-BR" dirty="0" smtClean="0"/>
              <a:t>Classificação dos arquivos:</a:t>
            </a:r>
          </a:p>
          <a:p>
            <a:pPr lvl="1"/>
            <a:r>
              <a:rPr lang="pt-BR" dirty="0" smtClean="0"/>
              <a:t>Sequencial</a:t>
            </a:r>
          </a:p>
          <a:p>
            <a:pPr lvl="1"/>
            <a:r>
              <a:rPr lang="pt-BR" dirty="0" smtClean="0"/>
              <a:t>Indexado</a:t>
            </a:r>
          </a:p>
          <a:p>
            <a:pPr lvl="1"/>
            <a:r>
              <a:rPr lang="pt-BR" dirty="0" smtClean="0"/>
              <a:t>Relativo</a:t>
            </a:r>
          </a:p>
          <a:p>
            <a:r>
              <a:rPr lang="pt-BR" dirty="0" smtClean="0"/>
              <a:t>Arquivo sequencial = registros são armazenados conforme a ordem em que foram gravados.</a:t>
            </a:r>
          </a:p>
          <a:p>
            <a:endParaRPr lang="pt-BR" dirty="0" smtClean="0"/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Declarações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ENVIRONMENT DIVISION.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...</a:t>
            </a:r>
          </a:p>
          <a:p>
            <a:pPr>
              <a:buNone/>
            </a:pPr>
            <a:r>
              <a:rPr lang="pt-BR" sz="2800" dirty="0" smtClean="0"/>
              <a:t>INPUT-OUTPUT SECTION.</a:t>
            </a:r>
          </a:p>
          <a:p>
            <a:pPr>
              <a:buNone/>
            </a:pPr>
            <a:r>
              <a:rPr lang="pt-BR" sz="2800" dirty="0" smtClean="0"/>
              <a:t>FILE-CONTROL.</a:t>
            </a:r>
          </a:p>
          <a:p>
            <a:pPr>
              <a:buNone/>
            </a:pPr>
            <a:r>
              <a:rPr lang="pt-BR" sz="2800" dirty="0" smtClean="0"/>
              <a:t>		SELECT ARQ-CLIENTES ASSIGN TO DISK</a:t>
            </a:r>
          </a:p>
          <a:p>
            <a:pPr>
              <a:buNone/>
            </a:pPr>
            <a:r>
              <a:rPr lang="pt-BR" sz="2800" dirty="0" smtClean="0"/>
              <a:t>		ORGANIZATION LINE SEQUENTIAL</a:t>
            </a:r>
          </a:p>
          <a:p>
            <a:pPr>
              <a:buNone/>
            </a:pPr>
            <a:r>
              <a:rPr lang="pt-BR" sz="2800" dirty="0" smtClean="0"/>
              <a:t>		ACCESS MODE SEQUENTIAL</a:t>
            </a:r>
          </a:p>
          <a:p>
            <a:pPr>
              <a:buNone/>
            </a:pPr>
            <a:r>
              <a:rPr lang="pt-BR" sz="2800" dirty="0" smtClean="0"/>
              <a:t>		FILE STATUS ARQ-OK.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Declarações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447800"/>
            <a:ext cx="756084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b="1" dirty="0" smtClean="0"/>
              <a:t>INPUT-OUTPUT SECTION. </a:t>
            </a:r>
          </a:p>
          <a:p>
            <a:pPr>
              <a:buNone/>
            </a:pPr>
            <a:r>
              <a:rPr lang="pt-BR" sz="2000" dirty="0" smtClean="0"/>
              <a:t>	Toda vez que o programa manipula um arquivo, esta seção é obrigatória.</a:t>
            </a:r>
          </a:p>
          <a:p>
            <a:pPr>
              <a:buNone/>
            </a:pPr>
            <a:r>
              <a:rPr lang="pt-BR" sz="2000" b="1" dirty="0" smtClean="0"/>
              <a:t>FILE-CONTROL. </a:t>
            </a:r>
          </a:p>
          <a:p>
            <a:pPr>
              <a:buNone/>
            </a:pPr>
            <a:r>
              <a:rPr lang="pt-BR" sz="2000" dirty="0" smtClean="0"/>
              <a:t>	Serão descritas as características do(s) arquivo(s) que serão manipulados.</a:t>
            </a:r>
          </a:p>
          <a:p>
            <a:pPr>
              <a:buNone/>
            </a:pPr>
            <a:r>
              <a:rPr lang="pt-BR" sz="2000" b="1" dirty="0" smtClean="0"/>
              <a:t>SELECT ARQ-CLIENTES ASSIGN TO DISK</a:t>
            </a:r>
          </a:p>
          <a:p>
            <a:pPr>
              <a:buNone/>
            </a:pPr>
            <a:r>
              <a:rPr lang="pt-BR" sz="2000" dirty="0" smtClean="0"/>
              <a:t>	O dispositivo de I/O de dados atribuído ao arquivo de nome ARQ-CLIENTES é o disco. </a:t>
            </a:r>
          </a:p>
          <a:p>
            <a:pPr>
              <a:buNone/>
            </a:pPr>
            <a:r>
              <a:rPr lang="pt-BR" sz="2000" b="1" dirty="0" smtClean="0"/>
              <a:t>ORGANIZATION LINE SEQUENTIAL</a:t>
            </a:r>
          </a:p>
          <a:p>
            <a:pPr>
              <a:buNone/>
            </a:pPr>
            <a:r>
              <a:rPr lang="pt-BR" sz="2000" dirty="0" smtClean="0"/>
              <a:t>	Declaração do tipo da organização dos registros no arquivo.</a:t>
            </a:r>
          </a:p>
          <a:p>
            <a:pPr>
              <a:buNone/>
            </a:pPr>
            <a:r>
              <a:rPr lang="pt-BR" sz="2000" b="1" dirty="0" smtClean="0"/>
              <a:t>ACCESS MODE SEQUENTIAL </a:t>
            </a:r>
          </a:p>
          <a:p>
            <a:pPr>
              <a:buNone/>
            </a:pPr>
            <a:r>
              <a:rPr lang="pt-BR" sz="2000" dirty="0" smtClean="0"/>
              <a:t>	Declara que o acesso aos dados do arquivo será sequencial.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Declarações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FILE STATUS ARQ-OK.</a:t>
            </a:r>
          </a:p>
          <a:p>
            <a:r>
              <a:rPr lang="pt-BR" dirty="0" smtClean="0"/>
              <a:t>A variável ARQ-OK recebe um código de verificação para as operações de I/O.</a:t>
            </a:r>
          </a:p>
          <a:p>
            <a:r>
              <a:rPr lang="pt-BR" dirty="0" smtClean="0"/>
              <a:t>Esta variável tem que ser definida na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Storage</a:t>
            </a:r>
            <a:r>
              <a:rPr lang="pt-BR" dirty="0" smtClean="0"/>
              <a:t> com PIC X(02).</a:t>
            </a:r>
          </a:p>
          <a:p>
            <a:r>
              <a:rPr lang="pt-BR" dirty="0" smtClean="0"/>
              <a:t>Valores para arquivos sequenciais:</a:t>
            </a:r>
          </a:p>
          <a:p>
            <a:pPr lvl="1"/>
            <a:r>
              <a:rPr lang="pt-BR" dirty="0" smtClean="0"/>
              <a:t>00 = sem erros de I/O</a:t>
            </a:r>
          </a:p>
          <a:p>
            <a:pPr lvl="1"/>
            <a:r>
              <a:rPr lang="pt-BR" dirty="0" smtClean="0"/>
              <a:t>10 = encontrou EOF</a:t>
            </a:r>
          </a:p>
          <a:p>
            <a:pPr lvl="1"/>
            <a:r>
              <a:rPr lang="pt-BR" dirty="0" smtClean="0"/>
              <a:t>30 = erro permanente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Declarações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b="1" dirty="0" smtClean="0"/>
              <a:t>DATA DIVISION.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FILE SECTION.</a:t>
            </a:r>
          </a:p>
          <a:p>
            <a:pPr>
              <a:buNone/>
            </a:pPr>
            <a:r>
              <a:rPr lang="pt-BR" dirty="0" smtClean="0"/>
              <a:t>FD 	ARQ-CLIENTES LABEL RECORD STANDARD</a:t>
            </a:r>
          </a:p>
          <a:p>
            <a:pPr>
              <a:buNone/>
            </a:pPr>
            <a:r>
              <a:rPr lang="pt-BR" dirty="0" smtClean="0"/>
              <a:t>		RECORD CONTAINS 42 CHARACTERES</a:t>
            </a:r>
          </a:p>
          <a:p>
            <a:pPr>
              <a:buNone/>
            </a:pPr>
            <a:r>
              <a:rPr lang="pt-BR" dirty="0" smtClean="0"/>
              <a:t>		DATA RECORD IS REG-ARQCLI</a:t>
            </a:r>
          </a:p>
          <a:p>
            <a:pPr>
              <a:buNone/>
            </a:pPr>
            <a:r>
              <a:rPr lang="pt-BR" dirty="0" smtClean="0"/>
              <a:t>		VALUE OF FILE-ID IS "ARQCLI.DAT".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dirty="0" smtClean="0"/>
              <a:t>01	REG-ARQCLI.</a:t>
            </a:r>
          </a:p>
          <a:p>
            <a:pPr>
              <a:buNone/>
            </a:pPr>
            <a:r>
              <a:rPr lang="pt-BR" dirty="0" smtClean="0"/>
              <a:t>		02 CODIGO		PIC 9(4).</a:t>
            </a:r>
          </a:p>
          <a:p>
            <a:pPr>
              <a:buNone/>
            </a:pPr>
            <a:r>
              <a:rPr lang="pt-BR" dirty="0" smtClean="0"/>
              <a:t>		02 NOME		PIC X(30).</a:t>
            </a:r>
          </a:p>
          <a:p>
            <a:pPr>
              <a:buNone/>
            </a:pPr>
            <a:r>
              <a:rPr lang="pt-BR" dirty="0" smtClean="0"/>
              <a:t>		02 SALARIO		PIC 9(5)V99.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Declarações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447800"/>
            <a:ext cx="753004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b="1" dirty="0" smtClean="0"/>
              <a:t>FD  ARQ-CLIENTES LABEL RECORD STANDARD</a:t>
            </a:r>
          </a:p>
          <a:p>
            <a:pPr>
              <a:buNone/>
            </a:pPr>
            <a:r>
              <a:rPr lang="pt-BR" sz="2000" dirty="0" smtClean="0"/>
              <a:t>	Descrição obrigatória. LABEL só é usado para discos/fitas. Para impressora, a descrição será LABEL RECORDS OMITTED.</a:t>
            </a:r>
          </a:p>
          <a:p>
            <a:pPr>
              <a:buNone/>
            </a:pPr>
            <a:r>
              <a:rPr lang="pt-BR" sz="2000" dirty="0" smtClean="0"/>
              <a:t> </a:t>
            </a:r>
          </a:p>
          <a:p>
            <a:pPr>
              <a:buNone/>
            </a:pPr>
            <a:r>
              <a:rPr lang="pt-BR" sz="2000" b="1" dirty="0" smtClean="0"/>
              <a:t>RECORD CONTAINS 42 CHARACTERES</a:t>
            </a:r>
          </a:p>
          <a:p>
            <a:pPr>
              <a:buNone/>
            </a:pPr>
            <a:r>
              <a:rPr lang="pt-BR" sz="2000" dirty="0" smtClean="0"/>
              <a:t>	Opcional.  Especifica o tamanho do registro.</a:t>
            </a:r>
          </a:p>
          <a:p>
            <a:pPr>
              <a:buNone/>
            </a:pPr>
            <a:r>
              <a:rPr lang="pt-BR" sz="2000" dirty="0" smtClean="0"/>
              <a:t> </a:t>
            </a:r>
          </a:p>
          <a:p>
            <a:pPr>
              <a:buNone/>
            </a:pPr>
            <a:r>
              <a:rPr lang="pt-BR" sz="2000" b="1" dirty="0" smtClean="0"/>
              <a:t>DATA RECORD IS REG-ARQCLI</a:t>
            </a:r>
          </a:p>
          <a:p>
            <a:pPr>
              <a:buNone/>
            </a:pPr>
            <a:r>
              <a:rPr lang="pt-BR" sz="2000" dirty="0" smtClean="0"/>
              <a:t>	Opcional. Especifica que o nome do registro será REG-ARQCLI, cuja descrição de nível 01 vem a seguir.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Declarações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VALUE OF FILE-ID IS "ARQCLI.DAT".</a:t>
            </a:r>
          </a:p>
          <a:p>
            <a:pPr>
              <a:buNone/>
            </a:pPr>
            <a:r>
              <a:rPr lang="pt-BR" sz="2800" dirty="0" smtClean="0"/>
              <a:t>	Obrigatória.  Indica que o nome do arquivo especificado no disco é ARQCLI.DAT. Relaciona a descrição ARQ-CLIENTES com ARQCLI.DAT.</a:t>
            </a:r>
          </a:p>
          <a:p>
            <a:pPr>
              <a:buNone/>
            </a:pPr>
            <a:r>
              <a:rPr lang="pt-BR" sz="2800" dirty="0" smtClean="0"/>
              <a:t> </a:t>
            </a:r>
          </a:p>
          <a:p>
            <a:pPr>
              <a:buNone/>
            </a:pPr>
            <a:r>
              <a:rPr lang="pt-BR" sz="2800" b="1" dirty="0" smtClean="0"/>
              <a:t>01	REG-ARQCLI.</a:t>
            </a:r>
          </a:p>
          <a:p>
            <a:pPr>
              <a:buNone/>
            </a:pPr>
            <a:r>
              <a:rPr lang="pt-BR" sz="2800" dirty="0" smtClean="0"/>
              <a:t>	Especifica o nome do registro e descrição dos campos.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Instruções na </a:t>
            </a:r>
            <a:r>
              <a:rPr lang="pt-BR" b="1" dirty="0" err="1" smtClean="0"/>
              <a:t>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b="1" dirty="0" smtClean="0"/>
              <a:t>Instrução OPEN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OPEN [ Tipo de Abertura] nome-arquivo.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Tipo de Abertura: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smtClean="0"/>
              <a:t>INPUT</a:t>
            </a:r>
            <a:r>
              <a:rPr lang="pt-BR" dirty="0" smtClean="0"/>
              <a:t> - abre o arquivo e já lê o primeiro registro. Somente para leitura.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smtClean="0"/>
              <a:t>OUTPUT</a:t>
            </a:r>
            <a:r>
              <a:rPr lang="pt-BR" dirty="0" smtClean="0"/>
              <a:t> - abre o arquivo e posiciona no primeiro registro. O arquivo é preparado para saída de dados. Caso já possua registros, estes serão perdidos.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smtClean="0"/>
              <a:t>I-O</a:t>
            </a:r>
            <a:r>
              <a:rPr lang="pt-BR" dirty="0" smtClean="0"/>
              <a:t> - apenas para arquivos em disco. Permite alteração de registros.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smtClean="0"/>
              <a:t>EXTEND</a:t>
            </a:r>
            <a:r>
              <a:rPr lang="pt-BR" dirty="0" smtClean="0"/>
              <a:t> - posiciona o arquivo para escrita no primeiro registro livre.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</TotalTime>
  <Words>376</Words>
  <Application>Microsoft Office PowerPoint</Application>
  <PresentationFormat>Apresentação na tela 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Solstício</vt:lpstr>
      <vt:lpstr>PROGRAMAÇÃO  PARA MAINFRAME  COBOL</vt:lpstr>
      <vt:lpstr>Arquivo Sequencial</vt:lpstr>
      <vt:lpstr>Declarações importantes</vt:lpstr>
      <vt:lpstr>Declarações importantes</vt:lpstr>
      <vt:lpstr>Declarações importantes</vt:lpstr>
      <vt:lpstr>Declarações importantes</vt:lpstr>
      <vt:lpstr>Declarações importantes</vt:lpstr>
      <vt:lpstr>Declarações importantes</vt:lpstr>
      <vt:lpstr>Instruções na Procedure</vt:lpstr>
      <vt:lpstr>Instruções na Procedure</vt:lpstr>
      <vt:lpstr>Instruções na Procedure</vt:lpstr>
      <vt:lpstr>Exercício </vt:lpstr>
      <vt:lpstr>Layout da Tela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 PARA MAINFRAIME  COBOL</dc:title>
  <dc:creator>Anesio</dc:creator>
  <cp:lastModifiedBy>Anesio</cp:lastModifiedBy>
  <cp:revision>5</cp:revision>
  <dcterms:created xsi:type="dcterms:W3CDTF">2015-02-03T19:02:46Z</dcterms:created>
  <dcterms:modified xsi:type="dcterms:W3CDTF">2015-02-04T12:46:33Z</dcterms:modified>
</cp:coreProperties>
</file>