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69E9DA-DA75-47C0-AF38-18F06D6D6796}" type="datetimeFigureOut">
              <a:rPr lang="pt-BR" smtClean="0"/>
              <a:t>04/02/2015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B6A9CA-CC2F-4250-8140-C4D5B148C6E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69E9DA-DA75-47C0-AF38-18F06D6D6796}" type="datetimeFigureOut">
              <a:rPr lang="pt-BR" smtClean="0"/>
              <a:t>04/02/2015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B6A9CA-CC2F-4250-8140-C4D5B148C6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69E9DA-DA75-47C0-AF38-18F06D6D6796}" type="datetimeFigureOut">
              <a:rPr lang="pt-BR" smtClean="0"/>
              <a:t>04/02/2015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B6A9CA-CC2F-4250-8140-C4D5B148C6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69E9DA-DA75-47C0-AF38-18F06D6D6796}" type="datetimeFigureOut">
              <a:rPr lang="pt-BR" smtClean="0"/>
              <a:t>04/02/2015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B6A9CA-CC2F-4250-8140-C4D5B148C6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69E9DA-DA75-47C0-AF38-18F06D6D6796}" type="datetimeFigureOut">
              <a:rPr lang="pt-BR" smtClean="0"/>
              <a:t>04/02/2015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B6A9CA-CC2F-4250-8140-C4D5B148C6ED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69E9DA-DA75-47C0-AF38-18F06D6D6796}" type="datetimeFigureOut">
              <a:rPr lang="pt-BR" smtClean="0"/>
              <a:t>04/02/2015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B6A9CA-CC2F-4250-8140-C4D5B148C6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69E9DA-DA75-47C0-AF38-18F06D6D6796}" type="datetimeFigureOut">
              <a:rPr lang="pt-BR" smtClean="0"/>
              <a:t>04/02/2015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B6A9CA-CC2F-4250-8140-C4D5B148C6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69E9DA-DA75-47C0-AF38-18F06D6D6796}" type="datetimeFigureOut">
              <a:rPr lang="pt-BR" smtClean="0"/>
              <a:t>04/02/2015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B6A9CA-CC2F-4250-8140-C4D5B148C6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69E9DA-DA75-47C0-AF38-18F06D6D6796}" type="datetimeFigureOut">
              <a:rPr lang="pt-BR" smtClean="0"/>
              <a:t>04/02/2015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B6A9CA-CC2F-4250-8140-C4D5B148C6ED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69E9DA-DA75-47C0-AF38-18F06D6D6796}" type="datetimeFigureOut">
              <a:rPr lang="pt-BR" smtClean="0"/>
              <a:t>04/02/2015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B6A9CA-CC2F-4250-8140-C4D5B148C6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69E9DA-DA75-47C0-AF38-18F06D6D6796}" type="datetimeFigureOut">
              <a:rPr lang="pt-BR" smtClean="0"/>
              <a:t>04/02/2015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B6A9CA-CC2F-4250-8140-C4D5B148C6E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469E9DA-DA75-47C0-AF38-18F06D6D6796}" type="datetimeFigureOut">
              <a:rPr lang="pt-BR" smtClean="0"/>
              <a:t>04/02/2015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5B6A9CA-CC2F-4250-8140-C4D5B148C6ED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PROGRAMAÇÃO </a:t>
            </a:r>
            <a:br>
              <a:rPr lang="pt-BR" altLang="pt-BR" dirty="0" smtClean="0"/>
            </a:br>
            <a:r>
              <a:rPr lang="pt-BR" altLang="pt-BR" dirty="0" smtClean="0"/>
              <a:t>PARA MAINFRAME </a:t>
            </a:r>
            <a:br>
              <a:rPr lang="pt-BR" altLang="pt-BR" dirty="0" smtClean="0"/>
            </a:br>
            <a:r>
              <a:rPr lang="pt-BR" altLang="pt-BR" dirty="0" smtClean="0"/>
              <a:t>COBOL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Prof. Anésio e Prof. </a:t>
            </a:r>
            <a:r>
              <a:rPr lang="pt-BR" dirty="0" err="1" smtClean="0"/>
              <a:t>Pazetti</a:t>
            </a:r>
            <a:endParaRPr 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2555776" y="620688"/>
            <a:ext cx="62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Aula 06 – Arquivo </a:t>
            </a:r>
            <a:r>
              <a:rPr lang="pt-BR" sz="3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Indexado </a:t>
            </a:r>
            <a:endParaRPr lang="pt-BR" sz="3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196752"/>
            <a:ext cx="7890080" cy="5051648"/>
          </a:xfrm>
        </p:spPr>
        <p:txBody>
          <a:bodyPr>
            <a:noAutofit/>
          </a:bodyPr>
          <a:lstStyle/>
          <a:p>
            <a:r>
              <a:rPr lang="pt-BR" sz="1500" dirty="0" smtClean="0">
                <a:latin typeface="Arial" pitchFamily="34" charset="0"/>
                <a:cs typeface="Arial" pitchFamily="34" charset="0"/>
              </a:rPr>
              <a:t>Faça um programa que receba os dados de um produto e </a:t>
            </a:r>
            <a:r>
              <a:rPr lang="pt-BR" sz="1500" dirty="0" smtClean="0">
                <a:latin typeface="Arial" pitchFamily="34" charset="0"/>
                <a:cs typeface="Arial" pitchFamily="34" charset="0"/>
              </a:rPr>
              <a:t>gravar </a:t>
            </a:r>
            <a:r>
              <a:rPr lang="pt-BR" sz="1500" dirty="0" smtClean="0">
                <a:latin typeface="Arial" pitchFamily="34" charset="0"/>
                <a:cs typeface="Arial" pitchFamily="34" charset="0"/>
              </a:rPr>
              <a:t>em um arquivo indexado.</a:t>
            </a:r>
          </a:p>
          <a:p>
            <a:r>
              <a:rPr lang="pt-BR" sz="1500" dirty="0" smtClean="0">
                <a:latin typeface="Arial" pitchFamily="34" charset="0"/>
                <a:cs typeface="Arial" pitchFamily="34" charset="0"/>
              </a:rPr>
              <a:t>Procedimentos:</a:t>
            </a:r>
          </a:p>
          <a:p>
            <a:pPr lvl="1"/>
            <a:r>
              <a:rPr lang="pt-BR" sz="1500" dirty="0" smtClean="0">
                <a:latin typeface="Arial" pitchFamily="34" charset="0"/>
                <a:cs typeface="Arial" pitchFamily="34" charset="0"/>
              </a:rPr>
              <a:t>Exibir a tela apresentando a data do </a:t>
            </a:r>
            <a:r>
              <a:rPr lang="pt-BR" sz="1500" dirty="0" smtClean="0">
                <a:latin typeface="Arial" pitchFamily="34" charset="0"/>
                <a:cs typeface="Arial" pitchFamily="34" charset="0"/>
              </a:rPr>
              <a:t>sistema</a:t>
            </a:r>
          </a:p>
          <a:p>
            <a:pPr lvl="1"/>
            <a:r>
              <a:rPr lang="pt-BR" sz="1500" dirty="0" smtClean="0">
                <a:latin typeface="Arial" pitchFamily="34" charset="0"/>
                <a:cs typeface="Arial" pitchFamily="34" charset="0"/>
              </a:rPr>
              <a:t>Receber os dados</a:t>
            </a:r>
          </a:p>
          <a:p>
            <a:pPr lvl="1"/>
            <a:r>
              <a:rPr lang="pt-BR" sz="1500" dirty="0" smtClean="0">
                <a:latin typeface="Arial" pitchFamily="34" charset="0"/>
                <a:cs typeface="Arial" pitchFamily="34" charset="0"/>
              </a:rPr>
              <a:t>Os campos devem ser apresentados na tela no formato editado.</a:t>
            </a:r>
          </a:p>
          <a:p>
            <a:pPr lvl="1"/>
            <a:r>
              <a:rPr lang="pt-BR" sz="1500" dirty="0" smtClean="0">
                <a:latin typeface="Arial" pitchFamily="34" charset="0"/>
                <a:cs typeface="Arial" pitchFamily="34" charset="0"/>
              </a:rPr>
              <a:t>A cada inclusão, deve-se perguntar se deseja salvar os dados.</a:t>
            </a:r>
          </a:p>
          <a:p>
            <a:pPr lvl="1"/>
            <a:r>
              <a:rPr lang="pt-BR" sz="1500" dirty="0" smtClean="0">
                <a:latin typeface="Arial" pitchFamily="34" charset="0"/>
                <a:cs typeface="Arial" pitchFamily="34" charset="0"/>
              </a:rPr>
              <a:t>Fim de programa condicionado</a:t>
            </a:r>
            <a:r>
              <a:rPr lang="pt-BR" sz="15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pt-BR" sz="1500" dirty="0" smtClean="0">
                <a:latin typeface="Arial" pitchFamily="34" charset="0"/>
                <a:cs typeface="Arial" pitchFamily="34" charset="0"/>
              </a:rPr>
              <a:t>Consistência:</a:t>
            </a:r>
          </a:p>
          <a:p>
            <a:pPr lvl="1"/>
            <a:r>
              <a:rPr lang="pt-BR" sz="1500" dirty="0" smtClean="0">
                <a:latin typeface="Arial" pitchFamily="34" charset="0"/>
                <a:cs typeface="Arial" pitchFamily="34" charset="0"/>
              </a:rPr>
              <a:t>Código diferente de </a:t>
            </a:r>
            <a:r>
              <a:rPr lang="pt-BR" sz="1500" dirty="0" smtClean="0">
                <a:latin typeface="Arial" pitchFamily="34" charset="0"/>
                <a:cs typeface="Arial" pitchFamily="34" charset="0"/>
              </a:rPr>
              <a:t>zero e único </a:t>
            </a:r>
            <a:r>
              <a:rPr lang="pt-BR" sz="1500" dirty="0" smtClean="0">
                <a:latin typeface="Arial" pitchFamily="34" charset="0"/>
                <a:cs typeface="Arial" pitchFamily="34" charset="0"/>
              </a:rPr>
              <a:t>para os produtos</a:t>
            </a:r>
          </a:p>
          <a:p>
            <a:pPr lvl="1"/>
            <a:r>
              <a:rPr lang="pt-BR" sz="1500" dirty="0" smtClean="0">
                <a:latin typeface="Arial" pitchFamily="34" charset="0"/>
                <a:cs typeface="Arial" pitchFamily="34" charset="0"/>
              </a:rPr>
              <a:t>Nome </a:t>
            </a:r>
            <a:r>
              <a:rPr lang="pt-BR" sz="1500" dirty="0" smtClean="0">
                <a:latin typeface="Arial" pitchFamily="34" charset="0"/>
                <a:cs typeface="Arial" pitchFamily="34" charset="0"/>
              </a:rPr>
              <a:t>diferente de espaço</a:t>
            </a:r>
          </a:p>
          <a:p>
            <a:pPr lvl="1"/>
            <a:r>
              <a:rPr lang="pt-BR" sz="1500" dirty="0" err="1" smtClean="0">
                <a:latin typeface="Arial" pitchFamily="34" charset="0"/>
                <a:cs typeface="Arial" pitchFamily="34" charset="0"/>
              </a:rPr>
              <a:t>Qtdade</a:t>
            </a:r>
            <a:r>
              <a:rPr lang="pt-BR" sz="1500" dirty="0" smtClean="0">
                <a:latin typeface="Arial" pitchFamily="34" charset="0"/>
                <a:cs typeface="Arial" pitchFamily="34" charset="0"/>
              </a:rPr>
              <a:t> maior que 10</a:t>
            </a:r>
          </a:p>
          <a:p>
            <a:pPr lvl="1"/>
            <a:r>
              <a:rPr lang="pt-BR" sz="1500" dirty="0" smtClean="0">
                <a:latin typeface="Arial" pitchFamily="34" charset="0"/>
                <a:cs typeface="Arial" pitchFamily="34" charset="0"/>
              </a:rPr>
              <a:t>Custo diferente de zero</a:t>
            </a:r>
          </a:p>
          <a:p>
            <a:pPr lvl="1"/>
            <a:r>
              <a:rPr lang="pt-BR" sz="1500" dirty="0" smtClean="0">
                <a:latin typeface="Arial" pitchFamily="34" charset="0"/>
                <a:cs typeface="Arial" pitchFamily="34" charset="0"/>
              </a:rPr>
              <a:t>Custo total = </a:t>
            </a:r>
            <a:r>
              <a:rPr lang="pt-BR" sz="1500" dirty="0" err="1" smtClean="0">
                <a:latin typeface="Arial" pitchFamily="34" charset="0"/>
                <a:cs typeface="Arial" pitchFamily="34" charset="0"/>
              </a:rPr>
              <a:t>qtdade</a:t>
            </a:r>
            <a:r>
              <a:rPr lang="pt-BR" sz="1500" dirty="0" smtClean="0">
                <a:latin typeface="Arial" pitchFamily="34" charset="0"/>
                <a:cs typeface="Arial" pitchFamily="34" charset="0"/>
              </a:rPr>
              <a:t> x custo unitário</a:t>
            </a:r>
          </a:p>
          <a:p>
            <a:pPr lvl="0"/>
            <a:r>
              <a:rPr lang="pt-BR" sz="1500" dirty="0" smtClean="0">
                <a:latin typeface="Arial" pitchFamily="34" charset="0"/>
                <a:cs typeface="Arial" pitchFamily="34" charset="0"/>
              </a:rPr>
              <a:t>Campos:</a:t>
            </a:r>
          </a:p>
          <a:p>
            <a:r>
              <a:rPr lang="pt-BR" sz="1500" dirty="0" err="1" smtClean="0">
                <a:latin typeface="Arial" pitchFamily="34" charset="0"/>
                <a:cs typeface="Arial" pitchFamily="34" charset="0"/>
              </a:rPr>
              <a:t>Codigo</a:t>
            </a:r>
            <a:r>
              <a:rPr lang="pt-BR" sz="1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500" dirty="0" smtClean="0">
                <a:latin typeface="Arial" pitchFamily="34" charset="0"/>
                <a:cs typeface="Arial" pitchFamily="34" charset="0"/>
              </a:rPr>
              <a:t>9(4)  </a:t>
            </a:r>
            <a:r>
              <a:rPr lang="pt-BR" sz="1500" dirty="0" smtClean="0">
                <a:latin typeface="Arial" pitchFamily="34" charset="0"/>
                <a:cs typeface="Arial" pitchFamily="34" charset="0"/>
              </a:rPr>
              <a:t>		Nome </a:t>
            </a:r>
            <a:r>
              <a:rPr lang="pt-BR" sz="1500" dirty="0" smtClean="0">
                <a:latin typeface="Arial" pitchFamily="34" charset="0"/>
                <a:cs typeface="Arial" pitchFamily="34" charset="0"/>
              </a:rPr>
              <a:t>X(30) </a:t>
            </a:r>
            <a:r>
              <a:rPr lang="pt-BR" sz="1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500" dirty="0" err="1" smtClean="0">
                <a:latin typeface="Arial" pitchFamily="34" charset="0"/>
                <a:cs typeface="Arial" pitchFamily="34" charset="0"/>
              </a:rPr>
              <a:t>Qtdade</a:t>
            </a:r>
            <a:r>
              <a:rPr lang="pt-BR" sz="1500" dirty="0" smtClean="0">
                <a:latin typeface="Arial" pitchFamily="34" charset="0"/>
                <a:cs typeface="Arial" pitchFamily="34" charset="0"/>
              </a:rPr>
              <a:t> = 9(4) </a:t>
            </a:r>
            <a:r>
              <a:rPr lang="pt-BR" sz="15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pt-BR" sz="1500" dirty="0" smtClean="0">
                <a:latin typeface="Arial" pitchFamily="34" charset="0"/>
                <a:cs typeface="Arial" pitchFamily="34" charset="0"/>
              </a:rPr>
              <a:t>Custo </a:t>
            </a:r>
            <a:r>
              <a:rPr lang="pt-BR" sz="1500" dirty="0" smtClean="0">
                <a:latin typeface="Arial" pitchFamily="34" charset="0"/>
                <a:cs typeface="Arial" pitchFamily="34" charset="0"/>
              </a:rPr>
              <a:t>unitário = 9(5)V99  </a:t>
            </a:r>
            <a:r>
              <a:rPr lang="pt-BR" sz="1500" dirty="0" smtClean="0">
                <a:latin typeface="Arial" pitchFamily="34" charset="0"/>
                <a:cs typeface="Arial" pitchFamily="34" charset="0"/>
              </a:rPr>
              <a:t>	Custo </a:t>
            </a:r>
            <a:r>
              <a:rPr lang="pt-BR" sz="1500" dirty="0" smtClean="0">
                <a:latin typeface="Arial" pitchFamily="34" charset="0"/>
                <a:cs typeface="Arial" pitchFamily="34" charset="0"/>
              </a:rPr>
              <a:t>total = 9(6)V99</a:t>
            </a:r>
          </a:p>
          <a:p>
            <a:endParaRPr lang="pt-BR" sz="15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</a:t>
            </a:r>
            <a:r>
              <a:rPr lang="pt-BR" dirty="0" smtClean="0"/>
              <a:t>Indexado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800" b="1" dirty="0" smtClean="0"/>
              <a:t>1. ENVIRONMENT DIVISION.</a:t>
            </a: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...</a:t>
            </a:r>
          </a:p>
          <a:p>
            <a:pPr>
              <a:buNone/>
            </a:pPr>
            <a:r>
              <a:rPr lang="pt-BR" sz="2800" dirty="0" smtClean="0"/>
              <a:t>INPUT-OUTPUT SECTION.</a:t>
            </a:r>
          </a:p>
          <a:p>
            <a:pPr>
              <a:buNone/>
            </a:pPr>
            <a:r>
              <a:rPr lang="pt-BR" sz="2800" dirty="0" smtClean="0"/>
              <a:t>FILE-CONTROL.</a:t>
            </a:r>
          </a:p>
          <a:p>
            <a:pPr>
              <a:buNone/>
            </a:pPr>
            <a:r>
              <a:rPr lang="pt-BR" sz="2800" dirty="0" smtClean="0"/>
              <a:t>		SELECT ARQ-CLIENTES ASSIGN TO DISK</a:t>
            </a:r>
          </a:p>
          <a:p>
            <a:pPr>
              <a:buNone/>
            </a:pPr>
            <a:r>
              <a:rPr lang="pt-BR" sz="2800" dirty="0" smtClean="0"/>
              <a:t>		ORGANIZATION INDEXED</a:t>
            </a:r>
          </a:p>
          <a:p>
            <a:pPr>
              <a:buNone/>
            </a:pPr>
            <a:r>
              <a:rPr lang="pt-BR" sz="2800" dirty="0" smtClean="0"/>
              <a:t>		ACCESS MODE DYNAMIC</a:t>
            </a:r>
          </a:p>
          <a:p>
            <a:pPr>
              <a:buNone/>
            </a:pPr>
            <a:r>
              <a:rPr lang="pt-BR" sz="2800" dirty="0" smtClean="0"/>
              <a:t>		RECORD KEY CODIGO</a:t>
            </a:r>
          </a:p>
          <a:p>
            <a:pPr>
              <a:buNone/>
            </a:pPr>
            <a:r>
              <a:rPr lang="pt-BR" sz="2800" dirty="0" smtClean="0"/>
              <a:t>		FILE STATUS ARQ-OK.</a:t>
            </a:r>
          </a:p>
          <a:p>
            <a:endParaRPr lang="pt-BR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Indexado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b="1" dirty="0" smtClean="0"/>
              <a:t>ORGANIZATION INDEXED</a:t>
            </a:r>
          </a:p>
          <a:p>
            <a:pPr>
              <a:buNone/>
            </a:pPr>
            <a:r>
              <a:rPr lang="pt-BR" dirty="0" smtClean="0"/>
              <a:t>	Antes </a:t>
            </a:r>
            <a:r>
              <a:rPr lang="pt-BR" dirty="0" smtClean="0"/>
              <a:t>do acesso a cada registro, o programa consulta uma tabela de índice (IDX) associada ao arquivo.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>
              <a:buNone/>
            </a:pPr>
            <a:r>
              <a:rPr lang="pt-BR" b="1" dirty="0" smtClean="0"/>
              <a:t>ACCESS MODE DYNAMIC</a:t>
            </a:r>
          </a:p>
          <a:p>
            <a:pPr>
              <a:buNone/>
            </a:pPr>
            <a:r>
              <a:rPr lang="pt-BR" dirty="0" smtClean="0"/>
              <a:t>	Acesso </a:t>
            </a:r>
            <a:r>
              <a:rPr lang="pt-BR" dirty="0" smtClean="0"/>
              <a:t>ao arquivo pode ser tanto </a:t>
            </a:r>
            <a:r>
              <a:rPr lang="pt-BR" dirty="0" smtClean="0"/>
              <a:t>sequencial </a:t>
            </a:r>
            <a:r>
              <a:rPr lang="pt-BR" dirty="0" smtClean="0"/>
              <a:t>como randômico.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>
              <a:buNone/>
            </a:pPr>
            <a:r>
              <a:rPr lang="pt-BR" b="1" dirty="0" smtClean="0"/>
              <a:t>RECORD KEY CODIGO</a:t>
            </a:r>
          </a:p>
          <a:p>
            <a:pPr>
              <a:buNone/>
            </a:pPr>
            <a:r>
              <a:rPr lang="pt-BR" dirty="0" smtClean="0"/>
              <a:t>	Indica </a:t>
            </a:r>
            <a:r>
              <a:rPr lang="pt-BR" dirty="0" smtClean="0"/>
              <a:t>o campo que é a chave de pesquisa, p.ex., CODIGO.</a:t>
            </a:r>
          </a:p>
          <a:p>
            <a:pPr>
              <a:buNone/>
            </a:pPr>
            <a:r>
              <a:rPr lang="pt-BR" dirty="0" smtClean="0"/>
              <a:t>	Cada </a:t>
            </a:r>
            <a:r>
              <a:rPr lang="pt-BR" dirty="0" smtClean="0"/>
              <a:t>registro deve possuir um valor de CODIGO </a:t>
            </a:r>
            <a:r>
              <a:rPr lang="pt-BR" dirty="0" smtClean="0"/>
              <a:t>único.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Uso </a:t>
            </a:r>
            <a:r>
              <a:rPr lang="pt-BR" dirty="0" smtClean="0"/>
              <a:t>de outras chaves de pesquisa = ALTERNATE RECORD KEY IS NOME WITH DUPLICATES colocada após RECORD KEY.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Indexado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FILE STATUS ARQ-OK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/>
              <a:t>Funciona como </a:t>
            </a:r>
            <a:r>
              <a:rPr lang="pt-BR" dirty="0" smtClean="0"/>
              <a:t>n</a:t>
            </a:r>
            <a:r>
              <a:rPr lang="pt-BR" dirty="0" smtClean="0"/>
              <a:t>o arquivo sequencial, variável deve ser definida na </a:t>
            </a:r>
            <a:r>
              <a:rPr lang="pt-BR" dirty="0" err="1" smtClean="0"/>
              <a:t>Working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Valores </a:t>
            </a:r>
            <a:r>
              <a:rPr lang="pt-BR" dirty="0" smtClean="0"/>
              <a:t>para arquivos indexados:</a:t>
            </a:r>
          </a:p>
          <a:p>
            <a:pPr lvl="1">
              <a:buNone/>
            </a:pPr>
            <a:r>
              <a:rPr lang="pt-BR" dirty="0" smtClean="0"/>
              <a:t>00 = sem erros de I/O</a:t>
            </a:r>
          </a:p>
          <a:p>
            <a:pPr lvl="1">
              <a:buNone/>
            </a:pPr>
            <a:r>
              <a:rPr lang="pt-BR" dirty="0" smtClean="0"/>
              <a:t>10 = encontrou EOF</a:t>
            </a:r>
          </a:p>
          <a:p>
            <a:pPr lvl="1">
              <a:buNone/>
            </a:pPr>
            <a:r>
              <a:rPr lang="pt-BR" dirty="0" smtClean="0"/>
              <a:t>22 = chave duplicada</a:t>
            </a:r>
          </a:p>
          <a:p>
            <a:pPr lvl="1">
              <a:buNone/>
            </a:pPr>
            <a:r>
              <a:rPr lang="pt-BR" dirty="0" smtClean="0"/>
              <a:t>23 = registro não encontrado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Indexado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400" b="1" dirty="0" smtClean="0"/>
              <a:t>DATA DIVISION. (da mesma forma que arquivo </a:t>
            </a:r>
            <a:r>
              <a:rPr lang="pt-BR" sz="2400" b="1" dirty="0" smtClean="0"/>
              <a:t>sequencial)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 </a:t>
            </a:r>
          </a:p>
          <a:p>
            <a:pPr>
              <a:buNone/>
            </a:pPr>
            <a:r>
              <a:rPr lang="pt-BR" sz="2400" dirty="0" smtClean="0"/>
              <a:t>FILE SECTION.</a:t>
            </a:r>
          </a:p>
          <a:p>
            <a:pPr>
              <a:buNone/>
            </a:pPr>
            <a:r>
              <a:rPr lang="pt-BR" sz="2400" dirty="0" smtClean="0"/>
              <a:t>FD 	ARQ-CLIENTES LABEL RECORD STANDARD</a:t>
            </a:r>
          </a:p>
          <a:p>
            <a:pPr>
              <a:buNone/>
            </a:pPr>
            <a:r>
              <a:rPr lang="pt-BR" sz="2400" dirty="0" smtClean="0"/>
              <a:t>		VALUE OF FILE-ID IS "ARQCLI.DAT".</a:t>
            </a:r>
          </a:p>
          <a:p>
            <a:pPr>
              <a:buNone/>
            </a:pPr>
            <a:r>
              <a:rPr lang="pt-BR" sz="2400" dirty="0" smtClean="0"/>
              <a:t> </a:t>
            </a:r>
          </a:p>
          <a:p>
            <a:pPr>
              <a:buNone/>
            </a:pPr>
            <a:r>
              <a:rPr lang="pt-BR" sz="2400" dirty="0" smtClean="0"/>
              <a:t>01	REG-ARQCLI.</a:t>
            </a:r>
          </a:p>
          <a:p>
            <a:pPr>
              <a:buNone/>
            </a:pPr>
            <a:r>
              <a:rPr lang="pt-BR" sz="2400" dirty="0" smtClean="0"/>
              <a:t>		02 CODIGO	</a:t>
            </a:r>
            <a:r>
              <a:rPr lang="pt-BR" sz="2400" dirty="0" smtClean="0"/>
              <a:t>PIC </a:t>
            </a:r>
            <a:r>
              <a:rPr lang="pt-BR" sz="2400" dirty="0" smtClean="0"/>
              <a:t>9(4).</a:t>
            </a:r>
          </a:p>
          <a:p>
            <a:pPr>
              <a:buNone/>
            </a:pPr>
            <a:r>
              <a:rPr lang="pt-BR" sz="2400" dirty="0" smtClean="0"/>
              <a:t>		02 NOME		PIC X(30).</a:t>
            </a:r>
          </a:p>
          <a:p>
            <a:pPr>
              <a:buNone/>
            </a:pPr>
            <a:r>
              <a:rPr lang="pt-BR" sz="2400" dirty="0" smtClean="0"/>
              <a:t>		02 SALARIO		PIC 9(5)V99.</a:t>
            </a:r>
          </a:p>
          <a:p>
            <a:endParaRPr lang="pt-BR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Instruções na </a:t>
            </a:r>
            <a:r>
              <a:rPr lang="pt-BR" b="1" dirty="0" err="1" smtClean="0"/>
              <a:t>Procedure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 2"/>
              <a:buNone/>
            </a:pPr>
            <a:r>
              <a:rPr lang="pt-BR" sz="2200" b="1" dirty="0" smtClean="0"/>
              <a:t>Instrução READ</a:t>
            </a:r>
          </a:p>
          <a:p>
            <a:pPr>
              <a:lnSpc>
                <a:spcPct val="80000"/>
              </a:lnSpc>
              <a:buFont typeface="Wingdings 2"/>
              <a:buNone/>
            </a:pPr>
            <a:r>
              <a:rPr lang="pt-BR" sz="2200" b="1" dirty="0" smtClean="0"/>
              <a:t>	</a:t>
            </a:r>
            <a:r>
              <a:rPr lang="pt-BR" sz="2200" dirty="0" smtClean="0"/>
              <a:t>READ nome-arquivo </a:t>
            </a:r>
            <a:r>
              <a:rPr lang="pt-BR" sz="2200" dirty="0" smtClean="0"/>
              <a:t>	INVALID </a:t>
            </a:r>
            <a:r>
              <a:rPr lang="pt-BR" sz="2200" dirty="0" smtClean="0"/>
              <a:t>KEY instruções </a:t>
            </a:r>
            <a:endParaRPr lang="pt-BR" sz="2200" dirty="0" smtClean="0"/>
          </a:p>
          <a:p>
            <a:pPr>
              <a:lnSpc>
                <a:spcPct val="80000"/>
              </a:lnSpc>
              <a:buFont typeface="Wingdings 2"/>
              <a:buNone/>
            </a:pPr>
            <a:r>
              <a:rPr lang="pt-BR" sz="2200" dirty="0" smtClean="0"/>
              <a:t>	</a:t>
            </a:r>
            <a:r>
              <a:rPr lang="pt-BR" sz="2200" dirty="0" smtClean="0"/>
              <a:t>			[</a:t>
            </a:r>
            <a:r>
              <a:rPr lang="pt-BR" sz="2200" dirty="0" smtClean="0"/>
              <a:t>NOT INVALID KEY instruções]</a:t>
            </a:r>
          </a:p>
          <a:p>
            <a:pPr>
              <a:lnSpc>
                <a:spcPct val="80000"/>
              </a:lnSpc>
              <a:buFont typeface="Wingdings 2"/>
              <a:buNone/>
            </a:pPr>
            <a:r>
              <a:rPr lang="pt-BR" sz="2200" dirty="0" smtClean="0"/>
              <a:t>	END-READ.</a:t>
            </a:r>
          </a:p>
          <a:p>
            <a:pPr>
              <a:lnSpc>
                <a:spcPct val="80000"/>
              </a:lnSpc>
              <a:buFont typeface="Wingdings 2"/>
              <a:buNone/>
            </a:pPr>
            <a:r>
              <a:rPr lang="pt-BR" sz="2200" dirty="0" smtClean="0"/>
              <a:t>	Lê um arquivo pesquisando o registro segundo a chave RECORD KEY.</a:t>
            </a:r>
          </a:p>
          <a:p>
            <a:pPr>
              <a:lnSpc>
                <a:spcPct val="80000"/>
              </a:lnSpc>
              <a:buFont typeface="Wingdings 2"/>
              <a:buNone/>
            </a:pPr>
            <a:r>
              <a:rPr lang="pt-BR" sz="2200" dirty="0" smtClean="0"/>
              <a:t>	INVALID KEY = indica o que fazer quando o registro não foi encontrado.</a:t>
            </a:r>
          </a:p>
          <a:p>
            <a:pPr>
              <a:lnSpc>
                <a:spcPct val="80000"/>
              </a:lnSpc>
              <a:buFont typeface="Wingdings 2"/>
              <a:buNone/>
            </a:pPr>
            <a:r>
              <a:rPr lang="pt-BR" sz="2200" dirty="0" smtClean="0"/>
              <a:t>	NOT INVALID KEY = o que fazer quando encontrar o registro (opcional).</a:t>
            </a:r>
          </a:p>
          <a:p>
            <a:pPr>
              <a:lnSpc>
                <a:spcPct val="80000"/>
              </a:lnSpc>
              <a:buFont typeface="Wingdings 2"/>
              <a:buNone/>
            </a:pPr>
            <a:r>
              <a:rPr lang="pt-BR" sz="2200" dirty="0" smtClean="0"/>
              <a:t>	Se ocorrer sucesso no READ, a linha seguinte do programa é executada.</a:t>
            </a:r>
          </a:p>
          <a:p>
            <a:pPr>
              <a:lnSpc>
                <a:spcPct val="80000"/>
              </a:lnSpc>
              <a:buFont typeface="Wingdings 2"/>
              <a:buNone/>
            </a:pPr>
            <a:endParaRPr lang="pt-BR" sz="2200" b="1" dirty="0" smtClean="0"/>
          </a:p>
          <a:p>
            <a:pPr>
              <a:lnSpc>
                <a:spcPct val="80000"/>
              </a:lnSpc>
              <a:buFont typeface="Wingdings 2"/>
              <a:buNone/>
            </a:pPr>
            <a:r>
              <a:rPr lang="pt-BR" sz="2200" b="1" dirty="0" smtClean="0"/>
              <a:t>Exemplo:</a:t>
            </a:r>
          </a:p>
          <a:p>
            <a:pPr>
              <a:lnSpc>
                <a:spcPct val="80000"/>
              </a:lnSpc>
              <a:buFont typeface="Wingdings 2"/>
              <a:buNone/>
            </a:pPr>
            <a:r>
              <a:rPr lang="pt-BR" sz="2200" dirty="0" smtClean="0"/>
              <a:t>ACCEPT CODIGO AT 1240.</a:t>
            </a:r>
          </a:p>
          <a:p>
            <a:pPr>
              <a:lnSpc>
                <a:spcPct val="80000"/>
              </a:lnSpc>
              <a:buFont typeface="Wingdings 2"/>
              <a:buNone/>
            </a:pPr>
            <a:r>
              <a:rPr lang="pt-BR" sz="2200" dirty="0" smtClean="0"/>
              <a:t>READ ARQCLI INVALID KEY PERFORM ESTUDA-ERRO</a:t>
            </a:r>
          </a:p>
          <a:p>
            <a:pPr>
              <a:lnSpc>
                <a:spcPct val="80000"/>
              </a:lnSpc>
              <a:buFont typeface="Wingdings 2"/>
              <a:buNone/>
            </a:pPr>
            <a:r>
              <a:rPr lang="pt-BR" sz="2200" dirty="0" smtClean="0"/>
              <a:t>END-READ.</a:t>
            </a:r>
          </a:p>
          <a:p>
            <a:pPr>
              <a:lnSpc>
                <a:spcPct val="80000"/>
              </a:lnSpc>
              <a:buFont typeface="Wingdings 2"/>
              <a:buNone/>
            </a:pPr>
            <a:r>
              <a:rPr lang="pt-BR" sz="2200" dirty="0" smtClean="0"/>
              <a:t>DISPLAY CODIGO NOME AT 2035 ....</a:t>
            </a:r>
          </a:p>
          <a:p>
            <a:pPr>
              <a:lnSpc>
                <a:spcPct val="80000"/>
              </a:lnSpc>
            </a:pPr>
            <a:endParaRPr lang="pt-BR" sz="2200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Instruções na </a:t>
            </a:r>
            <a:r>
              <a:rPr lang="pt-BR" b="1" dirty="0" err="1" smtClean="0"/>
              <a:t>Procedure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800" b="1" dirty="0" smtClean="0"/>
              <a:t>Instrução WRITE</a:t>
            </a: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	WRITE </a:t>
            </a:r>
            <a:r>
              <a:rPr lang="pt-BR" sz="2800" dirty="0" smtClean="0"/>
              <a:t>nome-registro INVALID KEY instruções</a:t>
            </a:r>
          </a:p>
          <a:p>
            <a:pPr>
              <a:buNone/>
            </a:pPr>
            <a:r>
              <a:rPr lang="pt-BR" sz="2800" dirty="0" smtClean="0"/>
              <a:t>	END-WRITE</a:t>
            </a:r>
            <a:r>
              <a:rPr lang="pt-BR" sz="2800" dirty="0" smtClean="0"/>
              <a:t>.</a:t>
            </a:r>
          </a:p>
          <a:p>
            <a:pPr>
              <a:buNone/>
            </a:pPr>
            <a:r>
              <a:rPr lang="pt-BR" sz="2800" dirty="0" smtClean="0"/>
              <a:t>	Grava </a:t>
            </a:r>
            <a:r>
              <a:rPr lang="pt-BR" sz="2800" dirty="0" smtClean="0"/>
              <a:t>o registro no arquivo (OUTPUT ou I-O).</a:t>
            </a:r>
          </a:p>
          <a:p>
            <a:pPr>
              <a:buNone/>
            </a:pPr>
            <a:r>
              <a:rPr lang="pt-BR" sz="2800" dirty="0" smtClean="0"/>
              <a:t>	O </a:t>
            </a:r>
            <a:r>
              <a:rPr lang="pt-BR" sz="2800" dirty="0" smtClean="0"/>
              <a:t>valor da chave deve ser </a:t>
            </a:r>
            <a:r>
              <a:rPr lang="pt-BR" sz="2800" dirty="0" smtClean="0"/>
              <a:t>único.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Exemplo:</a:t>
            </a:r>
          </a:p>
          <a:p>
            <a:pPr>
              <a:buNone/>
            </a:pPr>
            <a:r>
              <a:rPr lang="pt-BR" sz="2800" dirty="0" smtClean="0"/>
              <a:t>WRITE REG-ARQCLI INVALID KEY ESTUDA-ERRO.</a:t>
            </a:r>
          </a:p>
          <a:p>
            <a:endParaRPr lang="pt-BR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Instruções na </a:t>
            </a:r>
            <a:r>
              <a:rPr lang="pt-BR" b="1" dirty="0" err="1" smtClean="0"/>
              <a:t>Procedure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400" b="1" dirty="0" smtClean="0"/>
              <a:t>Instrução REWRITE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	REWRITE </a:t>
            </a:r>
            <a:r>
              <a:rPr lang="pt-BR" sz="2400" dirty="0" smtClean="0"/>
              <a:t>nome-registro INVALID KEY instruções</a:t>
            </a:r>
          </a:p>
          <a:p>
            <a:pPr>
              <a:buNone/>
            </a:pPr>
            <a:r>
              <a:rPr lang="pt-BR" sz="2400" dirty="0" smtClean="0"/>
              <a:t>	END-REWRITE</a:t>
            </a:r>
            <a:r>
              <a:rPr lang="pt-BR" sz="2400" dirty="0" smtClean="0"/>
              <a:t>.</a:t>
            </a:r>
          </a:p>
          <a:p>
            <a:pPr>
              <a:buNone/>
            </a:pPr>
            <a:r>
              <a:rPr lang="pt-BR" sz="2400" dirty="0" smtClean="0"/>
              <a:t>	Substitui </a:t>
            </a:r>
            <a:r>
              <a:rPr lang="pt-BR" sz="2400" dirty="0" smtClean="0"/>
              <a:t>os dados de um registro.</a:t>
            </a:r>
          </a:p>
          <a:p>
            <a:pPr>
              <a:buNone/>
            </a:pPr>
            <a:r>
              <a:rPr lang="pt-BR" sz="2400" dirty="0" smtClean="0"/>
              <a:t>	O </a:t>
            </a:r>
            <a:r>
              <a:rPr lang="pt-BR" sz="2400" dirty="0" smtClean="0"/>
              <a:t>registro é identificado pela chave. Não é preciso READ</a:t>
            </a:r>
            <a:r>
              <a:rPr lang="pt-BR" sz="2400" dirty="0" smtClean="0"/>
              <a:t>.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Exemplo:</a:t>
            </a:r>
          </a:p>
          <a:p>
            <a:pPr>
              <a:buNone/>
            </a:pPr>
            <a:r>
              <a:rPr lang="pt-BR" sz="2400" dirty="0" smtClean="0"/>
              <a:t>ACCEPT CODIGO AT 1240.</a:t>
            </a:r>
          </a:p>
          <a:p>
            <a:pPr>
              <a:buNone/>
            </a:pPr>
            <a:r>
              <a:rPr lang="pt-BR" sz="2400" dirty="0" smtClean="0"/>
              <a:t>ACCEPT NOME AT 1440.</a:t>
            </a:r>
          </a:p>
          <a:p>
            <a:pPr>
              <a:buNone/>
            </a:pPr>
            <a:r>
              <a:rPr lang="pt-BR" sz="2400" dirty="0" smtClean="0"/>
              <a:t>REWRITE REG-ARQCLI INVALID KEY ESTUDA-ERRO.</a:t>
            </a:r>
          </a:p>
          <a:p>
            <a:endParaRPr lang="pt-BR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Instruções na </a:t>
            </a:r>
            <a:r>
              <a:rPr lang="pt-BR" b="1" dirty="0" err="1" smtClean="0"/>
              <a:t>Procedure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400" b="1" dirty="0" smtClean="0"/>
              <a:t>Instrução DELETE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	DELETE </a:t>
            </a:r>
            <a:r>
              <a:rPr lang="pt-BR" sz="2400" dirty="0" smtClean="0"/>
              <a:t>nome-arquivo INVALID KEY instruções</a:t>
            </a:r>
          </a:p>
          <a:p>
            <a:pPr>
              <a:buNone/>
            </a:pPr>
            <a:r>
              <a:rPr lang="pt-BR" sz="2400" dirty="0" smtClean="0"/>
              <a:t>	END-DELETE</a:t>
            </a:r>
            <a:r>
              <a:rPr lang="pt-BR" sz="2400" dirty="0" smtClean="0"/>
              <a:t>.</a:t>
            </a:r>
          </a:p>
          <a:p>
            <a:pPr>
              <a:buNone/>
            </a:pPr>
            <a:r>
              <a:rPr lang="pt-BR" sz="2400" dirty="0" smtClean="0"/>
              <a:t>	Remove </a:t>
            </a:r>
            <a:r>
              <a:rPr lang="pt-BR" sz="2400" dirty="0" smtClean="0"/>
              <a:t>o registro localizado com o último READ executado</a:t>
            </a:r>
            <a:r>
              <a:rPr lang="pt-BR" sz="2400" dirty="0" smtClean="0"/>
              <a:t>.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Exemplo:</a:t>
            </a:r>
          </a:p>
          <a:p>
            <a:pPr>
              <a:buNone/>
            </a:pPr>
            <a:r>
              <a:rPr lang="pt-BR" sz="2400" dirty="0" smtClean="0"/>
              <a:t>ACCEPT CODIGO AT 1240.</a:t>
            </a:r>
          </a:p>
          <a:p>
            <a:pPr>
              <a:buNone/>
            </a:pPr>
            <a:r>
              <a:rPr lang="pt-BR" sz="2400" dirty="0" smtClean="0"/>
              <a:t>READ ARQCLI INVALID KEY PERFORM ESTUDA-ERRO.</a:t>
            </a:r>
          </a:p>
          <a:p>
            <a:pPr>
              <a:buNone/>
            </a:pPr>
            <a:r>
              <a:rPr lang="pt-BR" sz="2400" dirty="0" smtClean="0"/>
              <a:t>DELETE ARQCLI INVALID KEY PERFORM ESTUDA-ERRO.</a:t>
            </a:r>
            <a:endParaRPr lang="pt-BR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</TotalTime>
  <Words>163</Words>
  <Application>Microsoft Office PowerPoint</Application>
  <PresentationFormat>Apresentação na tela (4:3)</PresentationFormat>
  <Paragraphs>105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Solstício</vt:lpstr>
      <vt:lpstr>PROGRAMAÇÃO  PARA MAINFRAME  COBOL</vt:lpstr>
      <vt:lpstr>Arquivo Indexado</vt:lpstr>
      <vt:lpstr>Arquivo Indexado</vt:lpstr>
      <vt:lpstr>Arquivo Indexado</vt:lpstr>
      <vt:lpstr>Arquivo Indexado</vt:lpstr>
      <vt:lpstr>Instruções na Procedure</vt:lpstr>
      <vt:lpstr>Instruções na Procedure</vt:lpstr>
      <vt:lpstr>Instruções na Procedure</vt:lpstr>
      <vt:lpstr>Instruções na Procedure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 PARA MAINFRAME  COBOL</dc:title>
  <dc:creator>Anesio</dc:creator>
  <cp:lastModifiedBy>Anesio</cp:lastModifiedBy>
  <cp:revision>4</cp:revision>
  <dcterms:created xsi:type="dcterms:W3CDTF">2015-02-04T13:15:23Z</dcterms:created>
  <dcterms:modified xsi:type="dcterms:W3CDTF">2015-02-04T13:49:50Z</dcterms:modified>
</cp:coreProperties>
</file>