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5" r:id="rId4"/>
    <p:sldId id="276" r:id="rId5"/>
    <p:sldId id="319" r:id="rId6"/>
    <p:sldId id="328" r:id="rId7"/>
    <p:sldId id="286" r:id="rId8"/>
    <p:sldId id="320" r:id="rId9"/>
    <p:sldId id="330" r:id="rId10"/>
    <p:sldId id="329" r:id="rId11"/>
    <p:sldId id="291" r:id="rId12"/>
    <p:sldId id="332" r:id="rId13"/>
    <p:sldId id="325" r:id="rId14"/>
    <p:sldId id="331" r:id="rId15"/>
    <p:sldId id="333" r:id="rId16"/>
    <p:sldId id="295" r:id="rId17"/>
    <p:sldId id="334" r:id="rId18"/>
    <p:sldId id="335" r:id="rId19"/>
    <p:sldId id="336" r:id="rId20"/>
    <p:sldId id="33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310C-718D-43E0-AE6B-757C9C47EA2C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EB21-56B8-4D8D-890B-E6CB3F2F5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5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가중치를 부여하는 것은 </a:t>
            </a:r>
            <a:r>
              <a:rPr lang="en-US" altLang="ko-KR"/>
              <a:t>pi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역할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인스턴스가 무엇인지 구체적으로 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3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위에는 </a:t>
            </a:r>
            <a:r>
              <a:rPr lang="en-US" altLang="ko-KR"/>
              <a:t>books</a:t>
            </a:r>
            <a:r>
              <a:rPr lang="ko-KR" altLang="en-US"/>
              <a:t> 데이터셋</a:t>
            </a:r>
            <a:r>
              <a:rPr lang="en-US" altLang="ko-KR"/>
              <a:t>, </a:t>
            </a:r>
            <a:r>
              <a:rPr lang="ko-KR" altLang="en-US"/>
              <a:t>아래는 </a:t>
            </a:r>
            <a:r>
              <a:rPr lang="en-US" altLang="ko-KR"/>
              <a:t>DVDs </a:t>
            </a:r>
            <a:r>
              <a:rPr lang="ko-KR" altLang="en-US"/>
              <a:t>데이터셋</a:t>
            </a:r>
            <a:endParaRPr lang="en-US" altLang="ko-KR"/>
          </a:p>
          <a:p>
            <a:r>
              <a:rPr lang="en-US" altLang="ko-KR"/>
              <a:t>Recall : </a:t>
            </a:r>
            <a:r>
              <a:rPr lang="ko-KR" altLang="en-US"/>
              <a:t>실제 </a:t>
            </a:r>
            <a:r>
              <a:rPr lang="en-US" altLang="ko-KR"/>
              <a:t>True</a:t>
            </a:r>
            <a:r>
              <a:rPr lang="ko-KR" altLang="en-US"/>
              <a:t>인 것 중 모델이 </a:t>
            </a:r>
            <a:r>
              <a:rPr lang="en-US" altLang="ko-KR"/>
              <a:t>True</a:t>
            </a:r>
            <a:r>
              <a:rPr lang="ko-KR" altLang="en-US"/>
              <a:t>라고 예측한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65E5-D500-401E-9C10-4B246CA5E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E134D-51D0-47F4-B545-D7566170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55767C-64AB-8430-A8D9-BE1D6CA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5A6-09CF-45CE-A401-4DF75EF47959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935EE-D350-6F34-4686-6DE6296C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E73CC-1529-5DB1-6C0A-1EEEA59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76D8-00D0-4C9C-A6C1-1D2410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77F06-A75E-4BF5-8B81-78E8396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330B2-2A39-44DA-9EFA-7D13211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8D27-FB5C-4648-A034-8CB703BA1A10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C4251-2A35-4761-AD90-92AC42A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7484-9237-4310-926F-77B5B75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92D43-606F-4CE9-A4CC-AC9BD0F5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CDBBB-7350-4F60-BE65-DA9224C5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B83F3-7DCF-4F98-8094-266D3EEE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9C8D-9C6E-4750-99FF-FB0811103C5E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D7FD-E30F-493A-B3C7-C4CAA480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1F84-6FC4-439B-B4BD-273BBB7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FF49-AA2B-48DF-8ABA-90943C0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192C9-8CF8-4EC5-A70D-BCEACA43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DA5D5-D769-40B6-A5B3-7A6F1441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9407-167F-44F9-B2F8-E62B5DF0E8BF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281CF7-3841-4318-AE2E-8AF03BA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58521-0893-4081-A2DB-8D8079D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3B3E-1C0B-48AD-9058-1CB0AC5E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74813-0067-4234-9AEA-1D7D132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97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3AAB-FBC7-434E-A92C-CB02F14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92DD-341D-42DE-A572-85F657B5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A1076-AE1C-439E-8D60-A715FC18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A4705-9875-48FE-87D8-0F21363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8EEC7-18D8-4EC0-9753-BD46C405C28F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4BAA8-D609-4369-9BDA-FEB5A94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9E49D-42EE-478E-BE27-938508F0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8E27-1521-41C0-AD81-4A9B2B6C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7E18E-12BC-4206-A08E-02CA9AF7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66274-F53D-4640-99C2-994E8BED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512F9-294F-49EF-BB6E-9FD578CC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6DD2-8865-492A-BBF1-6209702B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8DFA37-46C0-4A97-9270-8E9EA5E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89F5-4310-4C75-9398-E85E3B045259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12670-1302-4B73-9063-47BB731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4BC0C-F69D-4289-9343-054E624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ECE4-DC07-4EF5-AECD-7B43D2C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3ADF2-7047-417C-A0A1-B14165F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A5F0-33DE-42B5-9D6D-A01650812586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AE304-36EA-43AE-9C9D-56C1E7F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C78BF-4BDB-45A1-AD7F-2C7A56C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96A3B5-38F8-4F05-9E7B-E48F29D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0FEB-64CA-47CE-B664-F785AFBEE628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FE135E-EE6D-46F7-9FBF-4F5D7627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8A6CC-C602-4DF9-AED6-85171051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803C4-7B37-4933-B5B5-F0FC7495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02A4C-6EED-4C77-9FA6-D9D2AF81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9CAE3-60CF-4891-8DCB-FE144A5E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788B-4643-47F4-9B11-BD7CD61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5665-86DA-49B4-A304-5B7F21AB7CD0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F4DDB-5EFB-407E-9B13-71D30AAE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37719-CEEA-41CD-9C83-9A55A7D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6E1C-DE3C-4E2F-AB0F-C3897AB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2CD20-B858-4809-B9A5-3F49212BD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B24D9-68B0-4F98-B26F-6E9D641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0FFF8-B5AD-40CF-BDEF-71961AE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ED5B-049D-4C39-9A45-D15F436B82D7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C401-AE65-4422-A9F0-9A510CB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135B8-9393-406F-A658-2DC57E2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CFD1C-DFBC-4BD9-9F2B-A771716C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2C5C0-3554-4AD5-82A9-6B700F17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50BDC-6C2D-4EFD-A2BE-249A4CE1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702116-A940-4640-ADDE-3A439143E65E}" type="datetime1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A49AA-9E25-4BE3-A912-AB170CF7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193A-87AA-454A-BBF3-A2AD3A00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797FF-8434-4FBA-B3F3-6875EAD9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831" y="1677163"/>
            <a:ext cx="5770338" cy="967289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LIME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FAFA0-8D64-4D3B-A44C-506B12A7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522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Mose Park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Department of Statistical Data Science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University of Seoul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Selective. Lab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April 9, 2024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68ADE0-0833-D301-6F44-C88689728910}"/>
              </a:ext>
            </a:extLst>
          </p:cNvPr>
          <p:cNvCxnSpPr>
            <a:cxnSpLocks/>
          </p:cNvCxnSpPr>
          <p:nvPr/>
        </p:nvCxnSpPr>
        <p:spPr>
          <a:xfrm>
            <a:off x="0" y="2999452"/>
            <a:ext cx="122133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9611F2-AE69-4CA3-B7FF-99E0D0C06F3C}"/>
              </a:ext>
            </a:extLst>
          </p:cNvPr>
          <p:cNvSpPr txBox="1"/>
          <p:nvPr/>
        </p:nvSpPr>
        <p:spPr>
          <a:xfrm>
            <a:off x="1163052" y="272716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Algorithm 1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pic>
        <p:nvPicPr>
          <p:cNvPr id="24" name="그림 23" descr="\documentclass{article}&#10;\usepackage{amsmath, amsfonts, amssymb, xcolor}&#10;\pagestyle{empty}&#10;&#10;\begin{document}&#10;\noindent\rule{\textwidth}{1pt} % This creates a horizontal line.&#10;\textbf{Require:} Classifier $f$, Number of samples $N$ \\&#10;\textbf{Require:} Instance $x$, and its interpretable version $x'$ \\&#10;\textbf{Require:} Similarity kernel $\pi_x$, Length of explanation $K$&#10;&#10;\begin{enumerate}&#10;    \item Initialize $Z$.&#10;    \item For $i = 1$ to $N$ do&#10;    \begin{enumerate}&#10;        \item Sample $z'_i$ around $x'$.&#10;        \item Compute $Z = Z \cup \{(z'_i, f(z_i), \pi_x(z_i))\}$.&#10;    \end{enumerate}&#10;    \item End for.&#10;    \item Compute $w = \text{K-Lasso}(Z, K)$ with $z'_i$ as features, $f(z_i)$ as target.&#10;    \item Return $w$.&#10;\end{enumerate}&#10;&#10;\end{document}" title="IguanaTex Bitmap Display">
            <a:extLst>
              <a:ext uri="{FF2B5EF4-FFF2-40B4-BE49-F238E27FC236}">
                <a16:creationId xmlns:a16="http://schemas.microsoft.com/office/drawing/2014/main" id="{C8D35D6E-2721-4F8A-9A0E-FFB433A012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48" y="1473036"/>
            <a:ext cx="8726859" cy="44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34B11-3166-4E53-9ADE-72441FE27542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36222-F8E9-41C3-AE87-12E5F4650491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0C386-549F-4AF0-AE16-0F1A36735FA3}"/>
                </a:ext>
              </a:extLst>
            </p:cNvPr>
            <p:cNvSpPr txBox="1"/>
            <p:nvPr/>
          </p:nvSpPr>
          <p:spPr>
            <a:xfrm>
              <a:off x="6817895" y="3350782"/>
              <a:ext cx="2226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SP-LIME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E258E-51B2-48A1-93A9-5A571C8283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D50FB5-BE6A-4726-9149-DB20E830560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97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252EBB9-EFA8-4635-AF54-45AD2713EBA0}"/>
              </a:ext>
            </a:extLst>
          </p:cNvPr>
          <p:cNvGrpSpPr/>
          <p:nvPr/>
        </p:nvGrpSpPr>
        <p:grpSpPr>
          <a:xfrm>
            <a:off x="3327683" y="1562530"/>
            <a:ext cx="5667650" cy="1886523"/>
            <a:chOff x="3121089" y="1034297"/>
            <a:chExt cx="5667650" cy="188652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025580-DF2C-4844-9B20-BB4A02FBC368}"/>
                </a:ext>
              </a:extLst>
            </p:cNvPr>
            <p:cNvGrpSpPr/>
            <p:nvPr/>
          </p:nvGrpSpPr>
          <p:grpSpPr>
            <a:xfrm>
              <a:off x="3121089" y="1452826"/>
              <a:ext cx="1810139" cy="1056469"/>
              <a:chOff x="5066525" y="2809107"/>
              <a:chExt cx="1810139" cy="1056469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BFB39CB-9CD1-4186-BE0C-43BC8D85E7C1}"/>
                  </a:ext>
                </a:extLst>
              </p:cNvPr>
              <p:cNvGrpSpPr/>
              <p:nvPr/>
            </p:nvGrpSpPr>
            <p:grpSpPr>
              <a:xfrm>
                <a:off x="5066525" y="2829894"/>
                <a:ext cx="1810139" cy="1035682"/>
                <a:chOff x="3526971" y="2276669"/>
                <a:chExt cx="1810139" cy="1035682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620B105B-F69F-4FEF-9865-E56CDD695191}"/>
                    </a:ext>
                  </a:extLst>
                </p:cNvPr>
                <p:cNvSpPr/>
                <p:nvPr/>
              </p:nvSpPr>
              <p:spPr>
                <a:xfrm>
                  <a:off x="3526971" y="2276669"/>
                  <a:ext cx="1810139" cy="1035682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87A5D3F6-C208-44F5-9A20-60B271575395}"/>
                    </a:ext>
                  </a:extLst>
                </p:cNvPr>
                <p:cNvSpPr/>
                <p:nvPr/>
              </p:nvSpPr>
              <p:spPr>
                <a:xfrm>
                  <a:off x="3704254" y="244462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92D5B2C9-57A1-4A77-8359-53A598330E1B}"/>
                    </a:ext>
                  </a:extLst>
                </p:cNvPr>
                <p:cNvSpPr/>
                <p:nvPr/>
              </p:nvSpPr>
              <p:spPr>
                <a:xfrm>
                  <a:off x="3881537" y="2537926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7391E342-1DBB-4D31-8373-AC5091AB8A30}"/>
                    </a:ext>
                  </a:extLst>
                </p:cNvPr>
                <p:cNvSpPr/>
                <p:nvPr/>
              </p:nvSpPr>
              <p:spPr>
                <a:xfrm>
                  <a:off x="4058820" y="2631232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4F8EF83F-398F-4A83-9CF9-515A853BC05D}"/>
                    </a:ext>
                  </a:extLst>
                </p:cNvPr>
                <p:cNvSpPr/>
                <p:nvPr/>
              </p:nvSpPr>
              <p:spPr>
                <a:xfrm>
                  <a:off x="4105473" y="244462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AC099737-BFF5-4E01-BB6B-3027D0E99C77}"/>
                    </a:ext>
                  </a:extLst>
                </p:cNvPr>
                <p:cNvSpPr/>
                <p:nvPr/>
              </p:nvSpPr>
              <p:spPr>
                <a:xfrm>
                  <a:off x="4329409" y="2584579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EAAD6A67-8F4B-4D82-8018-E14BF366929C}"/>
                    </a:ext>
                  </a:extLst>
                </p:cNvPr>
                <p:cNvSpPr/>
                <p:nvPr/>
              </p:nvSpPr>
              <p:spPr>
                <a:xfrm>
                  <a:off x="4254769" y="2724538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BB8725CF-962D-4512-A33B-3D9E7157C7A4}"/>
                    </a:ext>
                  </a:extLst>
                </p:cNvPr>
                <p:cNvSpPr/>
                <p:nvPr/>
              </p:nvSpPr>
              <p:spPr>
                <a:xfrm>
                  <a:off x="4432045" y="301378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0051E902-F20B-4C38-9B1F-BFEE55D63E32}"/>
                    </a:ext>
                  </a:extLst>
                </p:cNvPr>
                <p:cNvSpPr/>
                <p:nvPr/>
              </p:nvSpPr>
              <p:spPr>
                <a:xfrm>
                  <a:off x="4544016" y="278190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1A517C5-E37E-43EA-98FA-43603CF04ECD}"/>
                    </a:ext>
                  </a:extLst>
                </p:cNvPr>
                <p:cNvSpPr/>
                <p:nvPr/>
              </p:nvSpPr>
              <p:spPr>
                <a:xfrm>
                  <a:off x="4152126" y="301378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9E09A85D-7687-4EA3-9C2F-978EEE11D437}"/>
                    </a:ext>
                  </a:extLst>
                </p:cNvPr>
                <p:cNvSpPr/>
                <p:nvPr/>
              </p:nvSpPr>
              <p:spPr>
                <a:xfrm>
                  <a:off x="3965514" y="274785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16FB92C1-BA98-40EA-AB3B-C2B2D7DA3E9C}"/>
                    </a:ext>
                  </a:extLst>
                </p:cNvPr>
                <p:cNvSpPr/>
                <p:nvPr/>
              </p:nvSpPr>
              <p:spPr>
                <a:xfrm>
                  <a:off x="4040161" y="2915808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A3B4B01-6B08-4DB8-B465-980E987AFCA0}"/>
                    </a:ext>
                  </a:extLst>
                </p:cNvPr>
                <p:cNvSpPr/>
                <p:nvPr/>
              </p:nvSpPr>
              <p:spPr>
                <a:xfrm>
                  <a:off x="4245432" y="279451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37E7AE4C-A32C-4C21-B1AD-E84DF775D78C}"/>
                    </a:ext>
                  </a:extLst>
                </p:cNvPr>
                <p:cNvSpPr/>
                <p:nvPr/>
              </p:nvSpPr>
              <p:spPr>
                <a:xfrm>
                  <a:off x="4338738" y="286915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C6EC7B61-7861-41D5-BF9C-DCB62F7B17BE}"/>
                    </a:ext>
                  </a:extLst>
                </p:cNvPr>
                <p:cNvSpPr/>
                <p:nvPr/>
              </p:nvSpPr>
              <p:spPr>
                <a:xfrm>
                  <a:off x="4721291" y="239796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26B837E3-C01C-459A-80BD-5498F2DFF88F}"/>
                    </a:ext>
                  </a:extLst>
                </p:cNvPr>
                <p:cNvSpPr/>
                <p:nvPr/>
              </p:nvSpPr>
              <p:spPr>
                <a:xfrm>
                  <a:off x="4450713" y="278190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3A2EF0E1-6C03-4293-B79E-465522EF2430}"/>
                    </a:ext>
                  </a:extLst>
                </p:cNvPr>
                <p:cNvSpPr/>
                <p:nvPr/>
              </p:nvSpPr>
              <p:spPr>
                <a:xfrm>
                  <a:off x="4627988" y="239796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A547B918-7855-4EA6-B19C-69DEF1932AE7}"/>
                    </a:ext>
                  </a:extLst>
                </p:cNvPr>
                <p:cNvSpPr/>
                <p:nvPr/>
              </p:nvSpPr>
              <p:spPr>
                <a:xfrm>
                  <a:off x="4553345" y="300582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38CB1F9B-A2E7-4E5B-A9EB-16F7234BBD26}"/>
                    </a:ext>
                  </a:extLst>
                </p:cNvPr>
                <p:cNvSpPr/>
                <p:nvPr/>
              </p:nvSpPr>
              <p:spPr>
                <a:xfrm>
                  <a:off x="4730620" y="262188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1BA63D0A-D08A-4DBA-BC00-8125A351A831}"/>
                    </a:ext>
                  </a:extLst>
                </p:cNvPr>
                <p:cNvSpPr/>
                <p:nvPr/>
              </p:nvSpPr>
              <p:spPr>
                <a:xfrm>
                  <a:off x="3592290" y="3099131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6871C784-245B-4D3B-BAD8-AA7F550C835D}"/>
                    </a:ext>
                  </a:extLst>
                </p:cNvPr>
                <p:cNvSpPr/>
                <p:nvPr/>
              </p:nvSpPr>
              <p:spPr>
                <a:xfrm>
                  <a:off x="3769565" y="2715191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F4F30914-6DE2-4500-83ED-CDB6A45F0AB1}"/>
                    </a:ext>
                  </a:extLst>
                </p:cNvPr>
                <p:cNvSpPr/>
                <p:nvPr/>
              </p:nvSpPr>
              <p:spPr>
                <a:xfrm>
                  <a:off x="4982547" y="2351314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038CA1F4-90DD-43C5-BBEA-7FFCB1CCF744}"/>
                    </a:ext>
                  </a:extLst>
                </p:cNvPr>
                <p:cNvSpPr/>
                <p:nvPr/>
              </p:nvSpPr>
              <p:spPr>
                <a:xfrm>
                  <a:off x="4982547" y="2495930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F86BCFE-BE82-4A0A-B4EE-8B9685595B09}"/>
                    </a:ext>
                  </a:extLst>
                </p:cNvPr>
                <p:cNvSpPr/>
                <p:nvPr/>
              </p:nvSpPr>
              <p:spPr>
                <a:xfrm>
                  <a:off x="5150505" y="2809865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B7A5E11-878A-49AB-B230-97FC3C753F89}"/>
                    </a:ext>
                  </a:extLst>
                </p:cNvPr>
                <p:cNvSpPr/>
                <p:nvPr/>
              </p:nvSpPr>
              <p:spPr>
                <a:xfrm>
                  <a:off x="4982547" y="2887816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17D446BF-0870-4AFD-B520-061395E713BC}"/>
                    </a:ext>
                  </a:extLst>
                </p:cNvPr>
                <p:cNvSpPr/>
                <p:nvPr/>
              </p:nvSpPr>
              <p:spPr>
                <a:xfrm>
                  <a:off x="4840103" y="3027758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3FE08362-2E4C-4ECB-AC62-D555AB2B2D97}"/>
                    </a:ext>
                  </a:extLst>
                </p:cNvPr>
                <p:cNvSpPr/>
                <p:nvPr/>
              </p:nvSpPr>
              <p:spPr>
                <a:xfrm>
                  <a:off x="4840103" y="2781907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175E9E6-A496-4381-BA85-C4222FD3DD4C}"/>
                    </a:ext>
                  </a:extLst>
                </p:cNvPr>
                <p:cNvSpPr/>
                <p:nvPr/>
              </p:nvSpPr>
              <p:spPr>
                <a:xfrm>
                  <a:off x="5029200" y="3094466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AA3B9C02-49A2-49E7-BC8C-AB0FEEA071B0}"/>
                    </a:ext>
                  </a:extLst>
                </p:cNvPr>
                <p:cNvSpPr/>
                <p:nvPr/>
              </p:nvSpPr>
              <p:spPr>
                <a:xfrm>
                  <a:off x="5183155" y="3159771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2673D60-30FE-40FF-BE7A-79C530977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4379" y="2809107"/>
                <a:ext cx="1" cy="10520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A731D8-5837-4EB6-95B5-75CCB707EFAF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17" y="1969649"/>
              <a:ext cx="7116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E3C12741-1AD2-499F-9A37-AFA54B9BF117}"/>
                </a:ext>
              </a:extLst>
            </p:cNvPr>
            <p:cNvSpPr/>
            <p:nvPr/>
          </p:nvSpPr>
          <p:spPr>
            <a:xfrm>
              <a:off x="6595188" y="1041303"/>
              <a:ext cx="2100944" cy="18795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8B9A46-B229-4420-A282-2CB2F1983958}"/>
                </a:ext>
              </a:extLst>
            </p:cNvPr>
            <p:cNvSpPr/>
            <p:nvPr/>
          </p:nvSpPr>
          <p:spPr>
            <a:xfrm>
              <a:off x="4138127" y="1823746"/>
              <a:ext cx="466538" cy="4945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2845FB60-3D69-4C3B-B4C8-7A7F77E72D5E}"/>
                </a:ext>
              </a:extLst>
            </p:cNvPr>
            <p:cNvCxnSpPr>
              <a:stCxn id="118" idx="0"/>
            </p:cNvCxnSpPr>
            <p:nvPr/>
          </p:nvCxnSpPr>
          <p:spPr>
            <a:xfrm flipV="1">
              <a:off x="4371391" y="1041303"/>
              <a:ext cx="2223797" cy="777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DFB7B17C-203F-4FED-B7CD-F2368E89F83F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4371396" y="2318264"/>
              <a:ext cx="2223792" cy="602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D336E100-3F19-4426-8ED0-E115CCF5BA84}"/>
                </a:ext>
              </a:extLst>
            </p:cNvPr>
            <p:cNvCxnSpPr>
              <a:cxnSpLocks/>
            </p:cNvCxnSpPr>
            <p:nvPr/>
          </p:nvCxnSpPr>
          <p:spPr>
            <a:xfrm>
              <a:off x="7083639" y="1617572"/>
              <a:ext cx="16124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AFE8C9AA-077E-4C57-A598-C49A92C5B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2604" y="1041304"/>
              <a:ext cx="0" cy="1879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0DC26E8B-8DDA-4DE9-AFB4-980F427A62D7}"/>
                </a:ext>
              </a:extLst>
            </p:cNvPr>
            <p:cNvSpPr/>
            <p:nvPr/>
          </p:nvSpPr>
          <p:spPr>
            <a:xfrm>
              <a:off x="6665009" y="2425412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416D1258-3B7C-4437-BC4C-E93ADFA2F3CD}"/>
                </a:ext>
              </a:extLst>
            </p:cNvPr>
            <p:cNvSpPr/>
            <p:nvPr/>
          </p:nvSpPr>
          <p:spPr>
            <a:xfrm>
              <a:off x="6654277" y="1650801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4FEDBD0A-E21F-4CFE-B0A8-D7D91A78F8FA}"/>
                </a:ext>
              </a:extLst>
            </p:cNvPr>
            <p:cNvSpPr/>
            <p:nvPr/>
          </p:nvSpPr>
          <p:spPr>
            <a:xfrm>
              <a:off x="7335340" y="1034297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65D65585-3485-4361-AE24-835BCBFAF7C7}"/>
                </a:ext>
              </a:extLst>
            </p:cNvPr>
            <p:cNvSpPr/>
            <p:nvPr/>
          </p:nvSpPr>
          <p:spPr>
            <a:xfrm>
              <a:off x="8057606" y="1632157"/>
              <a:ext cx="429362" cy="4293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485AA27A-B442-4804-9536-7377553218F6}"/>
                </a:ext>
              </a:extLst>
            </p:cNvPr>
            <p:cNvSpPr/>
            <p:nvPr/>
          </p:nvSpPr>
          <p:spPr>
            <a:xfrm>
              <a:off x="8074246" y="2472797"/>
              <a:ext cx="429362" cy="4293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현 326">
              <a:extLst>
                <a:ext uri="{FF2B5EF4-FFF2-40B4-BE49-F238E27FC236}">
                  <a16:creationId xmlns:a16="http://schemas.microsoft.com/office/drawing/2014/main" id="{54FB54B5-F02D-4500-8A54-AB5E4DCBE326}"/>
                </a:ext>
              </a:extLst>
            </p:cNvPr>
            <p:cNvSpPr/>
            <p:nvPr/>
          </p:nvSpPr>
          <p:spPr>
            <a:xfrm rot="1294699">
              <a:off x="8406185" y="2052130"/>
              <a:ext cx="382554" cy="382554"/>
            </a:xfrm>
            <a:prstGeom prst="chor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B5F00D8F-03FA-4D33-B5EE-E416063EEC94}"/>
              </a:ext>
            </a:extLst>
          </p:cNvPr>
          <p:cNvSpPr txBox="1"/>
          <p:nvPr/>
        </p:nvSpPr>
        <p:spPr>
          <a:xfrm>
            <a:off x="1325058" y="4427687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단일 예측이기 때문에 모델 전체 해석의 일반화가 어려움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98FE2A5-E038-40FA-ADA0-8204D4FD3496}"/>
              </a:ext>
            </a:extLst>
          </p:cNvPr>
          <p:cNvSpPr txBox="1"/>
          <p:nvPr/>
        </p:nvSpPr>
        <p:spPr>
          <a:xfrm>
            <a:off x="1163052" y="272716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Why SP-LIME?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E556B3F-A9D8-4964-A43C-B1CE4718FCBE}"/>
              </a:ext>
            </a:extLst>
          </p:cNvPr>
          <p:cNvSpPr txBox="1"/>
          <p:nvPr/>
        </p:nvSpPr>
        <p:spPr>
          <a:xfrm>
            <a:off x="1325058" y="5139007"/>
            <a:ext cx="796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개별 인스턴스를 설명하는 것 대신에 인스턴스들의 집합을 설명하는 것을 목표</a:t>
            </a:r>
          </a:p>
        </p:txBody>
      </p:sp>
    </p:spTree>
    <p:extLst>
      <p:ext uri="{BB962C8B-B14F-4D97-AF65-F5344CB8AC3E}">
        <p14:creationId xmlns:p14="http://schemas.microsoft.com/office/powerpoint/2010/main" val="116741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CE6A7F-61A5-4B16-83A9-EC4AC6D3C53C}"/>
              </a:ext>
            </a:extLst>
          </p:cNvPr>
          <p:cNvGrpSpPr/>
          <p:nvPr/>
        </p:nvGrpSpPr>
        <p:grpSpPr>
          <a:xfrm>
            <a:off x="2854519" y="937189"/>
            <a:ext cx="6224167" cy="4025572"/>
            <a:chOff x="2754194" y="1231548"/>
            <a:chExt cx="6224167" cy="40255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977B88-45D1-4071-934E-6D08168FB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736" y="1600880"/>
              <a:ext cx="3629025" cy="3133725"/>
            </a:xfrm>
            <a:prstGeom prst="rect">
              <a:avLst/>
            </a:prstGeom>
          </p:spPr>
        </p:pic>
        <p:sp>
          <p:nvSpPr>
            <p:cNvPr id="4" name="왼쪽 중괄호 3">
              <a:extLst>
                <a:ext uri="{FF2B5EF4-FFF2-40B4-BE49-F238E27FC236}">
                  <a16:creationId xmlns:a16="http://schemas.microsoft.com/office/drawing/2014/main" id="{9E2C9388-DC66-450E-8E70-8B5AF5132D0A}"/>
                </a:ext>
              </a:extLst>
            </p:cNvPr>
            <p:cNvSpPr/>
            <p:nvPr/>
          </p:nvSpPr>
          <p:spPr>
            <a:xfrm>
              <a:off x="4301412" y="2258008"/>
              <a:ext cx="269324" cy="19500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3734F0-1E24-4EB0-9DAB-88464331B784}"/>
                </a:ext>
              </a:extLst>
            </p:cNvPr>
            <p:cNvSpPr txBox="1"/>
            <p:nvPr/>
          </p:nvSpPr>
          <p:spPr>
            <a:xfrm>
              <a:off x="2754194" y="304100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텍스트 데이터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84485A-8441-45B4-BCB8-A902E1761707}"/>
                </a:ext>
              </a:extLst>
            </p:cNvPr>
            <p:cNvSpPr txBox="1"/>
            <p:nvPr/>
          </p:nvSpPr>
          <p:spPr>
            <a:xfrm>
              <a:off x="5551714" y="1231548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feature </a:t>
              </a:r>
              <a:r>
                <a:rPr lang="ko-KR" altLang="en-US"/>
                <a:t>즉</a:t>
              </a:r>
              <a:r>
                <a:rPr lang="en-US" altLang="ko-KR"/>
                <a:t>, </a:t>
              </a:r>
              <a:r>
                <a:rPr lang="ko-KR" altLang="en-US"/>
                <a:t>변수들</a:t>
              </a:r>
            </a:p>
          </p:txBody>
        </p:sp>
        <p:pic>
          <p:nvPicPr>
            <p:cNvPr id="12" name="그림 11" descr="\documentclass{article}&#10;\usepackage{amsmath, amsfonts, amssymb, xcolor}&#10;\pagestyle{empty}&#10;&#10;\begin{document}&#10;&#10;$W, \text{ with } n = d' = 5$&#10;&#10;\end{document}" title="IguanaTex Bitmap Display">
              <a:extLst>
                <a:ext uri="{FF2B5EF4-FFF2-40B4-BE49-F238E27FC236}">
                  <a16:creationId xmlns:a16="http://schemas.microsoft.com/office/drawing/2014/main" id="{423C9C22-3D9A-4305-8712-B74535379B3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04" y="5017882"/>
              <a:ext cx="2134857" cy="23923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8FADAC-D490-43A5-8051-A17BDC6DCF8B}"/>
              </a:ext>
            </a:extLst>
          </p:cNvPr>
          <p:cNvGrpSpPr/>
          <p:nvPr/>
        </p:nvGrpSpPr>
        <p:grpSpPr>
          <a:xfrm>
            <a:off x="951723" y="5551479"/>
            <a:ext cx="8884296" cy="369332"/>
            <a:chOff x="951723" y="5551479"/>
            <a:chExt cx="888429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B48035-392D-4FA3-864B-FEB6D20D7C0E}"/>
                </a:ext>
              </a:extLst>
            </p:cNvPr>
            <p:cNvSpPr txBox="1"/>
            <p:nvPr/>
          </p:nvSpPr>
          <p:spPr>
            <a:xfrm>
              <a:off x="951723" y="5551479"/>
              <a:ext cx="795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▶ 회색칸은 </a:t>
              </a:r>
              <a:r>
                <a:rPr lang="en-US" altLang="ko-KR"/>
                <a:t>instance</a:t>
              </a:r>
              <a:r>
                <a:rPr lang="ko-KR" altLang="en-US"/>
                <a:t>를 의미</a:t>
              </a:r>
              <a:r>
                <a:rPr lang="en-US" altLang="ko-KR"/>
                <a:t>, f2</a:t>
              </a:r>
              <a:r>
                <a:rPr lang="ko-KR" altLang="en-US"/>
                <a:t>가 </a:t>
              </a:r>
              <a:r>
                <a:rPr lang="en-US" altLang="ko-KR"/>
                <a:t>f3</a:t>
              </a:r>
              <a:r>
                <a:rPr lang="ko-KR" altLang="en-US"/>
                <a:t>에 비해 </a:t>
              </a:r>
              <a:r>
                <a:rPr lang="en-US" altLang="ko-KR"/>
                <a:t>importance score</a:t>
              </a:r>
              <a:r>
                <a:rPr lang="ko-KR" altLang="en-US"/>
                <a:t>가 높기 때문에 </a:t>
              </a:r>
            </a:p>
          </p:txBody>
        </p:sp>
        <p:pic>
          <p:nvPicPr>
            <p:cNvPr id="16" name="그림 15" descr="\documentclass{article}&#10;\usepackage{amsmath, amsfonts, amssymb, xcolor}&#10;\pagestyle{empty}&#10;&#10;\begin{document}&#10;&#10;$I_2 &gt; I_3$&#10;&#10;\end{document}" title="IguanaTex Bitmap Display">
              <a:extLst>
                <a:ext uri="{FF2B5EF4-FFF2-40B4-BE49-F238E27FC236}">
                  <a16:creationId xmlns:a16="http://schemas.microsoft.com/office/drawing/2014/main" id="{2326A981-AD61-4E12-81C6-1889869A5C1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686" y="5629478"/>
              <a:ext cx="757333" cy="21333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781FC8-5C30-48D5-8660-ECD5610B7187}"/>
              </a:ext>
            </a:extLst>
          </p:cNvPr>
          <p:cNvSpPr txBox="1"/>
          <p:nvPr/>
        </p:nvSpPr>
        <p:spPr>
          <a:xfrm>
            <a:off x="951723" y="6089007"/>
            <a:ext cx="95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2</a:t>
            </a:r>
            <a:r>
              <a:rPr lang="ko-KR" altLang="en-US"/>
              <a:t>번째 행은 </a:t>
            </a:r>
            <a:r>
              <a:rPr lang="en-US" altLang="ko-KR"/>
              <a:t>3</a:t>
            </a:r>
            <a:r>
              <a:rPr lang="ko-KR" altLang="en-US"/>
              <a:t>번째 행과 유사한 설명을 가진 인스턴스기 때문에 동시에 고르면 안됌 </a:t>
            </a:r>
            <a:r>
              <a:rPr lang="en-US" altLang="ko-KR"/>
              <a:t>2, 5</a:t>
            </a:r>
            <a:r>
              <a:rPr lang="ko-KR" altLang="en-US"/>
              <a:t>과 최적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59C41-A721-4E51-B83E-8BFF71FDCD1F}"/>
              </a:ext>
            </a:extLst>
          </p:cNvPr>
          <p:cNvSpPr txBox="1"/>
          <p:nvPr/>
        </p:nvSpPr>
        <p:spPr>
          <a:xfrm>
            <a:off x="1163052" y="272716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Expanation matrix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4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\documentclass{article}&#10;\usepackage{amsmath, amsfonts, amssymb, xcolor}&#10;\pagestyle{empty}&#10;&#10;\begin{document}&#10;&#10;\[ c(V, W, I) = \sum_{j=1}^{d'} \mathbf{1}_{\{\exists i \in V : W_{ij} &gt; 0\}} I_j \tag{3} \]&#10;&#10;&#10;\end{document}" title="IguanaTex Bitmap Display">
            <a:extLst>
              <a:ext uri="{FF2B5EF4-FFF2-40B4-BE49-F238E27FC236}">
                <a16:creationId xmlns:a16="http://schemas.microsoft.com/office/drawing/2014/main" id="{3A781C38-D5E1-4964-9E71-90136310AA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1662921"/>
            <a:ext cx="6098285" cy="798476"/>
          </a:xfrm>
          <a:prstGeom prst="rect">
            <a:avLst/>
          </a:prstGeom>
        </p:spPr>
      </p:pic>
      <p:pic>
        <p:nvPicPr>
          <p:cNvPr id="17" name="그림 16" descr="\documentclass{article}&#10;\usepackage{amsmath, amsfonts, amssymb, xcolor}&#10;\pagestyle{empty}&#10;\DeclareMathOperator*{\argmax}{arg\,max} % Corrects the spacing issue&#10;\begin{document}&#10;&#10;\[ \text{Pick}(W, I) = \arg\max_{V : |V| \leq B} c(V, W, I) \tag{4} \]&#10;&#10;&#10;\end{document}" title="IguanaTex Bitmap Display">
            <a:extLst>
              <a:ext uri="{FF2B5EF4-FFF2-40B4-BE49-F238E27FC236}">
                <a16:creationId xmlns:a16="http://schemas.microsoft.com/office/drawing/2014/main" id="{2BB7E211-3A06-454A-AA2E-AEA63B95BE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0" y="3282758"/>
            <a:ext cx="6235429" cy="409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81A4A-B8E2-403F-98AA-F02160577508}"/>
              </a:ext>
            </a:extLst>
          </p:cNvPr>
          <p:cNvSpPr txBox="1"/>
          <p:nvPr/>
        </p:nvSpPr>
        <p:spPr>
          <a:xfrm>
            <a:off x="141529" y="4911550"/>
            <a:ext cx="118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식 </a:t>
            </a:r>
            <a:r>
              <a:rPr lang="en-US" altLang="ko-KR"/>
              <a:t>(3)</a:t>
            </a:r>
            <a:r>
              <a:rPr lang="ko-KR" altLang="en-US"/>
              <a:t>은 주어진 </a:t>
            </a:r>
            <a:r>
              <a:rPr lang="en-US" altLang="ko-KR"/>
              <a:t>W</a:t>
            </a:r>
            <a:r>
              <a:rPr lang="ko-KR" altLang="en-US"/>
              <a:t>와 </a:t>
            </a:r>
            <a:r>
              <a:rPr lang="en-US" altLang="ko-KR"/>
              <a:t>I</a:t>
            </a:r>
            <a:r>
              <a:rPr lang="ko-KR" altLang="en-US"/>
              <a:t>에 대해 집합 </a:t>
            </a:r>
            <a:r>
              <a:rPr lang="en-US" altLang="ko-KR"/>
              <a:t>V </a:t>
            </a:r>
            <a:r>
              <a:rPr lang="ko-KR" altLang="en-US"/>
              <a:t>내의 적어도 한 인스턴스에 나타나는 특성들의 총 중요도를 계산하는 집합 함수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B4112-D9A6-42FD-93BF-58ACD65727C0}"/>
              </a:ext>
            </a:extLst>
          </p:cNvPr>
          <p:cNvSpPr txBox="1"/>
          <p:nvPr/>
        </p:nvSpPr>
        <p:spPr>
          <a:xfrm>
            <a:off x="141529" y="5564693"/>
            <a:ext cx="888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커버리지를 최대화하는 </a:t>
            </a:r>
            <a:r>
              <a:rPr lang="en-US" altLang="ko-KR"/>
              <a:t>budget </a:t>
            </a:r>
            <a:r>
              <a:rPr lang="ko-KR" altLang="en-US"/>
              <a:t>내에 허락할 수 있는 </a:t>
            </a:r>
            <a:r>
              <a:rPr lang="en-US" altLang="ko-KR"/>
              <a:t>index set V</a:t>
            </a:r>
            <a:r>
              <a:rPr lang="ko-KR" altLang="en-US"/>
              <a:t>를 찾아주는 것이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D7958-CD09-4FB1-9DBF-CE09F2C41FA7}"/>
              </a:ext>
            </a:extLst>
          </p:cNvPr>
          <p:cNvSpPr txBox="1"/>
          <p:nvPr/>
        </p:nvSpPr>
        <p:spPr>
          <a:xfrm>
            <a:off x="1163052" y="272716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Pick Step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9611F2-AE69-4CA3-B7FF-99E0D0C06F3C}"/>
              </a:ext>
            </a:extLst>
          </p:cNvPr>
          <p:cNvSpPr txBox="1"/>
          <p:nvPr/>
        </p:nvSpPr>
        <p:spPr>
          <a:xfrm>
            <a:off x="1163052" y="272716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Algorithm 2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pic>
        <p:nvPicPr>
          <p:cNvPr id="12" name="그림 11" descr="\documentclass{article}&#10;\usepackage{amsmath, amsfonts, amssymb, xcolor}&#10;\pagestyle{empty}&#10;&#10;\begin{document}&#10;\textbf{Require:} Instances $X$, Budget $B$&#10;&#10;\begin{itemize}&#10;    \item For all $x_i \in X$ do&#10;    \begin{itemize}&#10;        \item[] $W_i \leftarrow \text{explain}(x_i, \bar{x}_i)$ \quad // Using Algorithm 1&#10;    \end{itemize}&#10;    \item[] End for&#10;    \item For $j = 1$ to $d$ do&#10;    \begin{itemize}&#10;        \item[] $I_j \leftarrow \sum_{i=1}^{n} W_{ij}$ \quad // Compute feature importances&#10;    \end{itemize}&#10;    \item[] End for&#10;    \item Initialize $V \leftarrow \emptyset$&#10;    \item While $|V| &lt; B$ do&#10;    \begin{itemize}&#10;        \item[] $V \leftarrow V \cup \{\arg\max_{i} c(V \cup \{i\}, W, I)\}$ \quad // Greedy optimization of (4)&#10;    \end{itemize}&#10;    \item[] End while&#10;    \item Return $V$&#10;\end{itemize}&#10;&#10;\end{document}&#10;" title="IguanaTex Bitmap Display">
            <a:extLst>
              <a:ext uri="{FF2B5EF4-FFF2-40B4-BE49-F238E27FC236}">
                <a16:creationId xmlns:a16="http://schemas.microsoft.com/office/drawing/2014/main" id="{EFD49DE4-F3F4-458B-B367-05797ECD47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266975"/>
            <a:ext cx="7107162" cy="495521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2332D58-FB2D-4C14-B89A-BD0D5747DD0F}"/>
              </a:ext>
            </a:extLst>
          </p:cNvPr>
          <p:cNvCxnSpPr>
            <a:cxnSpLocks/>
          </p:cNvCxnSpPr>
          <p:nvPr/>
        </p:nvCxnSpPr>
        <p:spPr>
          <a:xfrm flipV="1">
            <a:off x="4865914" y="4329405"/>
            <a:ext cx="343833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90854B-9257-422F-8E3B-4AB84E9F37E3}"/>
              </a:ext>
            </a:extLst>
          </p:cNvPr>
          <p:cNvSpPr txBox="1"/>
          <p:nvPr/>
        </p:nvSpPr>
        <p:spPr>
          <a:xfrm>
            <a:off x="8397551" y="3960072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NP hard </a:t>
            </a:r>
            <a:r>
              <a:rPr lang="ko-KR" altLang="en-US"/>
              <a:t>로 인한 수정</a:t>
            </a:r>
            <a:endParaRPr lang="en-US" altLang="ko-KR"/>
          </a:p>
          <a:p>
            <a:r>
              <a:rPr lang="ko-KR" altLang="en-US"/>
              <a:t>→ </a:t>
            </a:r>
            <a:r>
              <a:rPr lang="en-US" altLang="ko-KR"/>
              <a:t>submodular pick (</a:t>
            </a:r>
            <a:r>
              <a:rPr lang="ko-KR" altLang="en-US"/>
              <a:t>근사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2EF3A8B-B130-4D76-A416-001ABF2C517B}"/>
              </a:ext>
            </a:extLst>
          </p:cNvPr>
          <p:cNvSpPr/>
          <p:nvPr/>
        </p:nvSpPr>
        <p:spPr>
          <a:xfrm rot="5400000">
            <a:off x="4795935" y="4316565"/>
            <a:ext cx="139959" cy="1455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3039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Experiment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87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80E85C-3B96-42A7-9EAB-BDC8AD97C74C}"/>
              </a:ext>
            </a:extLst>
          </p:cNvPr>
          <p:cNvSpPr txBox="1"/>
          <p:nvPr/>
        </p:nvSpPr>
        <p:spPr>
          <a:xfrm>
            <a:off x="1163052" y="2727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Are Explanation faithful?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E52C2C-EA48-4287-A292-15DF95127C5C}"/>
              </a:ext>
            </a:extLst>
          </p:cNvPr>
          <p:cNvGrpSpPr/>
          <p:nvPr/>
        </p:nvGrpSpPr>
        <p:grpSpPr>
          <a:xfrm>
            <a:off x="613293" y="1405367"/>
            <a:ext cx="10511752" cy="2643940"/>
            <a:chOff x="3533775" y="969784"/>
            <a:chExt cx="10511752" cy="26439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CD4803-AEE3-4F32-BC9C-EF81F853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3775" y="969784"/>
              <a:ext cx="5124450" cy="21526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2A3ECC-ACBF-4C8D-8FAA-CF7213B93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0127" y="1166539"/>
              <a:ext cx="5105400" cy="198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BC3423-267C-490C-83D9-450E152A0D6C}"/>
                </a:ext>
              </a:extLst>
            </p:cNvPr>
            <p:cNvSpPr txBox="1"/>
            <p:nvPr/>
          </p:nvSpPr>
          <p:spPr>
            <a:xfrm>
              <a:off x="5962261" y="312243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Fig. 6</a:t>
              </a:r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D16BC-25FA-4C8D-8F4E-EDDC0642D94D}"/>
                </a:ext>
              </a:extLst>
            </p:cNvPr>
            <p:cNvSpPr txBox="1"/>
            <p:nvPr/>
          </p:nvSpPr>
          <p:spPr>
            <a:xfrm>
              <a:off x="11280710" y="3244392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Fig. 7</a:t>
              </a:r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31820E-A559-44B4-AB91-49FF72BBF306}"/>
              </a:ext>
            </a:extLst>
          </p:cNvPr>
          <p:cNvSpPr/>
          <p:nvPr/>
        </p:nvSpPr>
        <p:spPr>
          <a:xfrm>
            <a:off x="408020" y="4607050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Recall</a:t>
            </a:r>
            <a:r>
              <a:rPr lang="ko-KR" altLang="en-US"/>
              <a:t>은 </a:t>
            </a:r>
            <a:r>
              <a:rPr lang="en-US" altLang="ko-KR"/>
              <a:t>LR</a:t>
            </a:r>
            <a:r>
              <a:rPr lang="ko-KR" altLang="en-US"/>
              <a:t>과 </a:t>
            </a:r>
            <a:r>
              <a:rPr lang="en-US" altLang="ko-KR"/>
              <a:t>DT</a:t>
            </a:r>
            <a:r>
              <a:rPr lang="ko-KR" altLang="en-US"/>
              <a:t>에서 산출한 </a:t>
            </a:r>
            <a:r>
              <a:rPr lang="en-US" altLang="ko-KR"/>
              <a:t>10</a:t>
            </a:r>
            <a:r>
              <a:rPr lang="ko-KR" altLang="en-US"/>
              <a:t>개 </a:t>
            </a:r>
            <a:r>
              <a:rPr lang="en-US" altLang="ko-KR"/>
              <a:t>feature</a:t>
            </a:r>
            <a:r>
              <a:rPr lang="ko-KR" altLang="en-US"/>
              <a:t>들을 </a:t>
            </a:r>
            <a:r>
              <a:rPr lang="en-US" altLang="ko-KR"/>
              <a:t>LIME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잘 </a:t>
            </a:r>
            <a:r>
              <a:rPr lang="en-US" altLang="ko-KR"/>
              <a:t>Cover</a:t>
            </a:r>
            <a:r>
              <a:rPr lang="ko-KR" altLang="en-US"/>
              <a:t>하는지에 대한 비율을 의미 </a:t>
            </a:r>
            <a:endParaRPr lang="en-US" altLang="ko-KR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A79DB6CA-3E30-49FD-AAC8-A3153D6FE86E}"/>
              </a:ext>
            </a:extLst>
          </p:cNvPr>
          <p:cNvSpPr/>
          <p:nvPr/>
        </p:nvSpPr>
        <p:spPr>
          <a:xfrm rot="5400000">
            <a:off x="4310743" y="4620049"/>
            <a:ext cx="93306" cy="741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8311A-3A5E-4CE7-8F75-48EC1A6537CE}"/>
              </a:ext>
            </a:extLst>
          </p:cNvPr>
          <p:cNvSpPr txBox="1"/>
          <p:nvPr/>
        </p:nvSpPr>
        <p:spPr>
          <a:xfrm>
            <a:off x="3986736" y="5073204"/>
            <a:ext cx="74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gold set</a:t>
            </a:r>
            <a:endParaRPr lang="ko-KR" altLang="en-US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C7A0A-72A5-4617-AC46-E2839FF26632}"/>
              </a:ext>
            </a:extLst>
          </p:cNvPr>
          <p:cNvSpPr/>
          <p:nvPr/>
        </p:nvSpPr>
        <p:spPr>
          <a:xfrm>
            <a:off x="408020" y="5524258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LIME</a:t>
            </a:r>
            <a:r>
              <a:rPr lang="ko-KR" altLang="en-US"/>
              <a:t>이 대부분 세팅에서 우수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298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19CAA8-B1B6-4F7B-AC3F-3406E0A729C5}"/>
              </a:ext>
            </a:extLst>
          </p:cNvPr>
          <p:cNvSpPr txBox="1"/>
          <p:nvPr/>
        </p:nvSpPr>
        <p:spPr>
          <a:xfrm>
            <a:off x="1163052" y="272716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Should I trust prediction?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5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8D0654-C7C5-40C9-8A11-47AE7323C048}"/>
              </a:ext>
            </a:extLst>
          </p:cNvPr>
          <p:cNvSpPr txBox="1"/>
          <p:nvPr/>
        </p:nvSpPr>
        <p:spPr>
          <a:xfrm>
            <a:off x="1163052" y="272716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Can I trust model?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9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accent1"/>
                </a:solidFill>
                <a:latin typeface="+mj-ea"/>
                <a:ea typeface="+mj-ea"/>
              </a:rPr>
              <a:t>Index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46187" y="169931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74947" y="1637755"/>
            <a:ext cx="7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Intro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46187" y="277552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74947" y="271397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LIME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6187" y="385174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74947" y="37901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SP-LIME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6187" y="492796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4947" y="486640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Experiment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23D0F-C544-FDFE-B57C-09035BAB6371}"/>
              </a:ext>
            </a:extLst>
          </p:cNvPr>
          <p:cNvSpPr txBox="1"/>
          <p:nvPr/>
        </p:nvSpPr>
        <p:spPr>
          <a:xfrm>
            <a:off x="1846187" y="594262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930B6-459D-5905-28A7-CC090E39347B}"/>
              </a:ext>
            </a:extLst>
          </p:cNvPr>
          <p:cNvSpPr txBox="1"/>
          <p:nvPr/>
        </p:nvSpPr>
        <p:spPr>
          <a:xfrm>
            <a:off x="2574947" y="5881072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Appendix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136E3-3083-2D08-3B32-1EE0435857C3}"/>
              </a:ext>
            </a:extLst>
          </p:cNvPr>
          <p:cNvSpPr txBox="1"/>
          <p:nvPr/>
        </p:nvSpPr>
        <p:spPr>
          <a:xfrm>
            <a:off x="4050031" y="1624600"/>
            <a:ext cx="326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Interpretable</a:t>
            </a:r>
            <a:r>
              <a:rPr lang="ko-KR" altLang="en-US" dirty="0"/>
              <a:t>이 왜 중요한지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LIME</a:t>
            </a:r>
            <a:r>
              <a:rPr lang="ko-KR" altLang="en-US" dirty="0"/>
              <a:t>이 무엇인지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FF18C-82F5-7903-27BE-F35A2360369D}"/>
              </a:ext>
            </a:extLst>
          </p:cNvPr>
          <p:cNvSpPr txBox="1"/>
          <p:nvPr/>
        </p:nvSpPr>
        <p:spPr>
          <a:xfrm>
            <a:off x="4050031" y="2652417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LIME</a:t>
            </a:r>
            <a:r>
              <a:rPr lang="ko-KR" altLang="en-US"/>
              <a:t> 목적식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알고리즘 흐름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09FFF-44AD-448B-9900-FFD26B1A68FB}"/>
              </a:ext>
            </a:extLst>
          </p:cNvPr>
          <p:cNvSpPr txBox="1"/>
          <p:nvPr/>
        </p:nvSpPr>
        <p:spPr>
          <a:xfrm>
            <a:off x="4050031" y="3756179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SP-LIME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식에 대한 디테일 설명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72AF9-AF8C-4DB9-A347-577F6A5370AD}"/>
              </a:ext>
            </a:extLst>
          </p:cNvPr>
          <p:cNvSpPr txBox="1"/>
          <p:nvPr/>
        </p:nvSpPr>
        <p:spPr>
          <a:xfrm>
            <a:off x="4263230" y="4832397"/>
            <a:ext cx="267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설명이 충실한지</a:t>
            </a:r>
            <a:r>
              <a:rPr lang="en-US" altLang="ko-KR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예측에 신뢰가 가는지</a:t>
            </a:r>
            <a:r>
              <a:rPr lang="en-US" altLang="ko-KR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유용한 모델인지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5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Why XAI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LIME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5" y="3126958"/>
            <a:ext cx="15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31F358B-D120-70DB-683C-E8F2E8465839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3C943-33E2-A00F-10C8-52608D42282A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63FA37-4732-22CA-88FB-582ACBD1CEB8}"/>
                </a:ext>
              </a:extLst>
            </p:cNvPr>
            <p:cNvSpPr txBox="1"/>
            <p:nvPr/>
          </p:nvSpPr>
          <p:spPr>
            <a:xfrm>
              <a:off x="6817895" y="3350782"/>
              <a:ext cx="32287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Introduction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F01B976-F26A-48B7-56EF-6E43A1B9E8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5891477-DAE0-92A1-FAA3-A31BE7E1FFF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64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E80B-5427-2225-1E6D-5E8B8A96D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55C438-4030-23A7-E424-8F69BA6F49F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E4F11F-85DF-8087-628E-DAB42C168BB5}"/>
              </a:ext>
            </a:extLst>
          </p:cNvPr>
          <p:cNvSpPr txBox="1"/>
          <p:nvPr/>
        </p:nvSpPr>
        <p:spPr>
          <a:xfrm>
            <a:off x="1163052" y="272716"/>
            <a:ext cx="4187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accent1"/>
                </a:solidFill>
              </a:rPr>
              <a:t>Black box  vs  </a:t>
            </a:r>
            <a:r>
              <a:rPr lang="en-US" altLang="ko-KR" sz="3200" b="1" spc="-300" dirty="0">
                <a:solidFill>
                  <a:srgbClr val="FF0000"/>
                </a:solidFill>
              </a:rPr>
              <a:t>Interpretable</a:t>
            </a:r>
            <a:endParaRPr lang="ko-KR" altLang="en-US" sz="3200" b="1" spc="-3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BDC596-57B9-F3C2-F36B-EC3E166FF50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73469-B372-B564-989C-82B0B9724C16}"/>
              </a:ext>
            </a:extLst>
          </p:cNvPr>
          <p:cNvGrpSpPr/>
          <p:nvPr/>
        </p:nvGrpSpPr>
        <p:grpSpPr>
          <a:xfrm>
            <a:off x="554576" y="1805818"/>
            <a:ext cx="11383649" cy="4891760"/>
            <a:chOff x="584393" y="1595361"/>
            <a:chExt cx="11383649" cy="48917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A19B7E9-B0AC-D297-F43D-4E2AFB970715}"/>
                </a:ext>
              </a:extLst>
            </p:cNvPr>
            <p:cNvGrpSpPr/>
            <p:nvPr/>
          </p:nvGrpSpPr>
          <p:grpSpPr>
            <a:xfrm>
              <a:off x="584393" y="1595361"/>
              <a:ext cx="4781477" cy="1182757"/>
              <a:chOff x="2491026" y="2544259"/>
              <a:chExt cx="4781477" cy="1182757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8E9080C8-B0EC-449C-3816-F6B9FF0821A3}"/>
                  </a:ext>
                </a:extLst>
              </p:cNvPr>
              <p:cNvSpPr/>
              <p:nvPr/>
            </p:nvSpPr>
            <p:spPr>
              <a:xfrm>
                <a:off x="4290386" y="2544259"/>
                <a:ext cx="1182757" cy="1182757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B23585D-842C-2DE8-E79C-5BCCA5D67839}"/>
                  </a:ext>
                </a:extLst>
              </p:cNvPr>
              <p:cNvSpPr/>
              <p:nvPr/>
            </p:nvSpPr>
            <p:spPr>
              <a:xfrm>
                <a:off x="2491026" y="267843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Input</a:t>
                </a:r>
                <a:endParaRPr lang="ko-KR" altLang="en-US" sz="1600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91BFF6-B064-356F-323F-1B2A57ED038B}"/>
                  </a:ext>
                </a:extLst>
              </p:cNvPr>
              <p:cNvSpPr/>
              <p:nvPr/>
            </p:nvSpPr>
            <p:spPr>
              <a:xfrm>
                <a:off x="6358103" y="267843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Output</a:t>
                </a:r>
                <a:endParaRPr lang="ko-KR" altLang="en-US" sz="1600" dirty="0"/>
              </a:p>
            </p:txBody>
          </p:sp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8B466208-0128-C264-45B8-2E3FC0663D34}"/>
                  </a:ext>
                </a:extLst>
              </p:cNvPr>
              <p:cNvSpPr/>
              <p:nvPr/>
            </p:nvSpPr>
            <p:spPr>
              <a:xfrm>
                <a:off x="3549732" y="3075525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258B8129-80F1-13ED-93A1-32EC99B05526}"/>
                  </a:ext>
                </a:extLst>
              </p:cNvPr>
              <p:cNvSpPr/>
              <p:nvPr/>
            </p:nvSpPr>
            <p:spPr>
              <a:xfrm>
                <a:off x="5617449" y="3041219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F3C05-90EC-A400-E75B-311E5BA9AE74}"/>
                </a:ext>
              </a:extLst>
            </p:cNvPr>
            <p:cNvSpPr txBox="1"/>
            <p:nvPr/>
          </p:nvSpPr>
          <p:spPr>
            <a:xfrm>
              <a:off x="2009161" y="3030583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Black box model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4286D0-579D-C475-898D-33072B457284}"/>
                </a:ext>
              </a:extLst>
            </p:cNvPr>
            <p:cNvSpPr txBox="1"/>
            <p:nvPr/>
          </p:nvSpPr>
          <p:spPr>
            <a:xfrm>
              <a:off x="2365290" y="6117789"/>
              <a:ext cx="1355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Tree model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4B942-7068-2B67-7A65-8EAF1AD2629F}"/>
                </a:ext>
              </a:extLst>
            </p:cNvPr>
            <p:cNvSpPr txBox="1"/>
            <p:nvPr/>
          </p:nvSpPr>
          <p:spPr>
            <a:xfrm>
              <a:off x="5860280" y="1963075"/>
              <a:ext cx="610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블랙박스는 데이터와 예측 결과와의 관계를 규명할 수 없음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293452-F5F3-92E4-FA70-061258031190}"/>
                </a:ext>
              </a:extLst>
            </p:cNvPr>
            <p:cNvSpPr txBox="1"/>
            <p:nvPr/>
          </p:nvSpPr>
          <p:spPr>
            <a:xfrm>
              <a:off x="5860280" y="4747163"/>
              <a:ext cx="5610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해석가능한 모델은 왜 그런 결과가 나왔는지 설명가능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4727B63-ADD4-0D13-4F51-7081579886B7}"/>
                </a:ext>
              </a:extLst>
            </p:cNvPr>
            <p:cNvGrpSpPr/>
            <p:nvPr/>
          </p:nvGrpSpPr>
          <p:grpSpPr>
            <a:xfrm>
              <a:off x="1974409" y="3860105"/>
              <a:ext cx="2145445" cy="2066985"/>
              <a:chOff x="278758" y="3012015"/>
              <a:chExt cx="2145445" cy="206698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8D782F6-0AD5-AED0-01FF-9FEF4756429E}"/>
                  </a:ext>
                </a:extLst>
              </p:cNvPr>
              <p:cNvSpPr/>
              <p:nvPr/>
            </p:nvSpPr>
            <p:spPr>
              <a:xfrm>
                <a:off x="1003853" y="3012015"/>
                <a:ext cx="725098" cy="7250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accent2"/>
                    </a:solidFill>
                  </a:rPr>
                  <a:t>X &gt; 1</a:t>
                </a:r>
                <a:endParaRPr lang="ko-KR" altLang="en-US" sz="105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A16F58B-5338-97B1-F522-1ECE20E4C8D8}"/>
                  </a:ext>
                </a:extLst>
              </p:cNvPr>
              <p:cNvCxnSpPr>
                <a:cxnSpLocks/>
                <a:stCxn id="16" idx="5"/>
                <a:endCxn id="24" idx="0"/>
              </p:cNvCxnSpPr>
              <p:nvPr/>
            </p:nvCxnSpPr>
            <p:spPr>
              <a:xfrm>
                <a:off x="1622763" y="3630925"/>
                <a:ext cx="438892" cy="72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67145F3-5A9B-8478-4E28-594BE676763C}"/>
                  </a:ext>
                </a:extLst>
              </p:cNvPr>
              <p:cNvCxnSpPr>
                <a:cxnSpLocks/>
                <a:stCxn id="16" idx="3"/>
                <a:endCxn id="28" idx="0"/>
              </p:cNvCxnSpPr>
              <p:nvPr/>
            </p:nvCxnSpPr>
            <p:spPr>
              <a:xfrm flipH="1">
                <a:off x="641306" y="3630925"/>
                <a:ext cx="468735" cy="685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241E9D-79BA-3B52-263F-916723B0837A}"/>
                  </a:ext>
                </a:extLst>
              </p:cNvPr>
              <p:cNvSpPr/>
              <p:nvPr/>
            </p:nvSpPr>
            <p:spPr>
              <a:xfrm>
                <a:off x="1699106" y="4353903"/>
                <a:ext cx="725097" cy="72509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F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A5E2AC1-1D59-36BD-8654-6B2A493B6937}"/>
                  </a:ext>
                </a:extLst>
              </p:cNvPr>
              <p:cNvSpPr/>
              <p:nvPr/>
            </p:nvSpPr>
            <p:spPr>
              <a:xfrm>
                <a:off x="278758" y="4316390"/>
                <a:ext cx="725095" cy="725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T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47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accent1"/>
                </a:solidFill>
              </a:rPr>
              <a:t>Why 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0BE313-8D4B-DD09-A8F9-E57B7476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307202"/>
            <a:ext cx="9010650" cy="22955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A7C92CB-27D7-011F-B0FF-E00B6BC13088}"/>
              </a:ext>
            </a:extLst>
          </p:cNvPr>
          <p:cNvGrpSpPr/>
          <p:nvPr/>
        </p:nvGrpSpPr>
        <p:grpSpPr>
          <a:xfrm>
            <a:off x="1759529" y="4812133"/>
            <a:ext cx="6428363" cy="1477330"/>
            <a:chOff x="2356007" y="4820264"/>
            <a:chExt cx="6428363" cy="1477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9BFCD1-4F2E-FF56-C6B3-DC2119DAA20D}"/>
                </a:ext>
              </a:extLst>
            </p:cNvPr>
            <p:cNvSpPr txBox="1"/>
            <p:nvPr/>
          </p:nvSpPr>
          <p:spPr>
            <a:xfrm>
              <a:off x="2356007" y="4820264"/>
              <a:ext cx="642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black box model</a:t>
              </a:r>
              <a:r>
                <a:rPr lang="ko-KR" altLang="en-US" dirty="0"/>
                <a:t>은 환자가 독감이라고 결정하는 것에서 끝남</a:t>
              </a:r>
              <a:endParaRPr lang="en-US" altLang="ko-K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E4F3D4-7C7C-F270-61CA-57880BB64709}"/>
                </a:ext>
              </a:extLst>
            </p:cNvPr>
            <p:cNvSpPr txBox="1"/>
            <p:nvPr/>
          </p:nvSpPr>
          <p:spPr>
            <a:xfrm>
              <a:off x="2356007" y="5374263"/>
              <a:ext cx="548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LIME</a:t>
              </a:r>
              <a:r>
                <a:rPr lang="ko-KR" altLang="en-US" dirty="0"/>
                <a:t>은 과거 증상들이 무엇이었는지 해석할 수 있음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0E8C47-7315-7EC3-1B3A-84E87BE11510}"/>
                </a:ext>
              </a:extLst>
            </p:cNvPr>
            <p:cNvSpPr txBox="1"/>
            <p:nvPr/>
          </p:nvSpPr>
          <p:spPr>
            <a:xfrm>
              <a:off x="2356007" y="5928262"/>
              <a:ext cx="4838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▶</a:t>
              </a:r>
              <a:r>
                <a:rPr lang="ko-KR" altLang="en-US" dirty="0"/>
                <a:t> 의사는 모델의 예측을 신뢰</a:t>
              </a:r>
              <a:r>
                <a:rPr lang="en-US" altLang="ko-KR" dirty="0"/>
                <a:t>(trust)</a:t>
              </a:r>
              <a:r>
                <a:rPr lang="ko-KR" altLang="en-US" dirty="0"/>
                <a:t>할지 결정함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2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615567-5F98-87F5-6F33-7185B9A06F7C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28334B-C868-E6BF-62D3-2E7D30827649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CB25D-2D4E-1581-7A90-4B0FBDFCE027}"/>
                </a:ext>
              </a:extLst>
            </p:cNvPr>
            <p:cNvSpPr txBox="1"/>
            <p:nvPr/>
          </p:nvSpPr>
          <p:spPr>
            <a:xfrm>
              <a:off x="6817895" y="3350782"/>
              <a:ext cx="14285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LIME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18EE8C2-B117-54BD-A5A0-FB5A57CBF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6048392-DC91-2CD6-EF33-3BB18DCC6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22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Objective function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\documentclass{article}&#10;\usepackage{amsmath, amsfonts, amssymb, xcolor}&#10;\pagestyle{empty}&#10;&#10;% Define argmin&#10;\DeclareMathOperator*{\argmin}{arg\,min}&#10;&#10;\begin{document}&#10;&#10;\[ \xi(x) = \argmin_{g \in G} \mathcal{L}(f, g, \pi_x) + \Omega(g) \tag{1} \]&#10;&#10;\end{document}" title="IguanaTex Bitmap Display">
            <a:extLst>
              <a:ext uri="{FF2B5EF4-FFF2-40B4-BE49-F238E27FC236}">
                <a16:creationId xmlns:a16="http://schemas.microsoft.com/office/drawing/2014/main" id="{6AECBF4B-7E29-4713-8109-D021A37331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24" y="1840206"/>
            <a:ext cx="6140952" cy="43885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C71FAA1-CA90-475C-8C27-00F97E3E5BB9}"/>
              </a:ext>
            </a:extLst>
          </p:cNvPr>
          <p:cNvGrpSpPr/>
          <p:nvPr/>
        </p:nvGrpSpPr>
        <p:grpSpPr>
          <a:xfrm>
            <a:off x="1163052" y="3338357"/>
            <a:ext cx="9531216" cy="2081170"/>
            <a:chOff x="254000" y="4140727"/>
            <a:chExt cx="9531216" cy="2081170"/>
          </a:xfrm>
        </p:grpSpPr>
        <p:pic>
          <p:nvPicPr>
            <p:cNvPr id="16" name="그림 15" descr="\documentclass{article}&#10;\usepackage{amsmath, amsfonts, amssymb, xcolor}&#10;\pagestyle{empty}&#10;&#10;\begin{document}&#10;&#10;G : a class of interpretable models&#10;&#10;\end{document}" title="IguanaTex Bitmap Display">
              <a:extLst>
                <a:ext uri="{FF2B5EF4-FFF2-40B4-BE49-F238E27FC236}">
                  <a16:creationId xmlns:a16="http://schemas.microsoft.com/office/drawing/2014/main" id="{07D1D9D1-6CA8-4A31-9554-3AF04C1E4AE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4254890"/>
              <a:ext cx="3772950" cy="2270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801076-E80B-4804-9A88-D0A08EDC95F8}"/>
                </a:ext>
              </a:extLst>
            </p:cNvPr>
            <p:cNvSpPr txBox="1"/>
            <p:nvPr/>
          </p:nvSpPr>
          <p:spPr>
            <a:xfrm>
              <a:off x="4235299" y="4140727"/>
              <a:ext cx="554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</a:t>
              </a:r>
              <a:r>
                <a:rPr lang="ko-KR" altLang="en-US"/>
                <a:t> </a:t>
              </a:r>
              <a:r>
                <a:rPr lang="en-US" altLang="ko-KR"/>
                <a:t>'g'</a:t>
              </a:r>
              <a:r>
                <a:rPr lang="ko-KR" altLang="en-US"/>
                <a:t>는 각각 선형 모델</a:t>
              </a:r>
              <a:r>
                <a:rPr lang="en-US" altLang="ko-KR"/>
                <a:t>, </a:t>
              </a:r>
              <a:r>
                <a:rPr lang="ko-KR" altLang="en-US"/>
                <a:t>의사결정나무 등이 될 수 있음</a:t>
              </a:r>
            </a:p>
          </p:txBody>
        </p:sp>
        <p:pic>
          <p:nvPicPr>
            <p:cNvPr id="29" name="그림 28" descr="\documentclass{article}&#10;\usepackage{amsmath, amsfonts, amssymb, xcolor}&#10;\pagestyle{empty}&#10;&#10;\begin{document}&#10;&#10;$ \Omega(g)$ : measure of complexity&#10;&#10;\end{document}" title="IguanaTex Bitmap Display">
              <a:extLst>
                <a:ext uri="{FF2B5EF4-FFF2-40B4-BE49-F238E27FC236}">
                  <a16:creationId xmlns:a16="http://schemas.microsoft.com/office/drawing/2014/main" id="{92870717-1614-4BC1-AA64-252518D06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4824718"/>
              <a:ext cx="3236572" cy="2544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DD9959-82CA-4579-9788-2EFDD7DA9A42}"/>
                </a:ext>
              </a:extLst>
            </p:cNvPr>
            <p:cNvSpPr txBox="1"/>
            <p:nvPr/>
          </p:nvSpPr>
          <p:spPr>
            <a:xfrm>
              <a:off x="4235299" y="4767290"/>
              <a:ext cx="3869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 0</a:t>
              </a:r>
              <a:r>
                <a:rPr lang="ko-KR" altLang="en-US"/>
                <a:t>이 아닌 </a:t>
              </a:r>
              <a:r>
                <a:rPr lang="el-GR" altLang="ko-KR"/>
                <a:t>β</a:t>
              </a:r>
              <a:r>
                <a:rPr lang="ko-KR" altLang="en-US"/>
                <a:t>의 개수</a:t>
              </a:r>
              <a:r>
                <a:rPr lang="en-US" altLang="ko-KR"/>
                <a:t>, </a:t>
              </a:r>
              <a:r>
                <a:rPr lang="ko-KR" altLang="en-US"/>
                <a:t>트리의 깊이 등</a:t>
              </a:r>
            </a:p>
          </p:txBody>
        </p:sp>
        <p:pic>
          <p:nvPicPr>
            <p:cNvPr id="32" name="그림 31" descr="\documentclass{article}&#10;\usepackage{amsmath, amsfonts, amssymb, xcolor}&#10;\pagestyle{empty}&#10;&#10;\begin{document}&#10;&#10;$f$ : model being explained&#10;&#10;\end{document}" title="IguanaTex Bitmap Display">
              <a:extLst>
                <a:ext uri="{FF2B5EF4-FFF2-40B4-BE49-F238E27FC236}">
                  <a16:creationId xmlns:a16="http://schemas.microsoft.com/office/drawing/2014/main" id="{FC6DC98A-D5CD-47B7-8832-6C956745C9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5421974"/>
              <a:ext cx="2880000" cy="230095"/>
            </a:xfrm>
            <a:prstGeom prst="rect">
              <a:avLst/>
            </a:prstGeom>
          </p:spPr>
        </p:pic>
        <p:pic>
          <p:nvPicPr>
            <p:cNvPr id="34" name="그림 33" descr="\documentclass{article}&#10;\usepackage{amsmath, amsfonts, amssymb, xcolor}&#10;\pagestyle{empty}&#10;&#10;\begin{document}&#10;&#10;$\pi_x$ : proximity measure between an instance $z$ to $x$&#10;&#10;\end{document}" title="IguanaTex Bitmap Display">
              <a:extLst>
                <a:ext uri="{FF2B5EF4-FFF2-40B4-BE49-F238E27FC236}">
                  <a16:creationId xmlns:a16="http://schemas.microsoft.com/office/drawing/2014/main" id="{1F1B7E7B-3E6A-4360-8969-1291200FB42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5994849"/>
              <a:ext cx="5641143" cy="22704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B39E35-6636-4789-8C66-1EE3B3A7A13B}"/>
                </a:ext>
              </a:extLst>
            </p:cNvPr>
            <p:cNvSpPr txBox="1"/>
            <p:nvPr/>
          </p:nvSpPr>
          <p:spPr>
            <a:xfrm>
              <a:off x="4235299" y="5354442"/>
              <a:ext cx="336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 </a:t>
              </a:r>
              <a:r>
                <a:rPr lang="ko-KR" altLang="en-US"/>
                <a:t>설명되어야 할 블랙박스 모델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F7C5D5-C41B-4C96-9D0A-8B2CFE4398F7}"/>
                  </a:ext>
                </a:extLst>
              </p:cNvPr>
              <p:cNvSpPr txBox="1"/>
              <p:nvPr/>
            </p:nvSpPr>
            <p:spPr>
              <a:xfrm>
                <a:off x="746448" y="5955763"/>
                <a:ext cx="309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rgbClr val="FF0000"/>
                    </a:solidFill>
                  </a:rPr>
                  <a:t>▶</a:t>
                </a:r>
                <a:r>
                  <a:rPr lang="ko-KR" altLang="en-US"/>
                  <a:t>  </a:t>
                </a:r>
                <a:r>
                  <a:rPr lang="en-US" altLang="ko-KR"/>
                  <a:t>z</a:t>
                </a:r>
                <a:r>
                  <a:rPr lang="ko-KR" altLang="en-US"/>
                  <a:t>가 무엇이고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/>
                  <a:t> 역할은</a:t>
                </a:r>
                <a:r>
                  <a:rPr lang="en-US" altLang="ko-KR"/>
                  <a:t>?</a:t>
                </a:r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F7C5D5-C41B-4C96-9D0A-8B2CFE43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8" y="5955763"/>
                <a:ext cx="3099054" cy="369332"/>
              </a:xfrm>
              <a:prstGeom prst="rect">
                <a:avLst/>
              </a:prstGeom>
              <a:blipFill>
                <a:blip r:embed="rId13"/>
                <a:stretch>
                  <a:fillRect l="-1572" t="-9836" r="-117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5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Sampling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153FD64-3EEB-4BE3-AFB6-C5F36552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083643"/>
            <a:ext cx="5695950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59933-EAB9-41EC-B521-5057058BDBB6}"/>
              </a:ext>
            </a:extLst>
          </p:cNvPr>
          <p:cNvSpPr txBox="1"/>
          <p:nvPr/>
        </p:nvSpPr>
        <p:spPr>
          <a:xfrm>
            <a:off x="709127" y="4928655"/>
            <a:ext cx="699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블랙박스 모델의 복잡한 결정 함수 </a:t>
            </a:r>
            <a:r>
              <a:rPr lang="en-US" altLang="ko-KR"/>
              <a:t>f</a:t>
            </a:r>
            <a:r>
              <a:rPr lang="ko-KR" altLang="en-US"/>
              <a:t>가 파란색</a:t>
            </a:r>
            <a:r>
              <a:rPr lang="en-US" altLang="ko-KR"/>
              <a:t>/</a:t>
            </a:r>
            <a:r>
              <a:rPr lang="ko-KR" altLang="en-US"/>
              <a:t>분홍색 배경으로 나뉨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7427F-0AD4-471B-B632-6C7DBB0813C8}"/>
              </a:ext>
            </a:extLst>
          </p:cNvPr>
          <p:cNvSpPr txBox="1"/>
          <p:nvPr/>
        </p:nvSpPr>
        <p:spPr>
          <a:xfrm>
            <a:off x="709127" y="5512063"/>
            <a:ext cx="663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 b="1">
                <a:solidFill>
                  <a:srgbClr val="FF0000"/>
                </a:solidFill>
              </a:rPr>
              <a:t>+ </a:t>
            </a:r>
            <a:r>
              <a:rPr lang="ko-KR" altLang="en-US"/>
              <a:t>기호는 설명되고 있는 인스턴스 </a:t>
            </a:r>
            <a:r>
              <a:rPr lang="en-US" altLang="ko-KR"/>
              <a:t>'z' </a:t>
            </a:r>
            <a:r>
              <a:rPr lang="ko-KR" altLang="en-US"/>
              <a:t>를 의미 ← 이것을 샘플링함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266A0-6057-497A-B0C0-6656EC1939F7}"/>
              </a:ext>
            </a:extLst>
          </p:cNvPr>
          <p:cNvSpPr txBox="1"/>
          <p:nvPr/>
        </p:nvSpPr>
        <p:spPr>
          <a:xfrm>
            <a:off x="699508" y="6098580"/>
            <a:ext cx="943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▶샘플링된 </a:t>
            </a:r>
            <a:r>
              <a:rPr lang="en-US" altLang="ko-KR">
                <a:solidFill>
                  <a:srgbClr val="FF0000"/>
                </a:solidFill>
              </a:rPr>
              <a:t>+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/>
              <a:t>들은 인스턴스와의 거리를 통해 가중치를 부여</a:t>
            </a:r>
            <a:r>
              <a:rPr lang="en-US" altLang="ko-KR"/>
              <a:t>, </a:t>
            </a:r>
            <a:r>
              <a:rPr lang="ko-KR" altLang="en-US"/>
              <a:t>상대적 크기가 근접성</a:t>
            </a:r>
            <a:r>
              <a:rPr lang="en-US" altLang="ko-KR"/>
              <a:t>(</a:t>
            </a:r>
            <a:r>
              <a:rPr lang="ko-KR" altLang="en-US"/>
              <a:t>거리</a:t>
            </a:r>
            <a:r>
              <a:rPr lang="en-US" altLang="ko-KR"/>
              <a:t>)</a:t>
            </a:r>
            <a:r>
              <a:rPr lang="ko-KR" altLang="en-US"/>
              <a:t>을 의미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C5BCEA4-5E19-4706-AAE2-CE5C4E0C3536}"/>
              </a:ext>
            </a:extLst>
          </p:cNvPr>
          <p:cNvSpPr/>
          <p:nvPr/>
        </p:nvSpPr>
        <p:spPr>
          <a:xfrm>
            <a:off x="6979258" y="2766782"/>
            <a:ext cx="494523" cy="18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54C41-90DE-4C9F-9D88-6420ADE3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765" y="1349575"/>
            <a:ext cx="1140571" cy="301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627A2-6F2A-4583-8CD0-DD169333CF30}"/>
              </a:ext>
            </a:extLst>
          </p:cNvPr>
          <p:cNvSpPr txBox="1"/>
          <p:nvPr/>
        </p:nvSpPr>
        <p:spPr>
          <a:xfrm>
            <a:off x="8851564" y="447016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79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.973"/>
  <p:tag name="ORIGINALWIDTH" val="3022.122"/>
  <p:tag name="OUTPUTTYPE" val="PNG"/>
  <p:tag name="IGUANATEXVERSION" val="160"/>
  <p:tag name="LATEXADDIN" val="\documentclass{article}&#10;\usepackage{amsmath, amsfonts, amssymb, xcolor}&#10;\pagestyle{empty}&#10;&#10;% Define argmin&#10;\DeclareMathOperator*{\argmin}{arg\,min}&#10;&#10;\begin{document}&#10;&#10;\[ \xi(x) = \argmin_{g \in G} \mathcal{L}(f, g, \pi_x) + \Omega(g) \tag{1} \]&#10;&#10;\end{document}"/>
  <p:tag name="IGUANATEXSIZE" val="20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3068.616"/>
  <p:tag name="OUTPUTTYPE" val="PNG"/>
  <p:tag name="IGUANATEXVERSION" val="160"/>
  <p:tag name="LATEXADDIN" val="\documentclass{article}&#10;\usepackage{amsmath, amsfonts, amssymb, xcolor}&#10;\pagestyle{empty}&#10;\DeclareMathOperator*{\argmax}{arg\,max} % Corrects the spacing issue&#10;\begin{document}&#10;&#10;\[ \text{Pick}(W, I) = \arg\max_{V : |V| \leq B} c(V, W, I) \tag{4} \]&#10;&#10;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2.644"/>
  <p:tag name="ORIGINALWIDTH" val="4091.489"/>
  <p:tag name="OUTPUTTYPE" val="PNG"/>
  <p:tag name="IGUANATEXVERSION" val="160"/>
  <p:tag name="LATEXADDIN" val="\documentclass{article}&#10;\usepackage{amsmath, amsfonts, amssymb, xcolor}&#10;\pagestyle{empty}&#10;&#10;\begin{document}&#10;\textbf{Require:} Instances $X$, Budget $B$&#10;&#10;\begin{itemize}&#10;    \item For all $x_i \in X$ do&#10;    \begin{itemize}&#10;        \item[] $W_i \leftarrow \text{explain}(x_i, \bar{x}_i)$ \quad // Using Algorithm 1&#10;    \end{itemize}&#10;    \item[] End for&#10;    \item For $j = 1$ to $d$ do&#10;    \begin{itemize}&#10;        \item[] $I_j \leftarrow \sum_{i=1}^{n} W_{ij}$ \quad // Compute feature importances&#10;    \end{itemize}&#10;    \item[] End for&#10;    \item Initialize $V \leftarrow \emptyset$&#10;    \item While $|V| &lt; B$ do&#10;    \begin{itemize}&#10;        \item[] $V \leftarrow V \cup \{\arg\max_{i} c(V \cup \{i\}, W, I)\}$ \quad // Greedy optimization of (4)&#10;    \end{itemize}&#10;    \item[] End while&#10;    \item Return $V$&#10;\end{itemize}&#10;&#10;\end{document}&#10;"/>
  <p:tag name="IGUANATEXSIZE" val="20"/>
  <p:tag name="IGUANATEXCURSOR" val="7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56.768"/>
  <p:tag name="OUTPUTTYPE" val="PNG"/>
  <p:tag name="IGUANATEXVERSION" val="160"/>
  <p:tag name="LATEXADDIN" val="\documentclass{article}&#10;\usepackage{amsmath, amsfonts, amssymb, xcolor}&#10;\pagestyle{empty}&#10;&#10;\begin{document}&#10;&#10;G : a class of interpretable models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92.801"/>
  <p:tag name="OUTPUTTYPE" val="PNG"/>
  <p:tag name="IGUANATEXVERSION" val="160"/>
  <p:tag name="LATEXADDIN" val="\documentclass{article}&#10;\usepackage{amsmath, amsfonts, amssymb, xcolor}&#10;\pagestyle{empty}&#10;&#10;\begin{document}&#10;&#10;$ \Omega(g)$ : measure of complexity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17.323"/>
  <p:tag name="OUTPUTTYPE" val="PNG"/>
  <p:tag name="IGUANATEXVERSION" val="160"/>
  <p:tag name="LATEXADDIN" val="\documentclass{article}&#10;\usepackage{amsmath, amsfonts, amssymb, xcolor}&#10;\pagestyle{empty}&#10;&#10;\begin{document}&#10;&#10;$f$ : model being explained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6.153"/>
  <p:tag name="OUTPUTTYPE" val="PNG"/>
  <p:tag name="IGUANATEXVERSION" val="160"/>
  <p:tag name="LATEXADDIN" val="\documentclass{article}&#10;\usepackage{amsmath, amsfonts, amssymb, xcolor}&#10;\pagestyle{empty}&#10;&#10;\begin{document}&#10;&#10;$\pi_x$ : proximity measure between an instance $z$ to $x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1.477"/>
  <p:tag name="ORIGINALWIDTH" val="4294.713"/>
  <p:tag name="OUTPUTTYPE" val="PNG"/>
  <p:tag name="IGUANATEXVERSION" val="160"/>
  <p:tag name="LATEXADDIN" val="\documentclass{article}&#10;\usepackage{amsmath, amsfonts, amssymb, xcolor}&#10;\pagestyle{empty}&#10;&#10;\begin{document}&#10;\noindent\rule{\textwidth}{1pt} % This creates a horizontal line.&#10;\textbf{Require:} Classifier $f$, Number of samples $N$ \\&#10;\textbf{Require:} Instance $x$, and its interpretable version $x'$ \\&#10;\textbf{Require:} Similarity kernel $\pi_x$, Length of explanation $K$&#10;&#10;\begin{enumerate}&#10;    \item Initialize $Z$.&#10;    \item For $i = 1$ to $N$ do&#10;    \begin{enumerate}&#10;        \item Sample $z'_i$ around $x'$.&#10;        \item Compute $Z = Z \cup \{(z'_i, f(z_i), \pi_x(z_i))\}$.&#10;    \end{enumerate}&#10;    \item End for.&#10;    \item Compute $w = \text{K-Lasso}(Z, K)$ with $z'_i$ as features, $f(z_i)$ as target.&#10;    \item Return $w$.&#10;\end{enumerate}&#10;&#10;\end{document}"/>
  <p:tag name="IGUANATEXSIZE" val="20"/>
  <p:tag name="IGUANATEXCURSOR" val="509"/>
  <p:tag name="TRANSPARENCY" val="True"/>
  <p:tag name="FILENAME" val=""/>
  <p:tag name="LATEXENGINEID" val="0"/>
  <p:tag name="TEMPFOLDER" val="C:\Temp\"/>
  <p:tag name="LATEXFORMHEIGHT" val="573.75"/>
  <p:tag name="LATEXFORMWIDTH" val="802.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72.7034"/>
  <p:tag name="OUTPUTTYPE" val="PNG"/>
  <p:tag name="IGUANATEXVERSION" val="160"/>
  <p:tag name="LATEXADDIN" val="\documentclass{article}&#10;\usepackage{amsmath, amsfonts, amssymb, xcolor}&#10;\pagestyle{empty}&#10;&#10;\begin{document}&#10;&#10;$I_2 &gt; I_3$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050.619"/>
  <p:tag name="OUTPUTTYPE" val="PNG"/>
  <p:tag name="IGUANATEXVERSION" val="160"/>
  <p:tag name="LATEXADDIN" val="\documentclass{article}&#10;\usepackage{amsmath, amsfonts, amssymb, xcolor}&#10;\pagestyle{empty}&#10;&#10;\begin{document}&#10;&#10;$W, \text{ with } n = d' = 5$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3001.125"/>
  <p:tag name="OUTPUTTYPE" val="PNG"/>
  <p:tag name="IGUANATEXVERSION" val="160"/>
  <p:tag name="LATEXADDIN" val="\documentclass{article}&#10;\usepackage{amsmath, amsfonts, amssymb, xcolor}&#10;\pagestyle{empty}&#10;&#10;\begin{document}&#10;&#10;\[ c(V, W, I) = \sum_{j=1}^{d'} \mathbf{1}_{\{\exists i \in V : W_{ij} &gt; 0\}} I_j \tag{3} \]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보고 템플릿 전용 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428</Words>
  <Application>Microsoft Office PowerPoint</Application>
  <PresentationFormat>와이드스크린</PresentationFormat>
  <Paragraphs>98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맑은 고딕</vt:lpstr>
      <vt:lpstr>Arial</vt:lpstr>
      <vt:lpstr>Cambria Math</vt:lpstr>
      <vt:lpstr>Office 테마</vt:lpstr>
      <vt:lpstr>LIME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Lasso</dc:title>
  <dc:creator>ParkMose</dc:creator>
  <cp:lastModifiedBy>박모세</cp:lastModifiedBy>
  <cp:revision>466</cp:revision>
  <dcterms:created xsi:type="dcterms:W3CDTF">2024-01-27T05:53:52Z</dcterms:created>
  <dcterms:modified xsi:type="dcterms:W3CDTF">2024-04-06T10:24:01Z</dcterms:modified>
</cp:coreProperties>
</file>