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5" r:id="rId4"/>
    <p:sldId id="276" r:id="rId5"/>
    <p:sldId id="362" r:id="rId6"/>
    <p:sldId id="287" r:id="rId7"/>
    <p:sldId id="379" r:id="rId8"/>
    <p:sldId id="286" r:id="rId9"/>
    <p:sldId id="346" r:id="rId10"/>
    <p:sldId id="383" r:id="rId11"/>
    <p:sldId id="384" r:id="rId12"/>
    <p:sldId id="385" r:id="rId13"/>
    <p:sldId id="381" r:id="rId14"/>
    <p:sldId id="386" r:id="rId15"/>
    <p:sldId id="382" r:id="rId16"/>
    <p:sldId id="291" r:id="rId17"/>
    <p:sldId id="333" r:id="rId18"/>
    <p:sldId id="387" r:id="rId19"/>
    <p:sldId id="388" r:id="rId20"/>
    <p:sldId id="389" r:id="rId21"/>
    <p:sldId id="392" r:id="rId22"/>
    <p:sldId id="393" r:id="rId23"/>
    <p:sldId id="394" r:id="rId24"/>
    <p:sldId id="395" r:id="rId25"/>
    <p:sldId id="396" r:id="rId26"/>
    <p:sldId id="29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0515" autoAdjust="0"/>
  </p:normalViewPr>
  <p:slideViewPr>
    <p:cSldViewPr snapToGrid="0">
      <p:cViewPr varScale="1">
        <p:scale>
          <a:sx n="75" d="100"/>
          <a:sy n="75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08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inference</a:t>
            </a:r>
            <a:r>
              <a:rPr lang="ko-KR" altLang="en-US"/>
              <a:t>는 주어진 정보로부터 결론을 도출해내는 일련의 과정</a:t>
            </a:r>
            <a:endParaRPr lang="en-US" altLang="ko-KR"/>
          </a:p>
          <a:p>
            <a:r>
              <a:rPr lang="en-US" altLang="ko-KR"/>
              <a:t>reasoning</a:t>
            </a:r>
            <a:r>
              <a:rPr lang="ko-KR" altLang="en-US"/>
              <a:t>은 논리적 분석을 통해 결론에 도달하는 것을 말함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511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줄글을 </a:t>
            </a:r>
            <a:r>
              <a:rPr lang="en-US" altLang="ko-KR"/>
              <a:t>itemize</a:t>
            </a:r>
            <a:r>
              <a:rPr lang="ko-KR" altLang="en-US"/>
              <a:t>로 수정하기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3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os : </a:t>
            </a:r>
          </a:p>
          <a:p>
            <a:r>
              <a:rPr lang="en-US" altLang="ko-KR"/>
              <a:t>os_cot :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74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FBE-94BE-4413-81D0-1EAB9ED6F5FD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CA4-527E-4CD7-BA0B-B103E86C9172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1A22-4CEB-486B-85D5-FB4B1DCF4E9C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5C5F-BE61-4B66-8F34-F2A4002371C4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30E-BD08-42AB-A373-5E352C564E61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259-A071-4707-B097-911E2595E9FB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2F6-A8C3-4216-BF8D-747EC9931F9E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DDB-FB2F-4064-8038-4265C8E99027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6985-87BC-4126-B9FB-BA0747B7063A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57C-FBF3-4FE2-9598-E3D5BB77140A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75EF9B9-12FD-4CBC-9849-8984214ABD73}" type="datetime1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295" y="1372097"/>
            <a:ext cx="8361409" cy="967289"/>
          </a:xfrm>
        </p:spPr>
        <p:txBody>
          <a:bodyPr/>
          <a:lstStyle/>
          <a:p>
            <a:r>
              <a:rPr lang="en-US" altLang="ko-KR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Token Bias - LLM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>
                <a:solidFill>
                  <a:schemeClr val="bg1"/>
                </a:solidFill>
              </a:rPr>
              <a:t>September 9th , </a:t>
            </a:r>
            <a:r>
              <a:rPr lang="en-US" altLang="ko-KR" sz="1600" dirty="0">
                <a:solidFill>
                  <a:schemeClr val="bg1"/>
                </a:solidFill>
              </a:rPr>
              <a:t>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3D42-E71F-4080-AE78-8E20BCD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3AD39-8250-22E3-D7CA-E8EF4542044B}"/>
              </a:ext>
            </a:extLst>
          </p:cNvPr>
          <p:cNvSpPr txBox="1"/>
          <p:nvPr/>
        </p:nvSpPr>
        <p:spPr>
          <a:xfrm>
            <a:off x="2082800" y="3011124"/>
            <a:ext cx="94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A Peek into Token Bias: Large Language Models Are Not Yet Genuine Reasoners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6B9D1-5968-143B-7712-5A9EE2B24900}"/>
              </a:ext>
            </a:extLst>
          </p:cNvPr>
          <p:cNvSpPr txBox="1"/>
          <p:nvPr/>
        </p:nvSpPr>
        <p:spPr>
          <a:xfrm>
            <a:off x="1163052" y="272716"/>
            <a:ext cx="4501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2.1</a:t>
            </a:r>
            <a:r>
              <a:rPr lang="ko-KR" altLang="en-US" sz="3200" b="1" spc="-300">
                <a:solidFill>
                  <a:schemeClr val="accent1"/>
                </a:solidFill>
              </a:rPr>
              <a:t> </a:t>
            </a:r>
            <a:r>
              <a:rPr lang="en-US" altLang="ko-KR" sz="3200" b="1" spc="-300">
                <a:solidFill>
                  <a:schemeClr val="accent1"/>
                </a:solidFill>
              </a:rPr>
              <a:t>Generate synthetic data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0A9329-1EEE-9A38-DE75-2BE611F742EA}"/>
              </a:ext>
            </a:extLst>
          </p:cNvPr>
          <p:cNvSpPr/>
          <p:nvPr/>
        </p:nvSpPr>
        <p:spPr>
          <a:xfrm>
            <a:off x="3119120" y="1904133"/>
            <a:ext cx="873759" cy="873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</a:t>
            </a:r>
            <a:endParaRPr lang="en-US" altLang="ko-KR"/>
          </a:p>
          <a:p>
            <a:pPr algn="ctr"/>
            <a:r>
              <a:rPr lang="ko-KR" altLang="en-US"/>
              <a:t>텍스트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7EC56-92F1-8CAA-DDBF-A4557915A770}"/>
              </a:ext>
            </a:extLst>
          </p:cNvPr>
          <p:cNvCxnSpPr/>
          <p:nvPr/>
        </p:nvCxnSpPr>
        <p:spPr>
          <a:xfrm>
            <a:off x="4348480" y="2341011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96CC4-B665-27E3-461C-BC75B997B5B5}"/>
              </a:ext>
            </a:extLst>
          </p:cNvPr>
          <p:cNvSpPr/>
          <p:nvPr/>
        </p:nvSpPr>
        <p:spPr>
          <a:xfrm>
            <a:off x="5577908" y="1904132"/>
            <a:ext cx="873759" cy="873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GPT4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305759-9022-582D-B176-97CC853FA5F9}"/>
              </a:ext>
            </a:extLst>
          </p:cNvPr>
          <p:cNvCxnSpPr/>
          <p:nvPr/>
        </p:nvCxnSpPr>
        <p:spPr>
          <a:xfrm>
            <a:off x="6736080" y="2341011"/>
            <a:ext cx="975360" cy="0"/>
          </a:xfrm>
          <a:prstGeom prst="straightConnector1">
            <a:avLst/>
          </a:prstGeom>
          <a:ln>
            <a:solidFill>
              <a:schemeClr val="accent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BAB47-A3D0-6C07-E40E-DA3EFB184D3E}"/>
              </a:ext>
            </a:extLst>
          </p:cNvPr>
          <p:cNvSpPr/>
          <p:nvPr/>
        </p:nvSpPr>
        <p:spPr>
          <a:xfrm>
            <a:off x="7995785" y="1904132"/>
            <a:ext cx="873759" cy="873759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변형 텍스트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D69F0-5AD8-7096-1F9B-D600B72942CC}"/>
              </a:ext>
            </a:extLst>
          </p:cNvPr>
          <p:cNvCxnSpPr/>
          <p:nvPr/>
        </p:nvCxnSpPr>
        <p:spPr>
          <a:xfrm>
            <a:off x="4765040" y="2341011"/>
            <a:ext cx="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3FF437-DFE9-EAED-FF66-92F5F596BB8F}"/>
              </a:ext>
            </a:extLst>
          </p:cNvPr>
          <p:cNvGrpSpPr/>
          <p:nvPr/>
        </p:nvGrpSpPr>
        <p:grpSpPr>
          <a:xfrm>
            <a:off x="487816" y="3515461"/>
            <a:ext cx="6248264" cy="2404010"/>
            <a:chOff x="144378" y="3896794"/>
            <a:chExt cx="6248264" cy="2404010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7348875-DFB8-B3D5-4DA8-2B44988A60F0}"/>
                </a:ext>
              </a:extLst>
            </p:cNvPr>
            <p:cNvSpPr/>
            <p:nvPr/>
          </p:nvSpPr>
          <p:spPr>
            <a:xfrm>
              <a:off x="144378" y="4521600"/>
              <a:ext cx="6248264" cy="17792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6B648E7-A4A5-BC35-63E0-12048047F774}"/>
                </a:ext>
              </a:extLst>
            </p:cNvPr>
            <p:cNvSpPr txBox="1"/>
            <p:nvPr/>
          </p:nvSpPr>
          <p:spPr>
            <a:xfrm>
              <a:off x="191236" y="3896794"/>
              <a:ext cx="5758308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프롬프트 작업</a:t>
              </a:r>
              <a:r>
                <a:rPr lang="ko-KR" altLang="en-US"/>
                <a:t>  </a:t>
              </a:r>
              <a:r>
                <a:rPr lang="en-US" altLang="ko-KR"/>
                <a:t>1</a:t>
              </a:r>
              <a:r>
                <a:rPr lang="ko-KR" altLang="en-US"/>
                <a:t>단계</a:t>
              </a:r>
              <a:r>
                <a:rPr lang="en-US" altLang="ko-KR"/>
                <a:t> : </a:t>
              </a:r>
            </a:p>
            <a:p>
              <a:endParaRPr lang="en-US" altLang="ko-KR"/>
            </a:p>
            <a:p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원 문제</a:t>
              </a:r>
              <a:r>
                <a:rPr lang="en-US" altLang="ko-KR"/>
                <a:t>(</a:t>
              </a:r>
              <a:r>
                <a:rPr lang="ko-KR" altLang="en-US"/>
                <a:t>기존 텍스트</a:t>
              </a:r>
              <a:r>
                <a:rPr lang="en-US" altLang="ko-KR"/>
                <a:t>)</a:t>
              </a:r>
              <a:r>
                <a:rPr lang="ko-KR" altLang="en-US"/>
                <a:t> 서술구조 유지</a:t>
              </a: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개인정보를 무작위로 선택하도록 짧은 </a:t>
              </a:r>
              <a:r>
                <a:rPr lang="en-US" altLang="ko-KR"/>
                <a:t>biography </a:t>
              </a:r>
              <a:r>
                <a:rPr lang="ko-KR" altLang="en-US"/>
                <a:t>생성</a:t>
              </a: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100</a:t>
              </a:r>
              <a:r>
                <a:rPr lang="ko-KR" altLang="en-US"/>
                <a:t>단어 내 유지</a:t>
              </a:r>
              <a:endParaRPr lang="en-US" altLang="ko-KR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A562446-E50D-56C1-31F3-41BD32B8821D}"/>
              </a:ext>
            </a:extLst>
          </p:cNvPr>
          <p:cNvSpPr txBox="1"/>
          <p:nvPr/>
        </p:nvSpPr>
        <p:spPr>
          <a:xfrm>
            <a:off x="7374159" y="4336792"/>
            <a:ext cx="44602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 당신의 임무는 100단어 이내의 무작위 사람에 대한 짧은 전기를 작성하는 것입니다. </a:t>
            </a:r>
            <a:endParaRPr lang="en-US" altLang="ko-KR" sz="1400" b="1"/>
          </a:p>
          <a:p>
            <a:r>
              <a:rPr lang="ko-KR" altLang="en-US" sz="1400" b="1"/>
              <a:t>무작위로 이름을 선택하고 성별 {random_gender}, 인종 {random_race}, 나이 {random_age}를 사용하십시오. 전공, 개인 성격, 관심사를 설명하는 전기를 작성하세요. 전기는 짧게 유지하십시오.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0FD0852-7985-44F7-0559-EF11BEF08036}"/>
              </a:ext>
            </a:extLst>
          </p:cNvPr>
          <p:cNvCxnSpPr>
            <a:endCxn id="29" idx="1"/>
          </p:cNvCxnSpPr>
          <p:nvPr/>
        </p:nvCxnSpPr>
        <p:spPr>
          <a:xfrm>
            <a:off x="6795105" y="5029289"/>
            <a:ext cx="579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6AC360-54D1-FED4-5411-F3C49FBDF4D7}"/>
              </a:ext>
            </a:extLst>
          </p:cNvPr>
          <p:cNvSpPr txBox="1"/>
          <p:nvPr/>
        </p:nvSpPr>
        <p:spPr>
          <a:xfrm>
            <a:off x="7223760" y="386474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전기 생성</a:t>
            </a:r>
          </a:p>
        </p:txBody>
      </p:sp>
    </p:spTree>
    <p:extLst>
      <p:ext uri="{BB962C8B-B14F-4D97-AF65-F5344CB8AC3E}">
        <p14:creationId xmlns:p14="http://schemas.microsoft.com/office/powerpoint/2010/main" val="38709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0A9329-1EEE-9A38-DE75-2BE611F742EA}"/>
              </a:ext>
            </a:extLst>
          </p:cNvPr>
          <p:cNvSpPr/>
          <p:nvPr/>
        </p:nvSpPr>
        <p:spPr>
          <a:xfrm>
            <a:off x="3119120" y="1904133"/>
            <a:ext cx="873759" cy="873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</a:t>
            </a:r>
            <a:endParaRPr lang="en-US" altLang="ko-KR"/>
          </a:p>
          <a:p>
            <a:pPr algn="ctr"/>
            <a:r>
              <a:rPr lang="ko-KR" altLang="en-US"/>
              <a:t>텍스트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7EC56-92F1-8CAA-DDBF-A4557915A770}"/>
              </a:ext>
            </a:extLst>
          </p:cNvPr>
          <p:cNvCxnSpPr/>
          <p:nvPr/>
        </p:nvCxnSpPr>
        <p:spPr>
          <a:xfrm>
            <a:off x="4348480" y="2341011"/>
            <a:ext cx="975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96CC4-B665-27E3-461C-BC75B997B5B5}"/>
              </a:ext>
            </a:extLst>
          </p:cNvPr>
          <p:cNvSpPr/>
          <p:nvPr/>
        </p:nvSpPr>
        <p:spPr>
          <a:xfrm>
            <a:off x="5577908" y="1904132"/>
            <a:ext cx="873759" cy="873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GPT4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305759-9022-582D-B176-97CC853FA5F9}"/>
              </a:ext>
            </a:extLst>
          </p:cNvPr>
          <p:cNvCxnSpPr/>
          <p:nvPr/>
        </p:nvCxnSpPr>
        <p:spPr>
          <a:xfrm>
            <a:off x="6736080" y="2341011"/>
            <a:ext cx="975360" cy="0"/>
          </a:xfrm>
          <a:prstGeom prst="straightConnector1">
            <a:avLst/>
          </a:prstGeom>
          <a:ln>
            <a:solidFill>
              <a:schemeClr val="accent1">
                <a:alpha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BAB47-A3D0-6C07-E40E-DA3EFB184D3E}"/>
              </a:ext>
            </a:extLst>
          </p:cNvPr>
          <p:cNvSpPr/>
          <p:nvPr/>
        </p:nvSpPr>
        <p:spPr>
          <a:xfrm>
            <a:off x="7995785" y="1904132"/>
            <a:ext cx="873759" cy="873759"/>
          </a:xfrm>
          <a:prstGeom prst="rect">
            <a:avLst/>
          </a:prstGeom>
          <a:solidFill>
            <a:schemeClr val="accent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변형 텍스트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D69F0-5AD8-7096-1F9B-D600B72942CC}"/>
              </a:ext>
            </a:extLst>
          </p:cNvPr>
          <p:cNvCxnSpPr/>
          <p:nvPr/>
        </p:nvCxnSpPr>
        <p:spPr>
          <a:xfrm>
            <a:off x="4765040" y="2341011"/>
            <a:ext cx="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0A41EDB-D9B5-7E52-CCE9-9B723D1C7E31}"/>
              </a:ext>
            </a:extLst>
          </p:cNvPr>
          <p:cNvGrpSpPr/>
          <p:nvPr/>
        </p:nvGrpSpPr>
        <p:grpSpPr>
          <a:xfrm>
            <a:off x="487816" y="3515461"/>
            <a:ext cx="5449299" cy="2404010"/>
            <a:chOff x="144378" y="3896794"/>
            <a:chExt cx="5449299" cy="240401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8F54129-6640-3F80-DA58-109E46595321}"/>
                </a:ext>
              </a:extLst>
            </p:cNvPr>
            <p:cNvSpPr/>
            <p:nvPr/>
          </p:nvSpPr>
          <p:spPr>
            <a:xfrm>
              <a:off x="144378" y="4521600"/>
              <a:ext cx="5402441" cy="17792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1459E4-BC04-8FF0-6655-8BC886DCD2AD}"/>
                </a:ext>
              </a:extLst>
            </p:cNvPr>
            <p:cNvSpPr txBox="1"/>
            <p:nvPr/>
          </p:nvSpPr>
          <p:spPr>
            <a:xfrm>
              <a:off x="191236" y="3896794"/>
              <a:ext cx="5402441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/>
                <a:t>프롬프트 작업</a:t>
              </a:r>
              <a:r>
                <a:rPr lang="ko-KR" altLang="en-US"/>
                <a:t> </a:t>
              </a:r>
              <a:r>
                <a:rPr lang="en-US" altLang="ko-KR"/>
                <a:t>2</a:t>
              </a:r>
              <a:r>
                <a:rPr lang="ko-KR" altLang="en-US"/>
                <a:t>단계</a:t>
              </a:r>
              <a:r>
                <a:rPr lang="en-US" altLang="ko-KR"/>
                <a:t> : </a:t>
              </a:r>
            </a:p>
            <a:p>
              <a:endParaRPr lang="en-US" altLang="ko-KR"/>
            </a:p>
            <a:p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이전에 언급된 주체의 취미나 활동을 찾는 프롬프트</a:t>
              </a: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변형은 무작위 취미나 활동을 찾는 것으로 목표</a:t>
              </a:r>
              <a:endParaRPr lang="en-US" altLang="ko-KR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1EDDB25-E8B0-4D70-2B77-F80DE525C521}"/>
              </a:ext>
            </a:extLst>
          </p:cNvPr>
          <p:cNvCxnSpPr/>
          <p:nvPr/>
        </p:nvCxnSpPr>
        <p:spPr>
          <a:xfrm>
            <a:off x="6014787" y="4979157"/>
            <a:ext cx="57905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757E5D-842F-1BEC-D1E1-25DE7EA59EF2}"/>
              </a:ext>
            </a:extLst>
          </p:cNvPr>
          <p:cNvSpPr txBox="1"/>
          <p:nvPr/>
        </p:nvSpPr>
        <p:spPr>
          <a:xfrm>
            <a:off x="6903585" y="4197788"/>
            <a:ext cx="53289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 다음 단계는 이전에 언급된 사람이 관심을 가질 만한 취미나 활동을 찾는 것입니다</a:t>
            </a:r>
            <a:r>
              <a:rPr lang="en-US" altLang="ko-KR" sz="1400" b="1"/>
              <a:t>. </a:t>
            </a:r>
          </a:p>
          <a:p>
            <a:r>
              <a:rPr lang="ko-KR" altLang="en-US" sz="1400" b="1"/>
              <a:t>취미나 활동은 전기 설명과 관련이 있어야 합니다</a:t>
            </a:r>
            <a:r>
              <a:rPr lang="en-US" altLang="ko-KR" sz="1400" b="1"/>
              <a:t>. + </a:t>
            </a:r>
            <a:r>
              <a:rPr lang="ko-KR" altLang="en-US" sz="1400" b="1"/>
              <a:t>예시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BE780-97A7-46E2-E2BB-89C13C2F5716}"/>
              </a:ext>
            </a:extLst>
          </p:cNvPr>
          <p:cNvSpPr txBox="1"/>
          <p:nvPr/>
        </p:nvSpPr>
        <p:spPr>
          <a:xfrm>
            <a:off x="6903585" y="5424023"/>
            <a:ext cx="5085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 당신의 임무는 무작위 취미나 활동을 찾는 것입니다</a:t>
            </a:r>
            <a:r>
              <a:rPr lang="en-US" altLang="ko-KR" sz="1400" b="1"/>
              <a:t>. </a:t>
            </a:r>
          </a:p>
          <a:p>
            <a:r>
              <a:rPr lang="ko-KR" altLang="en-US" sz="1400" b="1"/>
              <a:t>예를 들어 </a:t>
            </a:r>
            <a:r>
              <a:rPr lang="en-US" altLang="ko-KR" sz="1400" b="1"/>
              <a:t>'</a:t>
            </a:r>
            <a:r>
              <a:rPr lang="ko-KR" altLang="en-US" sz="1400" b="1"/>
              <a:t>아시아 요리를 합니다</a:t>
            </a:r>
            <a:r>
              <a:rPr lang="en-US" altLang="ko-KR" sz="1400" b="1"/>
              <a:t>'</a:t>
            </a:r>
            <a:r>
              <a:rPr lang="ko-KR" altLang="en-US" sz="1400" b="1"/>
              <a:t>라고 말할 수 있습니다</a:t>
            </a:r>
            <a:r>
              <a:rPr lang="en-US" altLang="ko-KR" sz="1400" b="1"/>
              <a:t>.</a:t>
            </a:r>
            <a:endParaRPr lang="ko-KR" altLang="en-US" sz="1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DA2D4-7882-525E-DA3A-338DDF9A3AC2}"/>
              </a:ext>
            </a:extLst>
          </p:cNvPr>
          <p:cNvSpPr txBox="1"/>
          <p:nvPr/>
        </p:nvSpPr>
        <p:spPr>
          <a:xfrm>
            <a:off x="6817360" y="3772913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선택지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642A5-5644-D741-4644-2588E4FB217D}"/>
              </a:ext>
            </a:extLst>
          </p:cNvPr>
          <p:cNvSpPr txBox="1"/>
          <p:nvPr/>
        </p:nvSpPr>
        <p:spPr>
          <a:xfrm>
            <a:off x="6817360" y="4991995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토큰편향을 위한 프롬프트</a:t>
            </a:r>
          </a:p>
        </p:txBody>
      </p:sp>
    </p:spTree>
    <p:extLst>
      <p:ext uri="{BB962C8B-B14F-4D97-AF65-F5344CB8AC3E}">
        <p14:creationId xmlns:p14="http://schemas.microsoft.com/office/powerpoint/2010/main" val="425123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0A9329-1EEE-9A38-DE75-2BE611F742EA}"/>
              </a:ext>
            </a:extLst>
          </p:cNvPr>
          <p:cNvSpPr/>
          <p:nvPr/>
        </p:nvSpPr>
        <p:spPr>
          <a:xfrm>
            <a:off x="3119120" y="1904133"/>
            <a:ext cx="873759" cy="873759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기존</a:t>
            </a:r>
            <a:endParaRPr lang="en-US" altLang="ko-KR"/>
          </a:p>
          <a:p>
            <a:pPr algn="ctr"/>
            <a:r>
              <a:rPr lang="ko-KR" altLang="en-US"/>
              <a:t>텍스트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597EC56-92F1-8CAA-DDBF-A4557915A770}"/>
              </a:ext>
            </a:extLst>
          </p:cNvPr>
          <p:cNvCxnSpPr/>
          <p:nvPr/>
        </p:nvCxnSpPr>
        <p:spPr>
          <a:xfrm>
            <a:off x="4348480" y="2341011"/>
            <a:ext cx="975360" cy="0"/>
          </a:xfrm>
          <a:prstGeom prst="straightConnector1">
            <a:avLst/>
          </a:prstGeom>
          <a:ln>
            <a:solidFill>
              <a:schemeClr val="accent1">
                <a:alpha val="3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D96CC4-B665-27E3-461C-BC75B997B5B5}"/>
              </a:ext>
            </a:extLst>
          </p:cNvPr>
          <p:cNvSpPr/>
          <p:nvPr/>
        </p:nvSpPr>
        <p:spPr>
          <a:xfrm>
            <a:off x="5577908" y="1904132"/>
            <a:ext cx="873759" cy="873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GPT4</a:t>
            </a:r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305759-9022-582D-B176-97CC853FA5F9}"/>
              </a:ext>
            </a:extLst>
          </p:cNvPr>
          <p:cNvCxnSpPr/>
          <p:nvPr/>
        </p:nvCxnSpPr>
        <p:spPr>
          <a:xfrm>
            <a:off x="6736080" y="2341011"/>
            <a:ext cx="975360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7BAB47-A3D0-6C07-E40E-DA3EFB184D3E}"/>
              </a:ext>
            </a:extLst>
          </p:cNvPr>
          <p:cNvSpPr/>
          <p:nvPr/>
        </p:nvSpPr>
        <p:spPr>
          <a:xfrm>
            <a:off x="7995785" y="1904132"/>
            <a:ext cx="873759" cy="873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변형 텍스트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38D69F0-5AD8-7096-1F9B-D600B72942CC}"/>
              </a:ext>
            </a:extLst>
          </p:cNvPr>
          <p:cNvCxnSpPr/>
          <p:nvPr/>
        </p:nvCxnSpPr>
        <p:spPr>
          <a:xfrm>
            <a:off x="7223760" y="2341011"/>
            <a:ext cx="0" cy="1158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E1E5AB3-5C9B-C803-1A1A-C9D967C4899E}"/>
              </a:ext>
            </a:extLst>
          </p:cNvPr>
          <p:cNvSpPr txBox="1"/>
          <p:nvPr/>
        </p:nvSpPr>
        <p:spPr>
          <a:xfrm>
            <a:off x="55880" y="3825806"/>
            <a:ext cx="6126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 원본 논문에서 다음 결합 오류 문제의 변형이 제시됩니다</a:t>
            </a:r>
            <a:r>
              <a:rPr lang="en-US" altLang="ko-KR" b="1"/>
              <a:t>:</a:t>
            </a:r>
          </a:p>
          <a:p>
            <a:br>
              <a:rPr lang="en-US" altLang="ko-KR" b="1"/>
            </a:br>
            <a:r>
              <a:rPr lang="en-US" altLang="ko-KR" b="1"/>
              <a:t>John P.</a:t>
            </a:r>
            <a:r>
              <a:rPr lang="ko-KR" altLang="en-US" b="1"/>
              <a:t>는 </a:t>
            </a:r>
            <a:r>
              <a:rPr lang="en-US" altLang="ko-KR" b="1"/>
              <a:t>42</a:t>
            </a:r>
            <a:r>
              <a:rPr lang="ko-KR" altLang="en-US" b="1"/>
              <a:t>세의 소심한 남자로</a:t>
            </a:r>
            <a:r>
              <a:rPr lang="en-US" altLang="ko-KR" b="1"/>
              <a:t>, </a:t>
            </a:r>
            <a:r>
              <a:rPr lang="ko-KR" altLang="en-US" b="1"/>
              <a:t>결혼했고 두 아이가 있습니다</a:t>
            </a:r>
            <a:r>
              <a:rPr lang="en-US" altLang="ko-KR" b="1"/>
              <a:t>. </a:t>
            </a:r>
            <a:r>
              <a:rPr lang="ko-KR" altLang="en-US" b="1"/>
              <a:t>이웃들은 그를 온순하지만 다소 비밀스러운 사람으로 묘사합니다</a:t>
            </a:r>
            <a:r>
              <a:rPr lang="en-US" altLang="ko-KR" b="1"/>
              <a:t>. </a:t>
            </a:r>
            <a:r>
              <a:rPr lang="ko-KR" altLang="en-US" b="1"/>
              <a:t>그는 뉴욕에 기반을 둔 수출입 회사를 소유하고 있으며</a:t>
            </a:r>
            <a:r>
              <a:rPr lang="en-US" altLang="ko-KR" b="1"/>
              <a:t>, </a:t>
            </a:r>
            <a:r>
              <a:rPr lang="ko-KR" altLang="en-US" b="1"/>
              <a:t>유럽과 극동 지역으로 자주 여행합니다</a:t>
            </a:r>
            <a:r>
              <a:rPr lang="en-US" altLang="ko-KR" b="1"/>
              <a:t>. Mr. P.</a:t>
            </a:r>
            <a:r>
              <a:rPr lang="ko-KR" altLang="en-US" b="1"/>
              <a:t>는 한 번 귀금속과 금속</a:t>
            </a:r>
            <a:r>
              <a:rPr lang="en-US" altLang="ko-KR" b="1"/>
              <a:t>(</a:t>
            </a:r>
            <a:r>
              <a:rPr lang="ko-KR" altLang="en-US" b="1"/>
              <a:t>우라늄 포함</a:t>
            </a:r>
            <a:r>
              <a:rPr lang="en-US" altLang="ko-KR" b="1"/>
              <a:t>) </a:t>
            </a:r>
            <a:r>
              <a:rPr lang="ko-KR" altLang="en-US" b="1"/>
              <a:t>밀수로 유죄 판결을 받았으며</a:t>
            </a:r>
            <a:r>
              <a:rPr lang="en-US" altLang="ko-KR" b="1"/>
              <a:t>, 6</a:t>
            </a:r>
            <a:r>
              <a:rPr lang="ko-KR" altLang="en-US" b="1"/>
              <a:t>개월의 징역형과 큰 벌금을 선고받고 집행유예를 받았습니다</a:t>
            </a:r>
            <a:r>
              <a:rPr lang="en-US" altLang="ko-KR" b="1"/>
              <a:t>. Mr. P.</a:t>
            </a:r>
            <a:r>
              <a:rPr lang="ko-KR" altLang="en-US" b="1"/>
              <a:t>는 현재 경찰 조사를 받고 있습니다</a:t>
            </a:r>
            <a:r>
              <a:rPr lang="en-US" altLang="ko-KR" b="1"/>
              <a:t>.</a:t>
            </a:r>
            <a:endParaRPr lang="ko-KR" altLang="en-US" b="1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44C5DA2-64CB-828A-A425-C06D6BA82991}"/>
              </a:ext>
            </a:extLst>
          </p:cNvPr>
          <p:cNvSpPr/>
          <p:nvPr/>
        </p:nvSpPr>
        <p:spPr>
          <a:xfrm>
            <a:off x="6504944" y="4228866"/>
            <a:ext cx="5402441" cy="17792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무엇이 더 가능성이 있습니까</a:t>
            </a:r>
            <a:r>
              <a:rPr lang="en-US" altLang="ko-KR" sz="1400">
                <a:solidFill>
                  <a:schemeClr val="tx1"/>
                </a:solidFill>
              </a:rPr>
              <a:t>?</a:t>
            </a:r>
          </a:p>
          <a:p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1. Mr. P.</a:t>
            </a:r>
            <a:r>
              <a:rPr lang="ko-KR" altLang="en-US" sz="1400">
                <a:solidFill>
                  <a:schemeClr val="tx1"/>
                </a:solidFill>
              </a:rPr>
              <a:t>는 그의 직원 중 한 명을 살해했습니다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2. Mr. P.</a:t>
            </a:r>
            <a:r>
              <a:rPr lang="ko-KR" altLang="en-US" sz="1400">
                <a:solidFill>
                  <a:schemeClr val="tx1"/>
                </a:solidFill>
              </a:rPr>
              <a:t>는 그의 직원 중 한 명을 경찰에 말하지 못하게 하려고 살해했습니다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</a:p>
          <a:p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90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6B9D1-5968-143B-7712-5A9EE2B24900}"/>
              </a:ext>
            </a:extLst>
          </p:cNvPr>
          <p:cNvSpPr txBox="1"/>
          <p:nvPr/>
        </p:nvSpPr>
        <p:spPr>
          <a:xfrm>
            <a:off x="1163052" y="272716"/>
            <a:ext cx="367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2.2 Token Perturbation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EF246-DA1B-79BA-7347-4C914C36FB17}"/>
              </a:ext>
            </a:extLst>
          </p:cNvPr>
          <p:cNvSpPr txBox="1"/>
          <p:nvPr/>
        </p:nvSpPr>
        <p:spPr>
          <a:xfrm>
            <a:off x="144378" y="5978571"/>
            <a:ext cx="898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특정 토큰을 변형해서 원본과 교란 데이터셋을 비교해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 LLM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일관적으로 추론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(Reasoning)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하는지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2F609-7DF4-5E3A-E6F9-9A381AF55A8C}"/>
              </a:ext>
            </a:extLst>
          </p:cNvPr>
          <p:cNvSpPr txBox="1"/>
          <p:nvPr/>
        </p:nvSpPr>
        <p:spPr>
          <a:xfrm>
            <a:off x="5041933" y="1370925"/>
            <a:ext cx="2701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* </a:t>
            </a:r>
            <a:r>
              <a:rPr lang="ko-KR" altLang="en-US" sz="1200"/>
              <a:t>각 토큰의 집합을 정의해 랜덤 샘플링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86B2B7D-AF97-9E9F-32BC-8E4F8C383CE0}"/>
              </a:ext>
            </a:extLst>
          </p:cNvPr>
          <p:cNvGrpSpPr/>
          <p:nvPr/>
        </p:nvGrpSpPr>
        <p:grpSpPr>
          <a:xfrm>
            <a:off x="144378" y="1814122"/>
            <a:ext cx="11864743" cy="3970318"/>
            <a:chOff x="773903" y="1604086"/>
            <a:chExt cx="11864743" cy="397031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EDF8DA-4635-570F-2BA7-0BD18E8B10EC}"/>
                </a:ext>
              </a:extLst>
            </p:cNvPr>
            <p:cNvSpPr txBox="1"/>
            <p:nvPr/>
          </p:nvSpPr>
          <p:spPr>
            <a:xfrm>
              <a:off x="6174378" y="1604086"/>
              <a:ext cx="104708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{</a:t>
              </a:r>
              <a:r>
                <a:rPr lang="ko-KR" altLang="en-US"/>
                <a:t>성별</a:t>
              </a:r>
              <a:r>
                <a:rPr lang="en-US" altLang="ko-KR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{</a:t>
              </a:r>
              <a:r>
                <a:rPr lang="ko-KR" altLang="en-US"/>
                <a:t>인종</a:t>
              </a:r>
              <a:r>
                <a:rPr lang="en-US" altLang="ko-KR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FF0000"/>
                  </a:solidFill>
                </a:rPr>
                <a:t>{</a:t>
              </a:r>
              <a:r>
                <a:rPr lang="ko-KR" altLang="en-US">
                  <a:solidFill>
                    <a:srgbClr val="FF0000"/>
                  </a:solidFill>
                </a:rPr>
                <a:t>이름</a:t>
              </a:r>
              <a:r>
                <a:rPr lang="en-US" altLang="ko-KR">
                  <a:solidFill>
                    <a:srgbClr val="FF0000"/>
                  </a:solidFill>
                </a:rPr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>
                  <a:solidFill>
                    <a:srgbClr val="FF0000"/>
                  </a:solidFill>
                </a:rPr>
                <a:t>{</a:t>
              </a:r>
              <a:r>
                <a:rPr lang="ko-KR" altLang="en-US">
                  <a:solidFill>
                    <a:srgbClr val="FF0000"/>
                  </a:solidFill>
                </a:rPr>
                <a:t>나이</a:t>
              </a:r>
              <a:r>
                <a:rPr lang="en-US" altLang="ko-KR">
                  <a:solidFill>
                    <a:srgbClr val="FF0000"/>
                  </a:solidFill>
                </a:rPr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{</a:t>
              </a:r>
              <a:r>
                <a:rPr lang="ko-KR" altLang="en-US"/>
                <a:t>객체</a:t>
              </a:r>
              <a:r>
                <a:rPr lang="en-US" altLang="ko-KR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/>
                <a:t>{</a:t>
              </a:r>
              <a:r>
                <a:rPr lang="ko-KR" altLang="en-US"/>
                <a:t>질병</a:t>
              </a:r>
              <a:r>
                <a:rPr lang="en-US" altLang="ko-KR"/>
                <a:t>}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그 외</a:t>
              </a:r>
              <a:endParaRPr lang="en-US" altLang="ko-KR"/>
            </a:p>
            <a:p>
              <a:endParaRPr lang="en-US" altLang="ko-KR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A10B2AE-4546-1194-20C4-815984B032B0}"/>
                </a:ext>
              </a:extLst>
            </p:cNvPr>
            <p:cNvSpPr/>
            <p:nvPr/>
          </p:nvSpPr>
          <p:spPr>
            <a:xfrm>
              <a:off x="773903" y="2284145"/>
              <a:ext cx="4628538" cy="17792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b="1">
                  <a:solidFill>
                    <a:srgbClr val="FF0000"/>
                  </a:solidFill>
                </a:rPr>
                <a:t>John P.</a:t>
              </a:r>
              <a:r>
                <a:rPr lang="ko-KR" altLang="en-US" sz="1400" b="1">
                  <a:solidFill>
                    <a:schemeClr val="tx1"/>
                  </a:solidFill>
                </a:rPr>
                <a:t>는 </a:t>
              </a:r>
              <a:r>
                <a:rPr lang="en-US" altLang="ko-KR" sz="1400" b="1">
                  <a:solidFill>
                    <a:srgbClr val="FF0000"/>
                  </a:solidFill>
                </a:rPr>
                <a:t>42</a:t>
              </a:r>
              <a:r>
                <a:rPr lang="ko-KR" altLang="en-US" sz="1400" b="1">
                  <a:solidFill>
                    <a:schemeClr val="tx1"/>
                  </a:solidFill>
                </a:rPr>
                <a:t>세의 소심한 남자로</a:t>
              </a:r>
              <a:r>
                <a:rPr lang="en-US" altLang="ko-KR" sz="1400" b="1">
                  <a:solidFill>
                    <a:schemeClr val="tx1"/>
                  </a:solidFill>
                </a:rPr>
                <a:t>, </a:t>
              </a:r>
              <a:r>
                <a:rPr lang="ko-KR" altLang="en-US" sz="1400" b="1">
                  <a:solidFill>
                    <a:schemeClr val="tx1"/>
                  </a:solidFill>
                </a:rPr>
                <a:t>결혼했고 두 아이가 있습니다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 </a:t>
              </a:r>
              <a:r>
                <a:rPr lang="ko-KR" altLang="en-US" sz="1400" b="1">
                  <a:solidFill>
                    <a:schemeClr val="tx1"/>
                  </a:solidFill>
                </a:rPr>
                <a:t>이웃들은 그를 온순하지만 다소 비밀스러운 사람으로 묘사합니다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 </a:t>
              </a:r>
              <a:r>
                <a:rPr lang="ko-KR" altLang="en-US" sz="1400" b="1">
                  <a:solidFill>
                    <a:schemeClr val="tx1"/>
                  </a:solidFill>
                </a:rPr>
                <a:t>그는 뉴욕에 기반을 둔 수출입 회사를 소유하고 있으며</a:t>
              </a:r>
              <a:r>
                <a:rPr lang="en-US" altLang="ko-KR" sz="1400" b="1">
                  <a:solidFill>
                    <a:schemeClr val="tx1"/>
                  </a:solidFill>
                </a:rPr>
                <a:t>, </a:t>
              </a:r>
              <a:r>
                <a:rPr lang="ko-KR" altLang="en-US" sz="1400" b="1">
                  <a:solidFill>
                    <a:schemeClr val="tx1"/>
                  </a:solidFill>
                </a:rPr>
                <a:t>유럽과 극동 지역으로 자주 여행합니다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</a:t>
              </a:r>
              <a:endParaRPr lang="ko-KR" altLang="en-US" sz="140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1ED71F3-FB20-E407-3812-653BE881F8DA}"/>
                </a:ext>
              </a:extLst>
            </p:cNvPr>
            <p:cNvCxnSpPr/>
            <p:nvPr/>
          </p:nvCxnSpPr>
          <p:spPr>
            <a:xfrm>
              <a:off x="7457440" y="3167412"/>
              <a:ext cx="477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8CE83552-1AF1-E616-1235-3E59414C7305}"/>
                </a:ext>
              </a:extLst>
            </p:cNvPr>
            <p:cNvCxnSpPr/>
            <p:nvPr/>
          </p:nvCxnSpPr>
          <p:spPr>
            <a:xfrm>
              <a:off x="5476240" y="3173747"/>
              <a:ext cx="477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666D0164-9E78-1B29-80D9-308B2A73AB86}"/>
                </a:ext>
              </a:extLst>
            </p:cNvPr>
            <p:cNvSpPr/>
            <p:nvPr/>
          </p:nvSpPr>
          <p:spPr>
            <a:xfrm>
              <a:off x="8048610" y="2290481"/>
              <a:ext cx="4590036" cy="177920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af-ZA" altLang="ko-KR" sz="1400" b="1">
                  <a:solidFill>
                    <a:srgbClr val="00B050"/>
                  </a:solidFill>
                </a:rPr>
                <a:t>Michael S.</a:t>
              </a:r>
              <a:r>
                <a:rPr lang="ko-KR" altLang="en-US" sz="1400" b="1">
                  <a:solidFill>
                    <a:schemeClr val="tx1"/>
                  </a:solidFill>
                </a:rPr>
                <a:t>는 </a:t>
              </a:r>
              <a:r>
                <a:rPr lang="en-US" altLang="ko-KR" sz="1400" b="1">
                  <a:solidFill>
                    <a:srgbClr val="00B050"/>
                  </a:solidFill>
                </a:rPr>
                <a:t>38</a:t>
              </a:r>
              <a:r>
                <a:rPr lang="ko-KR" altLang="en-US" sz="1400" b="1">
                  <a:solidFill>
                    <a:schemeClr val="tx1"/>
                  </a:solidFill>
                </a:rPr>
                <a:t>세의 소심한 남자로</a:t>
              </a:r>
              <a:r>
                <a:rPr lang="en-US" altLang="ko-KR" sz="1400" b="1">
                  <a:solidFill>
                    <a:schemeClr val="tx1"/>
                  </a:solidFill>
                </a:rPr>
                <a:t>, </a:t>
              </a:r>
              <a:r>
                <a:rPr lang="ko-KR" altLang="en-US" sz="1400" b="1">
                  <a:solidFill>
                    <a:schemeClr val="tx1"/>
                  </a:solidFill>
                </a:rPr>
                <a:t>결혼했고 두 아이가 있습니다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 </a:t>
              </a:r>
              <a:r>
                <a:rPr lang="ko-KR" altLang="en-US" sz="1400" b="1">
                  <a:solidFill>
                    <a:schemeClr val="tx1"/>
                  </a:solidFill>
                </a:rPr>
                <a:t>이웃들은 그를 온순하지만 다소 비밀스러운 사람으로 묘사합니다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 </a:t>
              </a:r>
              <a:r>
                <a:rPr lang="ko-KR" altLang="en-US" sz="1400" b="1">
                  <a:solidFill>
                    <a:schemeClr val="tx1"/>
                  </a:solidFill>
                </a:rPr>
                <a:t>그는 뉴욕에 기반을 둔 수출입 회사를 소유하고 있으며</a:t>
              </a:r>
              <a:r>
                <a:rPr lang="en-US" altLang="ko-KR" sz="1400" b="1">
                  <a:solidFill>
                    <a:schemeClr val="tx1"/>
                  </a:solidFill>
                </a:rPr>
                <a:t>, </a:t>
              </a:r>
              <a:r>
                <a:rPr lang="ko-KR" altLang="en-US" sz="1400" b="1">
                  <a:solidFill>
                    <a:schemeClr val="tx1"/>
                  </a:solidFill>
                </a:rPr>
                <a:t>유럽과 극동 지역으로 자주 여행합니다</a:t>
              </a:r>
              <a:r>
                <a:rPr lang="en-US" altLang="ko-KR" sz="1400" b="1">
                  <a:solidFill>
                    <a:schemeClr val="tx1"/>
                  </a:solidFill>
                </a:rPr>
                <a:t>.</a:t>
              </a:r>
              <a:endParaRPr lang="ko-KR" altLang="en-US" sz="1400" b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5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D4C307C-E2E6-42DE-D4CA-E04B247FF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209240"/>
                  </p:ext>
                </p:extLst>
              </p:nvPr>
            </p:nvGraphicFramePr>
            <p:xfrm>
              <a:off x="1894841" y="3844307"/>
              <a:ext cx="8127999" cy="1871931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756265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4732402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31435097"/>
                        </a:ext>
                      </a:extLst>
                    </a:gridCol>
                  </a:tblGrid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Perturbed Correct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Perturbed Wrong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08456"/>
                      </a:ext>
                    </a:extLst>
                  </a:tr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/>
                            <a:t>Ori</a:t>
                          </a:r>
                          <a:r>
                            <a:rPr lang="ko-KR" altLang="en-US" b="1"/>
                            <a:t> </a:t>
                          </a:r>
                          <a:r>
                            <a:rPr lang="en-US" altLang="ko-KR" b="1"/>
                            <a:t>Correct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962205"/>
                      </a:ext>
                    </a:extLst>
                  </a:tr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/>
                            <a:t>Ori Wrong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1405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9D4C307C-E2E6-42DE-D4CA-E04B247FF9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5209240"/>
                  </p:ext>
                </p:extLst>
              </p:nvPr>
            </p:nvGraphicFramePr>
            <p:xfrm>
              <a:off x="1894841" y="3844307"/>
              <a:ext cx="8127999" cy="1871931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0756265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4732402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731435097"/>
                        </a:ext>
                      </a:extLst>
                    </a:gridCol>
                  </a:tblGrid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/>
                            <a:t>Perturbed Correct</a:t>
                          </a:r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/>
                            <a:t>Perturbed Wrong</a:t>
                          </a:r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08456"/>
                      </a:ext>
                    </a:extLst>
                  </a:tr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/>
                            <a:t>Ori</a:t>
                          </a:r>
                          <a:r>
                            <a:rPr lang="ko-KR" altLang="en-US" b="1"/>
                            <a:t> </a:t>
                          </a:r>
                          <a:r>
                            <a:rPr lang="en-US" altLang="ko-KR" b="1"/>
                            <a:t>Correct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5882" r="-100225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5882" r="-225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4962205"/>
                      </a:ext>
                    </a:extLst>
                  </a:tr>
                  <a:tr h="623977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b="1"/>
                            <a:t>Ori Wrong</a:t>
                          </a:r>
                          <a:endParaRPr lang="ko-KR" altLang="en-US" b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3883" r="-100225" b="-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3883" r="-225" b="-9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405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832494A-AFF0-D078-723B-81346FC3FA40}"/>
              </a:ext>
            </a:extLst>
          </p:cNvPr>
          <p:cNvSpPr txBox="1"/>
          <p:nvPr/>
        </p:nvSpPr>
        <p:spPr>
          <a:xfrm>
            <a:off x="1163052" y="272716"/>
            <a:ext cx="3541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2.3 Hypothesis testing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0CEFD-E5CA-16F5-A537-63863F2E1DB5}"/>
              </a:ext>
            </a:extLst>
          </p:cNvPr>
          <p:cNvSpPr txBox="1"/>
          <p:nvPr/>
        </p:nvSpPr>
        <p:spPr>
          <a:xfrm>
            <a:off x="144378" y="6017796"/>
            <a:ext cx="7780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같은 샘플에서 토큰 수정을 시행했으므로 전과 후를 비교하는 분할표를 정의할 수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결과가 달라지므로 편향이 있음을 의미한다</a:t>
            </a:r>
            <a:r>
              <a:rPr lang="en-US" altLang="ko-KR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6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EA193-41B0-A14A-ABCF-F09C434AEA33}"/>
                  </a:ext>
                </a:extLst>
              </p:cNvPr>
              <p:cNvSpPr txBox="1"/>
              <p:nvPr/>
            </p:nvSpPr>
            <p:spPr>
              <a:xfrm>
                <a:off x="1894841" y="1777547"/>
                <a:ext cx="855356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/>
                  <a:t>: LLM</a:t>
                </a:r>
                <a:r>
                  <a:rPr lang="ko-KR" altLang="en-US"/>
                  <a:t>은 논리적 문제에서 토큰 편향에 의존하지 않고 일관된 결과를 도출한다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/>
                  <a:t>: LLM</a:t>
                </a:r>
                <a:r>
                  <a:rPr lang="ko-KR" altLang="en-US"/>
                  <a:t>은 논리적 문제에서 토큰 편향에 의존하지 않고 일관된 결과를 도출하지 못한다</a:t>
                </a:r>
                <a:r>
                  <a:rPr lang="en-US" altLang="ko-KR"/>
                  <a:t>.</a:t>
                </a:r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0EA193-41B0-A14A-ABCF-F09C434A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841" y="1777547"/>
                <a:ext cx="8553560" cy="1107996"/>
              </a:xfrm>
              <a:prstGeom prst="rect">
                <a:avLst/>
              </a:prstGeom>
              <a:blipFill>
                <a:blip r:embed="rId3"/>
                <a:stretch>
                  <a:fillRect l="-998" t="-7182" r="-2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8E148E0-55BF-74D9-7AA1-27D0589F7369}"/>
              </a:ext>
            </a:extLst>
          </p:cNvPr>
          <p:cNvSpPr txBox="1"/>
          <p:nvPr/>
        </p:nvSpPr>
        <p:spPr>
          <a:xfrm>
            <a:off x="807721" y="11908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b="1"/>
              <a:t>가설검정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BE010B-11E0-851C-E719-E4362C9B51DA}"/>
              </a:ext>
            </a:extLst>
          </p:cNvPr>
          <p:cNvGrpSpPr/>
          <p:nvPr/>
        </p:nvGrpSpPr>
        <p:grpSpPr>
          <a:xfrm>
            <a:off x="807721" y="3187101"/>
            <a:ext cx="7665719" cy="369332"/>
            <a:chOff x="807721" y="3300438"/>
            <a:chExt cx="766571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D78866-9BAE-4D59-B3D9-A107F83C0369}"/>
                </a:ext>
              </a:extLst>
            </p:cNvPr>
            <p:cNvSpPr txBox="1"/>
            <p:nvPr/>
          </p:nvSpPr>
          <p:spPr>
            <a:xfrm>
              <a:off x="807721" y="3300438"/>
              <a:ext cx="1733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b="1"/>
                <a:t>분할표</a:t>
              </a:r>
              <a:r>
                <a:rPr lang="en-US" altLang="ko-KR" b="1"/>
                <a:t> 2 * 2</a:t>
              </a:r>
              <a:endParaRPr lang="ko-KR" altLang="en-US" b="1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E95EA68-CB5A-BA48-551A-153939410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0800" y="3335164"/>
              <a:ext cx="3342640" cy="299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591C666-672D-83E6-6DB3-977747275568}"/>
                </a:ext>
              </a:extLst>
            </p:cNvPr>
            <p:cNvCxnSpPr/>
            <p:nvPr/>
          </p:nvCxnSpPr>
          <p:spPr>
            <a:xfrm>
              <a:off x="4034589" y="3485104"/>
              <a:ext cx="6698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41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BFF677A-EC54-5583-C5BE-7CC95C32CEA8}"/>
              </a:ext>
            </a:extLst>
          </p:cNvPr>
          <p:cNvSpPr/>
          <p:nvPr/>
        </p:nvSpPr>
        <p:spPr>
          <a:xfrm>
            <a:off x="2692400" y="2110630"/>
            <a:ext cx="436880" cy="265229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BEF246-DA1B-79BA-7347-4C914C36FB17}"/>
              </a:ext>
            </a:extLst>
          </p:cNvPr>
          <p:cNvSpPr txBox="1"/>
          <p:nvPr/>
        </p:nvSpPr>
        <p:spPr>
          <a:xfrm>
            <a:off x="295632" y="592201"/>
            <a:ext cx="898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Binary :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각 문제에 대해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LLM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정답을 맞추거나 틀리는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2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가지 결과가 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독립시행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한 문제에서 정답을 맞추는 것이 다른 문제의 결과에 영향을 주지 않는다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EA8DF9-5BC9-1A6D-D50F-C8198D1D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618" y="1826234"/>
            <a:ext cx="7792720" cy="76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FEA365C-6E65-33C2-8730-5013BFD7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63" y="3616267"/>
            <a:ext cx="1861630" cy="32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325BB4-20DD-8A6D-4C09-9532D820D62E}"/>
              </a:ext>
            </a:extLst>
          </p:cNvPr>
          <p:cNvSpPr txBox="1"/>
          <p:nvPr/>
        </p:nvSpPr>
        <p:spPr>
          <a:xfrm>
            <a:off x="535029" y="2932301"/>
            <a:ext cx="475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따라서 가설설정을 다음과 같이 정의할 수 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0E606-2C1F-BDBB-4E89-8F1DAFC724A8}"/>
              </a:ext>
            </a:extLst>
          </p:cNvPr>
          <p:cNvSpPr txBox="1"/>
          <p:nvPr/>
        </p:nvSpPr>
        <p:spPr>
          <a:xfrm>
            <a:off x="593541" y="4226499"/>
            <a:ext cx="8393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 표본 비율의 차이 검정이고</a:t>
            </a:r>
            <a:r>
              <a:rPr lang="en-US" altLang="ko-KR"/>
              <a:t> </a:t>
            </a:r>
            <a:r>
              <a:rPr lang="ko-KR" altLang="en-US"/>
              <a:t>이항분포는 </a:t>
            </a:r>
            <a:r>
              <a:rPr lang="en-US" altLang="ko-KR"/>
              <a:t>n</a:t>
            </a:r>
            <a:r>
              <a:rPr lang="ko-KR" altLang="en-US"/>
              <a:t>이 충분히 크면 정규분포로 근사가 가능하다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그러므로 검정 통계량을 다음과 같이 정의할 수 있다</a:t>
            </a:r>
            <a:r>
              <a:rPr lang="en-US" altLang="ko-KR"/>
              <a:t>.</a:t>
            </a:r>
            <a:endParaRPr lang="ko-KR" alt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3785847-6923-7FF3-4833-172099CE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77" y="5407008"/>
            <a:ext cx="2700246" cy="93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85357D-3B97-A8E2-31B4-6EF8515DAA3D}"/>
              </a:ext>
            </a:extLst>
          </p:cNvPr>
          <p:cNvCxnSpPr/>
          <p:nvPr/>
        </p:nvCxnSpPr>
        <p:spPr>
          <a:xfrm>
            <a:off x="7823200" y="5913120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220F54-1055-8BEA-4C38-693AD5EAB536}"/>
              </a:ext>
            </a:extLst>
          </p:cNvPr>
          <p:cNvSpPr txBox="1"/>
          <p:nvPr/>
        </p:nvSpPr>
        <p:spPr>
          <a:xfrm>
            <a:off x="8778240" y="5699760"/>
            <a:ext cx="2985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여러개 샘플을 </a:t>
            </a:r>
            <a:r>
              <a:rPr lang="en-US" altLang="ko-KR" b="1"/>
              <a:t>testing</a:t>
            </a:r>
            <a:r>
              <a:rPr lang="ko-KR" altLang="en-US" b="1"/>
              <a:t>하므로</a:t>
            </a:r>
            <a:endParaRPr lang="en-US" altLang="ko-KR" b="1"/>
          </a:p>
          <a:p>
            <a:r>
              <a:rPr lang="en-US" altLang="ko-KR" b="1"/>
              <a:t>BH procedure</a:t>
            </a:r>
            <a:r>
              <a:rPr lang="ko-KR" altLang="en-US" b="1"/>
              <a:t>로 </a:t>
            </a:r>
            <a:r>
              <a:rPr lang="en-US" altLang="ko-KR" b="1"/>
              <a:t>FDR </a:t>
            </a:r>
            <a:r>
              <a:rPr lang="ko-KR" altLang="en-US" b="1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132765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3039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85D1A0-9480-410F-9933-6B495A9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EB8D8-F6F2-8E96-511E-AEA95A83ED62}"/>
              </a:ext>
            </a:extLst>
          </p:cNvPr>
          <p:cNvSpPr txBox="1"/>
          <p:nvPr/>
        </p:nvSpPr>
        <p:spPr>
          <a:xfrm>
            <a:off x="1163052" y="272716"/>
            <a:ext cx="26356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가설 문제 </a:t>
            </a:r>
            <a:r>
              <a:rPr lang="en-US" altLang="ko-KR" sz="3200" b="1" spc="-300">
                <a:solidFill>
                  <a:schemeClr val="accent1"/>
                </a:solidFill>
              </a:rPr>
              <a:t>6</a:t>
            </a:r>
            <a:r>
              <a:rPr lang="ko-KR" altLang="en-US" sz="3200" b="1" spc="-300">
                <a:solidFill>
                  <a:schemeClr val="accent1"/>
                </a:solidFill>
              </a:rPr>
              <a:t>가지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451FB-CB12-637A-85CD-7EB77E3A849F}"/>
              </a:ext>
            </a:extLst>
          </p:cNvPr>
          <p:cNvSpPr txBox="1"/>
          <p:nvPr/>
        </p:nvSpPr>
        <p:spPr>
          <a:xfrm flipH="1">
            <a:off x="3113905" y="2227927"/>
            <a:ext cx="5964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1: LLM</a:t>
            </a:r>
            <a:r>
              <a:rPr lang="ko-KR" altLang="en-US"/>
              <a:t>이 오해의 소지가 있는 선택지에서 실패할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2: </a:t>
            </a:r>
            <a:r>
              <a:rPr lang="ko-KR" altLang="en-US"/>
              <a:t>표면적 변경으로 인해 </a:t>
            </a:r>
            <a:r>
              <a:rPr lang="en-US" altLang="ko-KR"/>
              <a:t>LLM</a:t>
            </a:r>
            <a:r>
              <a:rPr lang="ko-KR" altLang="en-US"/>
              <a:t>이 실패할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3: LLM</a:t>
            </a:r>
            <a:r>
              <a:rPr lang="ko-KR" altLang="en-US"/>
              <a:t>이 유명인의 이름에 의해 오도될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4: LLM</a:t>
            </a:r>
            <a:r>
              <a:rPr lang="ko-KR" altLang="en-US"/>
              <a:t>이 고전적 양화사의 동의어에서 실패할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5: LLM</a:t>
            </a:r>
            <a:r>
              <a:rPr lang="ko-KR" altLang="en-US"/>
              <a:t>이 권위 있는 이름에 의해 오도될 것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6: LLM</a:t>
            </a:r>
            <a:r>
              <a:rPr lang="ko-KR" altLang="en-US"/>
              <a:t>이 여전히 힌트 토큰에 크게 의존할 것</a:t>
            </a:r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2A888BD-4ED5-CCE3-9CC0-568D73E1DC24}"/>
              </a:ext>
            </a:extLst>
          </p:cNvPr>
          <p:cNvSpPr/>
          <p:nvPr/>
        </p:nvSpPr>
        <p:spPr>
          <a:xfrm>
            <a:off x="6108567" y="2265680"/>
            <a:ext cx="2397760" cy="323899"/>
          </a:xfrm>
          <a:prstGeom prst="round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889402-BC4E-FE28-457D-D3CDF8722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40" y="1892112"/>
            <a:ext cx="4582160" cy="6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451FB-CB12-637A-85CD-7EB77E3A849F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1: LLM</a:t>
            </a:r>
            <a:r>
              <a:rPr lang="ko-KR" altLang="en-US"/>
              <a:t>이 오해의 소지가 있는 선택지에서 실패할 것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5AE57-8E2C-ED3F-9475-5DC4D4E31BFD}"/>
              </a:ext>
            </a:extLst>
          </p:cNvPr>
          <p:cNvSpPr txBox="1"/>
          <p:nvPr/>
        </p:nvSpPr>
        <p:spPr>
          <a:xfrm>
            <a:off x="1662230" y="3429000"/>
            <a:ext cx="8892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예시</a:t>
            </a:r>
            <a:r>
              <a:rPr lang="en-US" altLang="ko-KR"/>
              <a:t>: Kai</a:t>
            </a:r>
            <a:r>
              <a:rPr lang="ko-KR" altLang="en-US"/>
              <a:t>는 태평양 섬 출신의 지역 사회 지도자입니다</a:t>
            </a:r>
            <a:r>
              <a:rPr lang="en-US" altLang="ko-KR"/>
              <a:t>. </a:t>
            </a:r>
            <a:r>
              <a:rPr lang="ko-KR" altLang="en-US"/>
              <a:t>그는 공공 행정학 학위를 가지고 있으며</a:t>
            </a:r>
            <a:r>
              <a:rPr lang="en-US" altLang="ko-KR"/>
              <a:t>, </a:t>
            </a:r>
            <a:r>
              <a:rPr lang="ko-KR" altLang="en-US"/>
              <a:t>자신의 문화 유산을 보존하는 데 열정적입니다</a:t>
            </a:r>
            <a:r>
              <a:rPr lang="en-US" altLang="ko-KR"/>
              <a:t>. </a:t>
            </a:r>
            <a:r>
              <a:rPr lang="ko-KR" altLang="en-US"/>
              <a:t>어느 것이 더 가능성이 있을까요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(a) Kai </a:t>
            </a:r>
            <a:r>
              <a:rPr lang="ko-KR" altLang="en-US"/>
              <a:t>는 법 집행 기관 직원이다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(b) Kai </a:t>
            </a:r>
            <a:r>
              <a:rPr lang="ko-KR" altLang="en-US"/>
              <a:t>는 법 집행 기관 직원이며 </a:t>
            </a:r>
            <a:r>
              <a:rPr lang="ko-KR" altLang="en-US">
                <a:solidFill>
                  <a:srgbClr val="FF0000"/>
                </a:solidFill>
              </a:rPr>
              <a:t>문화 보존 단체에 참여</a:t>
            </a:r>
            <a:r>
              <a:rPr lang="ko-KR" altLang="en-US"/>
              <a:t>한다 </a:t>
            </a:r>
            <a:r>
              <a:rPr lang="ko-KR" altLang="en-US" b="1"/>
              <a:t>→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우쿨렐레 연주</a:t>
            </a:r>
            <a:r>
              <a:rPr lang="ko-KR" altLang="en-US"/>
              <a:t>를 배운다</a:t>
            </a:r>
            <a:r>
              <a:rPr lang="en-US" altLang="ko-KR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4FA63C-CCAB-9EDC-8A28-60F9B66FDF2C}"/>
              </a:ext>
            </a:extLst>
          </p:cNvPr>
          <p:cNvSpPr txBox="1"/>
          <p:nvPr/>
        </p:nvSpPr>
        <p:spPr>
          <a:xfrm>
            <a:off x="144378" y="6017796"/>
            <a:ext cx="1109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대립가설 오른쪽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term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에서 유효하지 않는 이유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-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문제 자체가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Perturbation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에서 잘 못맞출 것으로 설계했기 때문입니다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275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E78AF-9412-19C7-5182-CA670F452316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2: </a:t>
            </a:r>
            <a:r>
              <a:rPr lang="ko-KR" altLang="en-US"/>
              <a:t>표면적 변경으로 인해 </a:t>
            </a:r>
            <a:r>
              <a:rPr lang="en-US" altLang="ko-KR"/>
              <a:t>LLM</a:t>
            </a:r>
            <a:r>
              <a:rPr lang="ko-KR" altLang="en-US"/>
              <a:t>이 실패할 것</a:t>
            </a:r>
            <a:endParaRPr lang="en-US" alt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A5804F-76B7-8391-B652-82B301CA7867}"/>
              </a:ext>
            </a:extLst>
          </p:cNvPr>
          <p:cNvGrpSpPr/>
          <p:nvPr/>
        </p:nvGrpSpPr>
        <p:grpSpPr>
          <a:xfrm>
            <a:off x="47898" y="3429000"/>
            <a:ext cx="12252960" cy="1754326"/>
            <a:chOff x="144378" y="3074476"/>
            <a:chExt cx="12252960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005A86-9917-25F8-D1D5-08E0D76D9096}"/>
                </a:ext>
              </a:extLst>
            </p:cNvPr>
            <p:cNvSpPr txBox="1"/>
            <p:nvPr/>
          </p:nvSpPr>
          <p:spPr>
            <a:xfrm>
              <a:off x="144378" y="3074476"/>
              <a:ext cx="6126480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/>
                <a:t>문제</a:t>
              </a:r>
              <a:r>
                <a:rPr lang="en-US" altLang="ko-KR"/>
                <a:t>: </a:t>
              </a:r>
              <a:r>
                <a:rPr lang="ko-KR" altLang="en-US"/>
                <a:t>아래의 선택지 중 어떤 것이 더 가능성이 있습니까</a:t>
              </a:r>
              <a:r>
                <a:rPr lang="en-US" altLang="ko-KR"/>
                <a:t>?</a:t>
              </a:r>
            </a:p>
            <a:p>
              <a:endParaRPr lang="en-US" altLang="ko-KR"/>
            </a:p>
            <a:p>
              <a:r>
                <a:rPr lang="en-US" altLang="ko-KR" b="1"/>
                <a:t>(a) Linda</a:t>
              </a:r>
              <a:r>
                <a:rPr lang="ko-KR" altLang="en-US"/>
                <a:t>는 은행원입니다</a:t>
              </a:r>
              <a:r>
                <a:rPr lang="en-US" altLang="ko-KR"/>
                <a:t>.</a:t>
              </a:r>
            </a:p>
            <a:p>
              <a:pPr>
                <a:buFont typeface="+mj-lt"/>
                <a:buAutoNum type="arabicPeriod"/>
              </a:pPr>
              <a:endParaRPr lang="en-US" altLang="ko-KR"/>
            </a:p>
            <a:p>
              <a:r>
                <a:rPr lang="en-US" altLang="ko-KR" b="1"/>
                <a:t>(b) Linda</a:t>
              </a:r>
              <a:r>
                <a:rPr lang="ko-KR" altLang="en-US"/>
                <a:t>는 은행원이면서 동시에 페미니스트 활동을 합니다</a:t>
              </a:r>
              <a:r>
                <a:rPr lang="en-US" altLang="ko-KR"/>
                <a:t>.</a:t>
              </a:r>
            </a:p>
            <a:p>
              <a:pPr>
                <a:buFont typeface="+mj-lt"/>
                <a:buAutoNum type="arabicPeriod"/>
              </a:pPr>
              <a:endParaRPr lang="en-US" altLang="ko-K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45C25F-CF7A-0F3B-6EC0-3947C2B819C3}"/>
                </a:ext>
              </a:extLst>
            </p:cNvPr>
            <p:cNvSpPr txBox="1"/>
            <p:nvPr/>
          </p:nvSpPr>
          <p:spPr>
            <a:xfrm>
              <a:off x="6270858" y="3074476"/>
              <a:ext cx="612648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/>
                <a:t>생성 문제</a:t>
              </a:r>
              <a:r>
                <a:rPr lang="en-US" altLang="ko-KR"/>
                <a:t>: Linda</a:t>
              </a:r>
              <a:r>
                <a:rPr lang="ko-KR" altLang="en-US"/>
                <a:t>의 이름을 </a:t>
              </a:r>
              <a:r>
                <a:rPr lang="en-US" altLang="ko-KR"/>
                <a:t>Bob</a:t>
              </a:r>
              <a:r>
                <a:rPr lang="ko-KR" altLang="en-US"/>
                <a:t>으로 교체합니다</a:t>
              </a:r>
              <a:r>
                <a:rPr lang="en-US" altLang="ko-KR"/>
                <a:t>.</a:t>
              </a:r>
            </a:p>
            <a:p>
              <a:endParaRPr lang="en-US" altLang="ko-KR"/>
            </a:p>
            <a:p>
              <a:r>
                <a:rPr lang="en-US" altLang="ko-KR" b="1"/>
                <a:t>(a) Bob</a:t>
              </a:r>
              <a:r>
                <a:rPr lang="ko-KR" altLang="en-US"/>
                <a:t>은 은행원입니다</a:t>
              </a:r>
              <a:r>
                <a:rPr lang="en-US" altLang="ko-KR"/>
                <a:t>.</a:t>
              </a:r>
            </a:p>
            <a:p>
              <a:pPr>
                <a:buFont typeface="+mj-lt"/>
                <a:buAutoNum type="arabicPeriod"/>
              </a:pPr>
              <a:endParaRPr lang="en-US" altLang="ko-KR"/>
            </a:p>
            <a:p>
              <a:r>
                <a:rPr lang="en-US" altLang="ko-KR" b="1"/>
                <a:t>(b) Bob</a:t>
              </a:r>
              <a:r>
                <a:rPr lang="ko-KR" altLang="en-US"/>
                <a:t>은 은행원이면서 동시에 페미니스트 활동을 합니다</a:t>
              </a:r>
              <a:r>
                <a:rPr lang="en-US" altLang="ko-KR"/>
                <a:t>.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C7484B-6832-0D7A-41FE-A4BE2E693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21" y="1720106"/>
            <a:ext cx="4588292" cy="69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0F945-E4B5-E962-01C5-D7BBBF2B37CD}"/>
              </a:ext>
            </a:extLst>
          </p:cNvPr>
          <p:cNvSpPr txBox="1"/>
          <p:nvPr/>
        </p:nvSpPr>
        <p:spPr>
          <a:xfrm>
            <a:off x="144378" y="6017796"/>
            <a:ext cx="11092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대립가설의 방향에서 표면적인 요소가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LLM 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성능에 부정적인 영향을 확인하기 위함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88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975205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913650"/>
            <a:ext cx="1792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Background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3051423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989868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Framework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4127641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406608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Experiment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5203859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5142304"/>
            <a:ext cx="1518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Discussion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FA8EA-6C3F-AE51-10DA-9A6A82CE9F33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3: LLM</a:t>
            </a:r>
            <a:r>
              <a:rPr lang="ko-KR" altLang="en-US"/>
              <a:t>이 유명인의 이름에 의해 오도될 것</a:t>
            </a:r>
            <a:endParaRPr lang="en-US" altLang="ko-KR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454C44-C5C3-E9C0-18A2-8ACA4917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40" y="1892112"/>
            <a:ext cx="4582160" cy="6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0B3E9-6DE2-5B73-B169-C48C0F51E78B}"/>
              </a:ext>
            </a:extLst>
          </p:cNvPr>
          <p:cNvSpPr txBox="1"/>
          <p:nvPr/>
        </p:nvSpPr>
        <p:spPr>
          <a:xfrm>
            <a:off x="144378" y="3318802"/>
            <a:ext cx="6126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문제</a:t>
            </a:r>
            <a:r>
              <a:rPr lang="en-US" altLang="ko-KR"/>
              <a:t>: </a:t>
            </a:r>
            <a:r>
              <a:rPr lang="ko-KR" altLang="en-US"/>
              <a:t>아래의 선택지 중 어떤 것이 더 가능성이 있습니까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>
              <a:buFont typeface="+mj-lt"/>
              <a:buAutoNum type="arabicPeriod"/>
            </a:pPr>
            <a:r>
              <a:rPr lang="en-US" altLang="ko-KR" b="1"/>
              <a:t>Taylor Swift</a:t>
            </a:r>
            <a:r>
              <a:rPr lang="ko-KR" altLang="en-US"/>
              <a:t>는 </a:t>
            </a:r>
            <a:r>
              <a:rPr lang="en-US" altLang="ko-KR"/>
              <a:t>2025</a:t>
            </a:r>
            <a:r>
              <a:rPr lang="ko-KR" altLang="en-US"/>
              <a:t>년에 새 앨범을 발표합니다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/>
              <a:t>Taylor Swift</a:t>
            </a:r>
            <a:r>
              <a:rPr lang="ko-KR" altLang="en-US"/>
              <a:t>는 </a:t>
            </a:r>
            <a:r>
              <a:rPr lang="en-US" altLang="ko-KR"/>
              <a:t>2025</a:t>
            </a:r>
            <a:r>
              <a:rPr lang="ko-KR" altLang="en-US"/>
              <a:t>년에 새 앨범을 발표하며</a:t>
            </a:r>
            <a:r>
              <a:rPr lang="en-US" altLang="ko-KR"/>
              <a:t>, </a:t>
            </a:r>
            <a:r>
              <a:rPr lang="ko-KR" altLang="en-US"/>
              <a:t>그 해 가장 많이 팔린 앨범을 기록합니다</a:t>
            </a:r>
            <a:r>
              <a:rPr lang="en-US" altLang="ko-KR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37198-BC8E-D577-3FBF-56E19CB0A78F}"/>
              </a:ext>
            </a:extLst>
          </p:cNvPr>
          <p:cNvSpPr txBox="1"/>
          <p:nvPr/>
        </p:nvSpPr>
        <p:spPr>
          <a:xfrm>
            <a:off x="6065520" y="3302592"/>
            <a:ext cx="6126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생성 문제</a:t>
            </a:r>
            <a:r>
              <a:rPr lang="en-US" altLang="ko-KR"/>
              <a:t>: </a:t>
            </a:r>
            <a:r>
              <a:rPr lang="ko-KR" altLang="en-US"/>
              <a:t>유명인의 이름을 일반적인 이름으로 교체합니다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>
              <a:buFont typeface="+mj-lt"/>
              <a:buAutoNum type="arabicPeriod"/>
            </a:pPr>
            <a:r>
              <a:rPr lang="en-US" altLang="ko-KR" b="1"/>
              <a:t>Sarah Brown</a:t>
            </a:r>
            <a:r>
              <a:rPr lang="ko-KR" altLang="en-US"/>
              <a:t>은 </a:t>
            </a:r>
            <a:r>
              <a:rPr lang="en-US" altLang="ko-KR"/>
              <a:t>2025</a:t>
            </a:r>
            <a:r>
              <a:rPr lang="ko-KR" altLang="en-US"/>
              <a:t>년에 새 앨범을 발표합니다</a:t>
            </a:r>
            <a:r>
              <a:rPr lang="en-US" altLang="ko-KR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/>
              <a:t>Sarah Brown</a:t>
            </a:r>
            <a:r>
              <a:rPr lang="ko-KR" altLang="en-US"/>
              <a:t>은 </a:t>
            </a:r>
            <a:r>
              <a:rPr lang="en-US" altLang="ko-KR"/>
              <a:t>2025</a:t>
            </a:r>
            <a:r>
              <a:rPr lang="ko-KR" altLang="en-US"/>
              <a:t>년에 새 앨범을 발표하며</a:t>
            </a:r>
            <a:r>
              <a:rPr lang="en-US" altLang="ko-KR"/>
              <a:t>, </a:t>
            </a:r>
            <a:r>
              <a:rPr lang="ko-KR" altLang="en-US"/>
              <a:t>그 해 가장 많이 팔린 앨범을 기록합니다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9990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FA8EA-6C3F-AE51-10DA-9A6A82CE9F33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4: LLM</a:t>
            </a:r>
            <a:r>
              <a:rPr lang="ko-KR" altLang="en-US"/>
              <a:t>이 고전적 양화사의 동의어에서 실패할 것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96D39-1015-89CB-7355-56AA486A1C9F}"/>
              </a:ext>
            </a:extLst>
          </p:cNvPr>
          <p:cNvSpPr txBox="1"/>
          <p:nvPr/>
        </p:nvSpPr>
        <p:spPr>
          <a:xfrm>
            <a:off x="411480" y="2828835"/>
            <a:ext cx="6126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문제</a:t>
            </a:r>
            <a:r>
              <a:rPr lang="en-US" altLang="ko-KR"/>
              <a:t>: </a:t>
            </a:r>
            <a:r>
              <a:rPr lang="ko-KR" altLang="en-US"/>
              <a:t>다음 삼단 논법이 논리적으로 타당한가요</a:t>
            </a:r>
            <a:r>
              <a:rPr lang="en-US" altLang="ko-KR"/>
              <a:t>?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모든 장미는 꽃입니다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어떤 꽃들은 빨리 시듭니다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따라서 </a:t>
            </a:r>
            <a:r>
              <a:rPr lang="ko-KR" altLang="en-US" b="1"/>
              <a:t>어떤</a:t>
            </a:r>
            <a:r>
              <a:rPr lang="ko-KR" altLang="en-US"/>
              <a:t> 장미는 빨리 시듭니다</a:t>
            </a:r>
            <a:r>
              <a:rPr lang="en-US" altLang="ko-KR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38BEB4-49F2-CD64-5731-CC84B649C659}"/>
              </a:ext>
            </a:extLst>
          </p:cNvPr>
          <p:cNvSpPr txBox="1"/>
          <p:nvPr/>
        </p:nvSpPr>
        <p:spPr>
          <a:xfrm>
            <a:off x="5867400" y="2866029"/>
            <a:ext cx="6126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생성 문제</a:t>
            </a:r>
            <a:r>
              <a:rPr lang="en-US" altLang="ko-KR"/>
              <a:t>: </a:t>
            </a:r>
            <a:r>
              <a:rPr lang="ko-KR" altLang="en-US"/>
              <a:t>양화사 </a:t>
            </a:r>
            <a:r>
              <a:rPr lang="en-US" altLang="ko-KR"/>
              <a:t>"</a:t>
            </a:r>
            <a:r>
              <a:rPr lang="ko-KR" altLang="en-US"/>
              <a:t>모든</a:t>
            </a:r>
            <a:r>
              <a:rPr lang="en-US" altLang="ko-KR"/>
              <a:t>"</a:t>
            </a:r>
            <a:r>
              <a:rPr lang="ko-KR" altLang="en-US"/>
              <a:t>과 </a:t>
            </a:r>
            <a:r>
              <a:rPr lang="en-US" altLang="ko-KR"/>
              <a:t>"</a:t>
            </a:r>
            <a:r>
              <a:rPr lang="ko-KR" altLang="en-US"/>
              <a:t>어떤</a:t>
            </a:r>
            <a:r>
              <a:rPr lang="en-US" altLang="ko-KR"/>
              <a:t>"</a:t>
            </a:r>
            <a:r>
              <a:rPr lang="ko-KR" altLang="en-US"/>
              <a:t>을 동의어로 교체합니다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장미는 </a:t>
            </a:r>
            <a:r>
              <a:rPr lang="ko-KR" altLang="en-US" b="1"/>
              <a:t>전부</a:t>
            </a:r>
            <a:r>
              <a:rPr lang="ko-KR" altLang="en-US"/>
              <a:t> 꽃입니다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b="1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 일부</a:t>
            </a:r>
            <a:r>
              <a:rPr lang="ko-KR" altLang="en-US"/>
              <a:t> 꽃들은 빨리 시듭니다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따라서 </a:t>
            </a:r>
            <a:r>
              <a:rPr lang="ko-KR" altLang="en-US" b="1"/>
              <a:t>일부</a:t>
            </a:r>
            <a:r>
              <a:rPr lang="ko-KR" altLang="en-US"/>
              <a:t> 장미는 빨리 시듭니다</a:t>
            </a:r>
            <a:r>
              <a:rPr lang="en-US" altLang="ko-KR"/>
              <a:t>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A711457-64D0-9B68-620C-7BB27E3F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21" y="1720106"/>
            <a:ext cx="4588292" cy="69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738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FA8EA-6C3F-AE51-10DA-9A6A82CE9F33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5: LLM</a:t>
            </a:r>
            <a:r>
              <a:rPr lang="ko-KR" altLang="en-US"/>
              <a:t>이 권위 있는 이름에 의해 오도될 것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95F1A7-4AF5-854D-2530-1331B8594B6F}"/>
              </a:ext>
            </a:extLst>
          </p:cNvPr>
          <p:cNvSpPr txBox="1"/>
          <p:nvPr/>
        </p:nvSpPr>
        <p:spPr>
          <a:xfrm>
            <a:off x="421640" y="2828835"/>
            <a:ext cx="6126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문제</a:t>
            </a:r>
            <a:r>
              <a:rPr lang="en-US" altLang="ko-KR"/>
              <a:t>: </a:t>
            </a:r>
            <a:r>
              <a:rPr lang="ko-KR" altLang="en-US"/>
              <a:t>다음 삼단 논법이 논리적으로 타당한가요</a:t>
            </a:r>
            <a:r>
              <a:rPr lang="en-US" altLang="ko-KR"/>
              <a:t>?</a:t>
            </a:r>
          </a:p>
          <a:p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MIT </a:t>
            </a:r>
            <a:r>
              <a:rPr lang="ko-KR" altLang="en-US" b="1"/>
              <a:t>연구</a:t>
            </a:r>
            <a:r>
              <a:rPr lang="ko-KR" altLang="en-US"/>
              <a:t>에 따르면</a:t>
            </a:r>
            <a:r>
              <a:rPr lang="en-US" altLang="ko-KR"/>
              <a:t>, </a:t>
            </a:r>
            <a:r>
              <a:rPr lang="ko-KR" altLang="en-US"/>
              <a:t>모든 장미는 꽃입니다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/>
              <a:t>Harvard </a:t>
            </a:r>
            <a:r>
              <a:rPr lang="ko-KR" altLang="en-US" b="1"/>
              <a:t>연구</a:t>
            </a:r>
            <a:r>
              <a:rPr lang="ko-KR" altLang="en-US"/>
              <a:t>에 따르면</a:t>
            </a:r>
            <a:r>
              <a:rPr lang="en-US" altLang="ko-KR"/>
              <a:t>, </a:t>
            </a:r>
            <a:r>
              <a:rPr lang="ko-KR" altLang="en-US"/>
              <a:t>어떤 꽃들은 빨리 시듭니다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따라서 어떤 장미는 빨리 시듭니다</a:t>
            </a:r>
            <a:r>
              <a:rPr lang="en-US" altLang="ko-KR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EB710F-4138-2C1C-ABFF-902E98317419}"/>
              </a:ext>
            </a:extLst>
          </p:cNvPr>
          <p:cNvSpPr txBox="1"/>
          <p:nvPr/>
        </p:nvSpPr>
        <p:spPr>
          <a:xfrm>
            <a:off x="6174378" y="2828835"/>
            <a:ext cx="61264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생성 문제</a:t>
            </a:r>
            <a:r>
              <a:rPr lang="en-US" altLang="ko-KR"/>
              <a:t>: </a:t>
            </a:r>
            <a:r>
              <a:rPr lang="ko-KR" altLang="en-US"/>
              <a:t>권위 있는 이름을 덜 신뢰할 수 있는 출처로 교체</a:t>
            </a:r>
            <a:endParaRPr lang="en-US" altLang="ko-KR"/>
          </a:p>
          <a:p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 익명의 블로그</a:t>
            </a:r>
            <a:r>
              <a:rPr lang="ko-KR" altLang="en-US"/>
              <a:t>에 따르면</a:t>
            </a:r>
            <a:r>
              <a:rPr lang="en-US" altLang="ko-KR"/>
              <a:t>, </a:t>
            </a:r>
            <a:r>
              <a:rPr lang="ko-KR" altLang="en-US"/>
              <a:t>모든 장미는 꽃입니다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/>
              <a:t> 온라인 게시물</a:t>
            </a:r>
            <a:r>
              <a:rPr lang="ko-KR" altLang="en-US"/>
              <a:t>에 따르면</a:t>
            </a:r>
            <a:r>
              <a:rPr lang="en-US" altLang="ko-KR"/>
              <a:t>, </a:t>
            </a:r>
            <a:r>
              <a:rPr lang="ko-KR" altLang="en-US"/>
              <a:t>어떤 꽃들은 빨리 시듭니다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 따라서 어떤 장미는 빨리 시듭니다</a:t>
            </a:r>
            <a:r>
              <a:rPr lang="en-US" altLang="ko-KR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53DFF80-F2AF-0AA3-0B81-31992367C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84" y="1540873"/>
            <a:ext cx="3412031" cy="69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8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FA8EA-6C3F-AE51-10DA-9A6A82CE9F33}"/>
              </a:ext>
            </a:extLst>
          </p:cNvPr>
          <p:cNvSpPr txBox="1"/>
          <p:nvPr/>
        </p:nvSpPr>
        <p:spPr>
          <a:xfrm flipH="1">
            <a:off x="144378" y="58803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가설 </a:t>
            </a:r>
            <a:r>
              <a:rPr lang="en-US" altLang="ko-KR"/>
              <a:t>6: LLM</a:t>
            </a:r>
            <a:r>
              <a:rPr lang="ko-KR" altLang="en-US"/>
              <a:t>이 여전히 힌트 토큰에 크게 의존할 것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9CC245-5BF4-706E-EC3D-E6090DC7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7" y="2926860"/>
            <a:ext cx="56749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아래의 선택지 중 어떤 것이 더 가능성이 있습니까?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600">
                <a:latin typeface="Arial" panose="020B0604020202020204" pitchFamily="34" charset="0"/>
              </a:rPr>
              <a:t>a)</a:t>
            </a:r>
            <a:r>
              <a:rPr lang="ko-KR" altLang="en-US" sz="160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마샤는 환경 보호 운동가입니다.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</a:t>
            </a:r>
            <a:r>
              <a:rPr lang="en-US" altLang="ko-KR" sz="1600">
                <a:latin typeface="Arial" panose="020B0604020202020204" pitchFamily="34" charset="0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마샤는 환경 보호 운동가이며, 주말마다 비건 요리를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9265C-DD16-590A-6E5C-5D6ED630D7CB}"/>
              </a:ext>
            </a:extLst>
          </p:cNvPr>
          <p:cNvSpPr txBox="1"/>
          <p:nvPr/>
        </p:nvSpPr>
        <p:spPr>
          <a:xfrm>
            <a:off x="6319426" y="2926860"/>
            <a:ext cx="61264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b="1">
                <a:latin typeface="Arial" panose="020B0604020202020204" pitchFamily="34" charset="0"/>
              </a:rPr>
              <a:t>생성</a:t>
            </a: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문제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문제에 힌트를 추가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힌트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이것은 연결 오류 문제입니다. 문제의 논리에 따라 답을 선택하세요.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sz="1600">
                <a:latin typeface="Arial" panose="020B0604020202020204" pitchFamily="34" charset="0"/>
              </a:rPr>
              <a:t>a)</a:t>
            </a:r>
            <a:r>
              <a:rPr lang="ko-KR" altLang="en-US" sz="160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마샤는 환경 보호 운동가입니다.</a:t>
            </a:r>
            <a:endParaRPr kumimoji="0" lang="en-US" altLang="ko-K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</a:t>
            </a:r>
            <a:r>
              <a:rPr lang="en-US" altLang="ko-KR" sz="1600">
                <a:latin typeface="Arial" panose="020B0604020202020204" pitchFamily="34" charset="0"/>
              </a:rPr>
              <a:t>)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마샤는 환경 보호 운동가이며, 주말마다 비건 요리를 합니다.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6FF5788-7E07-FE8D-02FB-CD14B666E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664" y="1527810"/>
            <a:ext cx="4582160" cy="69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03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EC422-D136-3C51-8A41-747BD1FA3603}"/>
              </a:ext>
            </a:extLst>
          </p:cNvPr>
          <p:cNvSpPr txBox="1"/>
          <p:nvPr/>
        </p:nvSpPr>
        <p:spPr>
          <a:xfrm flipH="1">
            <a:off x="131808" y="5789959"/>
            <a:ext cx="11074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/>
              <a:t>몇몇 실험결과에서 재미있는 포인트를 가져와봤습니다</a:t>
            </a:r>
            <a:r>
              <a:rPr lang="en-US" altLang="ko-KR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/>
              <a:t>GPT </a:t>
            </a:r>
            <a:r>
              <a:rPr lang="ko-KR" altLang="en-US"/>
              <a:t>버전이 올라갈수록 </a:t>
            </a:r>
            <a:r>
              <a:rPr lang="en-US" altLang="ko-KR"/>
              <a:t>Null</a:t>
            </a:r>
            <a:r>
              <a:rPr lang="ko-KR" altLang="en-US"/>
              <a:t>에 가까운데 이는 </a:t>
            </a:r>
            <a:r>
              <a:rPr lang="en-US" altLang="ko-KR"/>
              <a:t>GPT-4o</a:t>
            </a:r>
            <a:r>
              <a:rPr lang="ko-KR" altLang="en-US"/>
              <a:t>가 토큰 편향에도 논리적인 작업을 잘 수행함을 시사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F12228-E4F0-6E9B-A220-909A9BAB3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15" y="2306620"/>
            <a:ext cx="10982325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062F66-E372-00E0-4D02-B25BA3FE7148}"/>
              </a:ext>
            </a:extLst>
          </p:cNvPr>
          <p:cNvSpPr txBox="1"/>
          <p:nvPr/>
        </p:nvSpPr>
        <p:spPr>
          <a:xfrm>
            <a:off x="1163052" y="272716"/>
            <a:ext cx="426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최신 모델이 </a:t>
            </a:r>
            <a:r>
              <a:rPr lang="en-US" altLang="ko-KR" sz="3200" b="1" spc="-300">
                <a:solidFill>
                  <a:schemeClr val="accent1"/>
                </a:solidFill>
              </a:rPr>
              <a:t>Roubust</a:t>
            </a:r>
            <a:r>
              <a:rPr lang="ko-KR" altLang="en-US" sz="3200" b="1" spc="-300">
                <a:solidFill>
                  <a:schemeClr val="accent1"/>
                </a:solidFill>
              </a:rPr>
              <a:t>한지</a:t>
            </a:r>
            <a:r>
              <a:rPr lang="en-US" altLang="ko-KR" sz="3200" b="1" spc="-300">
                <a:solidFill>
                  <a:schemeClr val="accent1"/>
                </a:solidFill>
              </a:rPr>
              <a:t>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CFED0-969D-7518-21E1-C50407D0956B}"/>
              </a:ext>
            </a:extLst>
          </p:cNvPr>
          <p:cNvSpPr txBox="1"/>
          <p:nvPr/>
        </p:nvSpPr>
        <p:spPr>
          <a:xfrm flipH="1">
            <a:off x="131810" y="1419581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2: </a:t>
            </a:r>
            <a:r>
              <a:rPr lang="ko-KR" altLang="en-US"/>
              <a:t>표면적 변경으로 인해 </a:t>
            </a:r>
            <a:r>
              <a:rPr lang="en-US" altLang="ko-KR"/>
              <a:t>LLM</a:t>
            </a:r>
            <a:r>
              <a:rPr lang="ko-KR" altLang="en-US"/>
              <a:t>이 실패할 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935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FD469-8DA9-4D9D-8899-A0C5C264B434}"/>
              </a:ext>
            </a:extLst>
          </p:cNvPr>
          <p:cNvSpPr txBox="1"/>
          <p:nvPr/>
        </p:nvSpPr>
        <p:spPr>
          <a:xfrm>
            <a:off x="1163052" y="272716"/>
            <a:ext cx="5617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삼단논법은 </a:t>
            </a:r>
            <a:r>
              <a:rPr lang="en-US" altLang="ko-KR" sz="3200" b="1" spc="-300">
                <a:solidFill>
                  <a:schemeClr val="accent1"/>
                </a:solidFill>
              </a:rPr>
              <a:t>LLM</a:t>
            </a:r>
            <a:r>
              <a:rPr lang="ko-KR" altLang="en-US" sz="3200" b="1" spc="-300">
                <a:solidFill>
                  <a:schemeClr val="accent1"/>
                </a:solidFill>
              </a:rPr>
              <a:t>에서도 어려운 문제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E07F3C-38CC-FF07-83D8-A8114F80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865" y="1725842"/>
            <a:ext cx="9674270" cy="4314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E0DAC-0BE8-B769-DBAE-B9F554A38CF0}"/>
              </a:ext>
            </a:extLst>
          </p:cNvPr>
          <p:cNvSpPr txBox="1"/>
          <p:nvPr/>
        </p:nvSpPr>
        <p:spPr>
          <a:xfrm flipH="1">
            <a:off x="139987" y="1021359"/>
            <a:ext cx="596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/>
              <a:t>가설 </a:t>
            </a:r>
            <a:r>
              <a:rPr lang="en-US" altLang="ko-KR"/>
              <a:t>4: LLM</a:t>
            </a:r>
            <a:r>
              <a:rPr lang="ko-KR" altLang="en-US"/>
              <a:t>이 고전적 양화사의 동의어에서 실패할 것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C6785-B98C-8492-00AA-B89AD2A93B9E}"/>
              </a:ext>
            </a:extLst>
          </p:cNvPr>
          <p:cNvSpPr txBox="1"/>
          <p:nvPr/>
        </p:nvSpPr>
        <p:spPr>
          <a:xfrm flipH="1">
            <a:off x="139987" y="6204485"/>
            <a:ext cx="1107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altLang="ko-KR" b="1">
                <a:effectLst/>
              </a:rPr>
              <a:t>llama-3-70b-instruct</a:t>
            </a:r>
            <a:r>
              <a:rPr lang="af-ZA" altLang="ko-KR"/>
              <a:t> </a:t>
            </a:r>
            <a:r>
              <a:rPr lang="ko-KR" altLang="en-US"/>
              <a:t>모델을 제외하고 삼단논법의 추론이 약하다는 것을 시사 </a:t>
            </a:r>
            <a:r>
              <a:rPr lang="en-US" altLang="ko-KR"/>
              <a:t>(GPT</a:t>
            </a:r>
            <a:r>
              <a:rPr lang="ko-KR" altLang="en-US"/>
              <a:t>도 마찬가지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51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27478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Discussion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80825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LLM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Reasoning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03119" y="3142347"/>
            <a:ext cx="158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Empirical</a:t>
            </a:r>
          </a:p>
          <a:p>
            <a:pPr algn="ctr"/>
            <a:r>
              <a:rPr lang="en-US" altLang="ko-KR" b="1">
                <a:solidFill>
                  <a:schemeClr val="accent1">
                    <a:lumMod val="50000"/>
                  </a:schemeClr>
                </a:solidFill>
              </a:rPr>
              <a:t>Study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296235"/>
            <a:ext cx="1585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Discussion</a:t>
            </a:r>
            <a:endParaRPr lang="en-US" altLang="ko-K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ED87-182A-4670-A7CB-3A7693D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29274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>
                  <a:solidFill>
                    <a:schemeClr val="bg1"/>
                  </a:solidFill>
                  <a:latin typeface="+mn-ea"/>
                </a:rPr>
                <a:t>Background</a:t>
              </a:r>
              <a:endParaRPr lang="ko-KR" altLang="en-US" sz="44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4BC9-3B8F-455E-8C05-790F49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5038C7-E6E1-1AAF-C8BD-C949203AFC60}"/>
              </a:ext>
            </a:extLst>
          </p:cNvPr>
          <p:cNvSpPr txBox="1"/>
          <p:nvPr/>
        </p:nvSpPr>
        <p:spPr>
          <a:xfrm>
            <a:off x="144378" y="5835431"/>
            <a:ext cx="7780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>
                <a:latin typeface="+mn-ea"/>
                <a:cs typeface="Times New Roman" panose="02020603050405020304" pitchFamily="18" charset="0"/>
              </a:rPr>
              <a:t>LLM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이 논리적으로 사고하고 올바른 결론을 잘 도출하는지에 대한 것을 말합니다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여기서 말하는 추론은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inference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가 아닌 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reasoning</a:t>
            </a:r>
            <a:r>
              <a:rPr lang="ko-KR" altLang="en-US" sz="1600">
                <a:latin typeface="+mn-ea"/>
                <a:cs typeface="Times New Roman" panose="02020603050405020304" pitchFamily="18" charset="0"/>
              </a:rPr>
              <a:t>입니다</a:t>
            </a:r>
            <a:r>
              <a:rPr lang="en-US" altLang="ko-KR" sz="1600">
                <a:latin typeface="+mn-ea"/>
                <a:cs typeface="Times New Roman" panose="02020603050405020304" pitchFamily="18" charset="0"/>
              </a:rPr>
              <a:t>.</a:t>
            </a:r>
            <a:endParaRPr lang="en-US" altLang="ko-KR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9F9FE-169F-F0BE-4A4A-90B9E6AC76DE}"/>
              </a:ext>
            </a:extLst>
          </p:cNvPr>
          <p:cNvSpPr txBox="1"/>
          <p:nvPr/>
        </p:nvSpPr>
        <p:spPr>
          <a:xfrm>
            <a:off x="1163052" y="272716"/>
            <a:ext cx="3873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LLM</a:t>
            </a:r>
            <a:r>
              <a:rPr lang="ko-KR" altLang="en-US" sz="3200" b="1" spc="-300">
                <a:solidFill>
                  <a:schemeClr val="accent1"/>
                </a:solidFill>
              </a:rPr>
              <a:t>의 </a:t>
            </a:r>
            <a:r>
              <a:rPr lang="en-US" altLang="ko-KR" sz="3200" b="1" spc="-300">
                <a:solidFill>
                  <a:schemeClr val="accent1"/>
                </a:solidFill>
              </a:rPr>
              <a:t>Reasoning </a:t>
            </a:r>
            <a:r>
              <a:rPr lang="ko-KR" altLang="en-US" sz="3200" b="1" spc="-300">
                <a:solidFill>
                  <a:schemeClr val="accent1"/>
                </a:solidFill>
              </a:rPr>
              <a:t>이란</a:t>
            </a:r>
            <a:r>
              <a:rPr lang="en-US" altLang="ko-KR" sz="3200" b="1" spc="-300">
                <a:solidFill>
                  <a:schemeClr val="accent1"/>
                </a:solidFill>
              </a:rPr>
              <a:t>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&quot;추론 작업&quot;">
            <a:extLst>
              <a:ext uri="{FF2B5EF4-FFF2-40B4-BE49-F238E27FC236}">
                <a16:creationId xmlns:a16="http://schemas.microsoft.com/office/drawing/2014/main" id="{0B7BF76D-DEFC-659E-9B69-13BD904D9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183" y="1255167"/>
            <a:ext cx="6596062" cy="41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0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41C1FC-0FA9-1D0B-E432-46C4088AF7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E8ED7-F0C7-79D9-721A-8639FEF8CF64}"/>
              </a:ext>
            </a:extLst>
          </p:cNvPr>
          <p:cNvSpPr txBox="1"/>
          <p:nvPr/>
        </p:nvSpPr>
        <p:spPr>
          <a:xfrm>
            <a:off x="1163052" y="272716"/>
            <a:ext cx="4846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결합 오류 </a:t>
            </a:r>
            <a:r>
              <a:rPr lang="en-US" altLang="ko-KR" sz="3200" b="1" spc="-300">
                <a:solidFill>
                  <a:schemeClr val="accent1"/>
                </a:solidFill>
              </a:rPr>
              <a:t>(Conjunction fallacy)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FBC856-C037-B229-7628-CE4EB70D4D9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F595159-FC0C-01DA-284D-4BA9363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34ADAD8E-9490-5E0B-8A49-D4CB20201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3" y="1145828"/>
            <a:ext cx="4307245" cy="5303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614A1-F22D-9641-A48A-CFC22CABBADF}"/>
              </a:ext>
            </a:extLst>
          </p:cNvPr>
          <p:cNvSpPr txBox="1"/>
          <p:nvPr/>
        </p:nvSpPr>
        <p:spPr>
          <a:xfrm>
            <a:off x="5460640" y="2061401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특정 조건들이 동시에 일어날 가능성을 과대평가하는 경향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50F78-72F0-633D-E546-9617D7C0BA75}"/>
              </a:ext>
            </a:extLst>
          </p:cNvPr>
          <p:cNvSpPr txBox="1"/>
          <p:nvPr/>
        </p:nvSpPr>
        <p:spPr>
          <a:xfrm>
            <a:off x="5159115" y="2641635"/>
            <a:ext cx="59779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예시</a:t>
            </a:r>
            <a:r>
              <a:rPr lang="en-US" altLang="ko-KR"/>
              <a:t> )</a:t>
            </a:r>
          </a:p>
          <a:p>
            <a:endParaRPr lang="en-US" altLang="ko-KR"/>
          </a:p>
          <a:p>
            <a:r>
              <a:rPr lang="ko-KR" altLang="en-US"/>
              <a:t>서로 독립인 두 사건 </a:t>
            </a:r>
            <a:r>
              <a:rPr lang="en-US" altLang="ko-KR"/>
              <a:t>A, B</a:t>
            </a:r>
            <a:r>
              <a:rPr lang="ko-KR" altLang="en-US"/>
              <a:t>가 다음과 같다고 하자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lvl="1"/>
            <a:r>
              <a:rPr lang="en-US" altLang="ko-KR"/>
              <a:t>A</a:t>
            </a:r>
            <a:r>
              <a:rPr lang="ko-KR" altLang="en-US"/>
              <a:t> </a:t>
            </a:r>
            <a:r>
              <a:rPr lang="en-US" altLang="ko-KR"/>
              <a:t>: "Linda</a:t>
            </a:r>
            <a:r>
              <a:rPr lang="ko-KR" altLang="en-US"/>
              <a:t>는 은행원이다</a:t>
            </a:r>
            <a:r>
              <a:rPr lang="en-US" altLang="ko-KR"/>
              <a:t>."</a:t>
            </a:r>
          </a:p>
          <a:p>
            <a:pPr lvl="1"/>
            <a:endParaRPr lang="en-US" altLang="ko-KR"/>
          </a:p>
          <a:p>
            <a:pPr lvl="1"/>
            <a:r>
              <a:rPr lang="en-US" altLang="ko-KR"/>
              <a:t>B : "Linda</a:t>
            </a:r>
            <a:r>
              <a:rPr lang="ko-KR" altLang="en-US"/>
              <a:t>는 페미니스트 운동에 적극적으로 참여한다</a:t>
            </a:r>
            <a:r>
              <a:rPr lang="en-US" altLang="ko-KR"/>
              <a:t>."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5D4B10-EE42-DA6C-EB2C-214FC3D2C5E3}"/>
              </a:ext>
            </a:extLst>
          </p:cNvPr>
          <p:cNvGrpSpPr/>
          <p:nvPr/>
        </p:nvGrpSpPr>
        <p:grpSpPr>
          <a:xfrm>
            <a:off x="6514745" y="5196927"/>
            <a:ext cx="2624175" cy="1143213"/>
            <a:chOff x="5986425" y="5122160"/>
            <a:chExt cx="2624175" cy="1143213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DABDD0A-F96A-52FD-7F61-05C5CB55CF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5706" y="5210095"/>
              <a:ext cx="2043584" cy="321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배지 체크 표시1 단색으로 채워진">
              <a:extLst>
                <a:ext uri="{FF2B5EF4-FFF2-40B4-BE49-F238E27FC236}">
                  <a16:creationId xmlns:a16="http://schemas.microsoft.com/office/drawing/2014/main" id="{72345574-BBB5-8582-29A2-922DC6085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986425" y="5122160"/>
              <a:ext cx="457200" cy="457200"/>
            </a:xfrm>
            <a:prstGeom prst="rect">
              <a:avLst/>
            </a:prstGeom>
          </p:spPr>
        </p:pic>
        <p:pic>
          <p:nvPicPr>
            <p:cNvPr id="10" name="그래픽 9" descr="닫기 단색으로 채워진">
              <a:extLst>
                <a:ext uri="{FF2B5EF4-FFF2-40B4-BE49-F238E27FC236}">
                  <a16:creationId xmlns:a16="http://schemas.microsoft.com/office/drawing/2014/main" id="{4522D9A1-FBC8-16F1-F2FE-C9856E3E6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86425" y="5808173"/>
              <a:ext cx="457200" cy="457200"/>
            </a:xfrm>
            <a:prstGeom prst="rect">
              <a:avLst/>
            </a:prstGeom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282F413E-80C4-8F45-F924-56289B731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7022" y="5878579"/>
              <a:ext cx="2043578" cy="32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375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141C1FC-0FA9-1D0B-E432-46C4088AF7B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E8ED7-F0C7-79D9-721A-8639FEF8CF64}"/>
              </a:ext>
            </a:extLst>
          </p:cNvPr>
          <p:cNvSpPr txBox="1"/>
          <p:nvPr/>
        </p:nvSpPr>
        <p:spPr>
          <a:xfrm>
            <a:off x="1163052" y="272716"/>
            <a:ext cx="355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토큰 편향 </a:t>
            </a:r>
            <a:r>
              <a:rPr lang="en-US" altLang="ko-KR" sz="3200" b="1" spc="-300">
                <a:solidFill>
                  <a:schemeClr val="accent1"/>
                </a:solidFill>
              </a:rPr>
              <a:t>(Token Bias)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4FBC856-C037-B229-7628-CE4EB70D4D9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9F595159-FC0C-01DA-284D-4BA9363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F8A4C150-3EB5-AD02-0A0A-37776C433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83" y="1145828"/>
            <a:ext cx="4307245" cy="53035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FD4FB-5186-C2BC-F1DC-81E917752803}"/>
              </a:ext>
            </a:extLst>
          </p:cNvPr>
          <p:cNvSpPr txBox="1"/>
          <p:nvPr/>
        </p:nvSpPr>
        <p:spPr>
          <a:xfrm>
            <a:off x="5440501" y="2823401"/>
            <a:ext cx="63401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/>
              <a:t>Linda</a:t>
            </a:r>
            <a:r>
              <a:rPr lang="ko-KR" altLang="en-US"/>
              <a:t>를 </a:t>
            </a:r>
            <a:r>
              <a:rPr lang="en-US" altLang="ko-KR"/>
              <a:t>Bob</a:t>
            </a:r>
            <a:r>
              <a:rPr lang="ko-KR" altLang="en-US"/>
              <a:t>으로 바꿨을 때 </a:t>
            </a:r>
            <a:r>
              <a:rPr lang="en-US" altLang="ko-KR"/>
              <a:t>(</a:t>
            </a:r>
            <a:r>
              <a:rPr lang="ko-KR" altLang="en-US"/>
              <a:t>토큰 변경</a:t>
            </a:r>
            <a:r>
              <a:rPr lang="en-US" altLang="ko-KR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r>
              <a:rPr lang="ko-KR" altLang="en-US"/>
              <a:t>이 논문에서는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LLM</a:t>
            </a:r>
            <a:r>
              <a:rPr lang="ko-KR" altLang="en-US"/>
              <a:t>이 기존 주장이나 생각을 유지 못하고 대답을 바꾸는 경우를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"Token Bias"</a:t>
            </a:r>
            <a:r>
              <a:rPr lang="ko-KR" altLang="en-US"/>
              <a:t>라 정의합니다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72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3039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Framework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25FD5-3629-4EBB-88C2-7A4919E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6B9D1-5968-143B-7712-5A9EE2B24900}"/>
              </a:ext>
            </a:extLst>
          </p:cNvPr>
          <p:cNvSpPr txBox="1"/>
          <p:nvPr/>
        </p:nvSpPr>
        <p:spPr>
          <a:xfrm>
            <a:off x="1163052" y="272716"/>
            <a:ext cx="1923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chemeClr val="accent1"/>
                </a:solidFill>
              </a:rPr>
              <a:t>프레임워크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pic>
        <p:nvPicPr>
          <p:cNvPr id="4" name="그림 3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2EA1CD27-C01E-B509-4381-36DA7A98C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" y="1168917"/>
            <a:ext cx="6749643" cy="520654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D5FC5F2-ABEA-61F5-E119-347837E50112}"/>
              </a:ext>
            </a:extLst>
          </p:cNvPr>
          <p:cNvGrpSpPr/>
          <p:nvPr/>
        </p:nvGrpSpPr>
        <p:grpSpPr>
          <a:xfrm>
            <a:off x="6703264" y="1695942"/>
            <a:ext cx="2756679" cy="1897460"/>
            <a:chOff x="6276544" y="1627664"/>
            <a:chExt cx="2756679" cy="18974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E294CA-6CD2-8E61-D64A-DBBA7869E77F}"/>
                </a:ext>
              </a:extLst>
            </p:cNvPr>
            <p:cNvSpPr txBox="1"/>
            <p:nvPr/>
          </p:nvSpPr>
          <p:spPr>
            <a:xfrm>
              <a:off x="6554659" y="2047796"/>
              <a:ext cx="2478564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/>
                <a:t>Synthetic data </a:t>
              </a:r>
              <a:r>
                <a:rPr lang="ko-KR" altLang="en-US"/>
                <a:t>생성</a:t>
              </a:r>
              <a:endParaRPr lang="en-US" altLang="ko-KR"/>
            </a:p>
            <a:p>
              <a:r>
                <a:rPr lang="en-US" altLang="ko-KR"/>
                <a:t>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/>
                <a:t>토큰 편향</a:t>
              </a:r>
              <a:endParaRPr lang="en-US" altLang="ko-KR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/>
                <a:t>가설 검정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79849D-B5CD-98B5-6C46-AAC32554F796}"/>
                </a:ext>
              </a:extLst>
            </p:cNvPr>
            <p:cNvSpPr txBox="1"/>
            <p:nvPr/>
          </p:nvSpPr>
          <p:spPr>
            <a:xfrm>
              <a:off x="6276544" y="1627664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1. </a:t>
              </a:r>
              <a:r>
                <a:rPr lang="ko-KR" altLang="en-US" b="1"/>
                <a:t>구성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70907F-F410-088F-09F1-99983864D24C}"/>
              </a:ext>
            </a:extLst>
          </p:cNvPr>
          <p:cNvGrpSpPr/>
          <p:nvPr/>
        </p:nvGrpSpPr>
        <p:grpSpPr>
          <a:xfrm>
            <a:off x="6703264" y="4328947"/>
            <a:ext cx="4470288" cy="1360136"/>
            <a:chOff x="6276544" y="3873024"/>
            <a:chExt cx="4470288" cy="13601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0229D-12C8-36B4-A9C0-D2BC82E175B9}"/>
                </a:ext>
              </a:extLst>
            </p:cNvPr>
            <p:cNvSpPr txBox="1"/>
            <p:nvPr/>
          </p:nvSpPr>
          <p:spPr>
            <a:xfrm>
              <a:off x="6554659" y="4309830"/>
              <a:ext cx="41921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ko-KR"/>
                <a:t>LLM</a:t>
              </a:r>
              <a:r>
                <a:rPr lang="ko-KR" altLang="en-US"/>
                <a:t>이 </a:t>
              </a:r>
              <a:r>
                <a:rPr lang="en-US" altLang="ko-KR"/>
                <a:t>Reasoning</a:t>
              </a:r>
              <a:r>
                <a:rPr lang="ko-KR" altLang="en-US"/>
                <a:t>을 하는지</a:t>
              </a:r>
              <a:endParaRPr lang="en-US" altLang="ko-KR"/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altLang="ko-KR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ko-KR" altLang="en-US"/>
                <a:t>토큰 편향을 이용해 성능을 향상하는지</a:t>
              </a:r>
              <a:endParaRPr lang="en-US" altLang="ko-K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6A3225-535E-F43B-422F-C06C919CE85E}"/>
                </a:ext>
              </a:extLst>
            </p:cNvPr>
            <p:cNvSpPr txBox="1"/>
            <p:nvPr/>
          </p:nvSpPr>
          <p:spPr>
            <a:xfrm>
              <a:off x="6276544" y="3873024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2. </a:t>
              </a:r>
              <a:r>
                <a:rPr lang="ko-KR" altLang="en-US" b="1"/>
                <a:t>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10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1402</Words>
  <Application>Microsoft Office PowerPoint</Application>
  <PresentationFormat>와이드스크린</PresentationFormat>
  <Paragraphs>277</Paragraphs>
  <Slides>26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나눔고딕</vt:lpstr>
      <vt:lpstr>맑은 고딕</vt:lpstr>
      <vt:lpstr>Arial</vt:lpstr>
      <vt:lpstr>Cambria Math</vt:lpstr>
      <vt:lpstr>Wingdings</vt:lpstr>
      <vt:lpstr>Office 테마</vt:lpstr>
      <vt:lpstr>Token Bias - LLM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mose</cp:lastModifiedBy>
  <cp:revision>1185</cp:revision>
  <dcterms:created xsi:type="dcterms:W3CDTF">2024-01-27T05:53:52Z</dcterms:created>
  <dcterms:modified xsi:type="dcterms:W3CDTF">2024-09-08T16:36:32Z</dcterms:modified>
</cp:coreProperties>
</file>