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75" r:id="rId4"/>
    <p:sldId id="276" r:id="rId5"/>
    <p:sldId id="319" r:id="rId6"/>
    <p:sldId id="328" r:id="rId7"/>
    <p:sldId id="286" r:id="rId8"/>
    <p:sldId id="320" r:id="rId9"/>
    <p:sldId id="330" r:id="rId10"/>
    <p:sldId id="329" r:id="rId11"/>
    <p:sldId id="291" r:id="rId12"/>
    <p:sldId id="332" r:id="rId13"/>
    <p:sldId id="325" r:id="rId14"/>
    <p:sldId id="331" r:id="rId15"/>
    <p:sldId id="333" r:id="rId16"/>
    <p:sldId id="295" r:id="rId17"/>
    <p:sldId id="340" r:id="rId18"/>
    <p:sldId id="334" r:id="rId19"/>
    <p:sldId id="335" r:id="rId20"/>
    <p:sldId id="338" r:id="rId21"/>
    <p:sldId id="336" r:id="rId22"/>
    <p:sldId id="337" r:id="rId23"/>
    <p:sldId id="341" r:id="rId24"/>
    <p:sldId id="33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0515" autoAdjust="0"/>
  </p:normalViewPr>
  <p:slideViewPr>
    <p:cSldViewPr snapToGrid="0">
      <p:cViewPr varScale="1">
        <p:scale>
          <a:sx n="103" d="100"/>
          <a:sy n="103" d="100"/>
        </p:scale>
        <p:origin x="9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C310C-718D-43E0-AE6B-757C9C47EA2C}" type="datetimeFigureOut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7EB21-56B8-4D8D-890B-E6CB3F2F5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7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Interpretable</a:t>
            </a:r>
            <a:r>
              <a:rPr lang="ko-KR" altLang="en-US"/>
              <a:t>이 왜 중요한지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LIME</a:t>
            </a:r>
            <a:r>
              <a:rPr lang="ko-KR" altLang="en-US"/>
              <a:t>이 무엇인지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LIME</a:t>
            </a:r>
            <a:r>
              <a:rPr lang="ko-KR" altLang="en-US"/>
              <a:t> 목적식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알고리즘 흐름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SP-LIME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식에 대한 디테일 설명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설명이 충실한지</a:t>
            </a:r>
            <a:r>
              <a:rPr lang="en-US" altLang="ko-KR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예측에 신뢰가 가는지</a:t>
            </a:r>
            <a:r>
              <a:rPr lang="en-US" altLang="ko-KR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유용한 모델인지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0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5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8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가중치를 부여하는 것은 </a:t>
            </a:r>
            <a:r>
              <a:rPr lang="en-US" altLang="ko-KR"/>
              <a:t>pi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역할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인스턴스가 무엇인지 구체적으로 이해하기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3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위에는 </a:t>
            </a:r>
            <a:r>
              <a:rPr lang="en-US" altLang="ko-KR"/>
              <a:t>books</a:t>
            </a:r>
            <a:r>
              <a:rPr lang="ko-KR" altLang="en-US"/>
              <a:t> 데이터셋</a:t>
            </a:r>
            <a:r>
              <a:rPr lang="en-US" altLang="ko-KR"/>
              <a:t>, </a:t>
            </a:r>
            <a:r>
              <a:rPr lang="ko-KR" altLang="en-US"/>
              <a:t>아래는 </a:t>
            </a:r>
            <a:r>
              <a:rPr lang="en-US" altLang="ko-KR"/>
              <a:t>DVDs </a:t>
            </a:r>
            <a:r>
              <a:rPr lang="ko-KR" altLang="en-US"/>
              <a:t>데이터셋</a:t>
            </a:r>
            <a:endParaRPr lang="en-US" altLang="ko-KR"/>
          </a:p>
          <a:p>
            <a:r>
              <a:rPr lang="en-US" altLang="ko-KR"/>
              <a:t>Recall : </a:t>
            </a:r>
            <a:r>
              <a:rPr lang="ko-KR" altLang="en-US"/>
              <a:t>실제 </a:t>
            </a:r>
            <a:r>
              <a:rPr lang="en-US" altLang="ko-KR"/>
              <a:t>True</a:t>
            </a:r>
            <a:r>
              <a:rPr lang="ko-KR" altLang="en-US"/>
              <a:t>인 것 중 모델이 </a:t>
            </a:r>
            <a:r>
              <a:rPr lang="en-US" altLang="ko-KR"/>
              <a:t>True</a:t>
            </a:r>
            <a:r>
              <a:rPr lang="ko-KR" altLang="en-US"/>
              <a:t>라고 예측한 비율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6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리뷰 예시로 들어 설명하는게 좋을 듯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6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recall : </a:t>
            </a:r>
            <a:r>
              <a:rPr lang="ko-KR" altLang="en-US"/>
              <a:t>낮으면 예측해야할 것보다 더 많은 예측을 신뢰하지 않음</a:t>
            </a:r>
            <a:r>
              <a:rPr lang="en-US" altLang="ko-KR"/>
              <a:t>.</a:t>
            </a:r>
          </a:p>
          <a:p>
            <a:r>
              <a:rPr lang="en-US" altLang="ko-KR"/>
              <a:t>precision : </a:t>
            </a:r>
            <a:r>
              <a:rPr lang="ko-KR" altLang="en-US"/>
              <a:t>낮으면 너무 많은 예측을 신뢰함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095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265E5-D500-401E-9C10-4B246CA5E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E134D-51D0-47F4-B545-D75661703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55767C-64AB-8430-A8D9-BE1D6CAC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AFBE-94BE-4413-81D0-1EAB9ED6F5FD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935EE-D350-6F34-4686-6DE6296C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E73CC-1529-5DB1-6C0A-1EEEA591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276D8-00D0-4C9C-A6C1-1D2410BB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77F06-A75E-4BF5-8B81-78E839699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330B2-2A39-44DA-9EFA-7D132110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DCA4-527E-4CD7-BA0B-B103E86C9172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C4251-2A35-4761-AD90-92AC42A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E7484-9237-4310-926F-77B5B753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9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692D43-606F-4CE9-A4CC-AC9BD0F52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DCDBBB-7350-4F60-BE65-DA9224C5A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B83F3-7DCF-4F98-8094-266D3EEE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1A22-4CEB-486B-85D5-FB4B1DCF4E9C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3D7FD-E30F-493A-B3C7-C4CAA480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91F84-6FC4-439B-B4BD-273BBB7B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8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CFF49-AA2B-48DF-8ABA-90943C0B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192C9-8CF8-4EC5-A70D-BCEACA43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7DA5D5-D769-40B6-A5B3-7A6F1441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5C5F-BE61-4B66-8F34-F2A4002371C4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281CF7-3841-4318-AE2E-8AF03BAD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58521-0893-4081-A2DB-8D8079D1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6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83B3E-1C0B-48AD-9058-1CB0AC5E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74813-0067-4234-9AEA-1D7D132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97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3AAB-FBC7-434E-A92C-CB02F148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692DD-341D-42DE-A572-85F657B5D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3A1076-AE1C-439E-8D60-A715FC182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DA4705-9875-48FE-87D8-0F213636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30E-BD08-42AB-A373-5E352C564E61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4BAA8-D609-4369-9BDA-FEB5A94D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9E49D-42EE-478E-BE27-938508F0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2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08E27-1521-41C0-AD81-4A9B2B6C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7E18E-12BC-4206-A08E-02CA9AF7A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766274-F53D-4640-99C2-994E8BED2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512F9-294F-49EF-BB6E-9FD578CC0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E56DD2-8865-492A-BBF1-6209702B0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8DFA37-46C0-4A97-9270-8E9EA5E3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259-A071-4707-B097-911E2595E9FB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712670-1302-4B73-9063-47BB7317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04BC0C-F69D-4289-9343-054E6243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8ECE4-DC07-4EF5-AECD-7B43D2CD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53ADF2-7047-417C-A0A1-B14165F0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12F6-A8C3-4216-BF8D-747EC9931F9E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8AE304-36EA-43AE-9C9D-56C1E7F8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6C78BF-4BDB-45A1-AD7F-2C7A56C7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96A3B5-38F8-4F05-9E7B-E48F29DA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6DDB-FB2F-4064-8038-4265C8E99027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FE135E-EE6D-46F7-9FBF-4F5D7627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8A6CC-C602-4DF9-AED6-85171051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5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803C4-7B37-4933-B5B5-F0FC7495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02A4C-6EED-4C77-9FA6-D9D2AF81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9CAE3-60CF-4891-8DCB-FE144A5EB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C788B-4643-47F4-9B11-BD7CD613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6985-87BC-4126-B9FB-BA0747B7063A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F4DDB-5EFB-407E-9B13-71D30AAE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37719-CEEA-41CD-9C83-9A55A7D1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1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56E1C-DE3C-4E2F-AB0F-C3897AB0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92CD20-B858-4809-B9A5-3F49212BD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0B24D9-68B0-4F98-B26F-6E9D641B2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0FFF8-B5AD-40CF-BDEF-71961AE7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957C-FBF3-4FE2-9598-E3D5BB77140A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8C401-AE65-4422-A9F0-9A510CB8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135B8-9393-406F-A658-2DC57E26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5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1CFD1C-DFBC-4BD9-9F2B-A771716C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2C5C0-3554-4AD5-82A9-6B700F174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50BDC-6C2D-4EFD-A2BE-249A4CE1F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75EF9B9-12FD-4CBC-9849-8984214ABD73}" type="datetime1">
              <a:rPr lang="ko-KR" altLang="en-US" smtClean="0"/>
              <a:t>2024-04-08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A49AA-9E25-4BE3-A912-AB170CF77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E193A-87AA-454A-BBF3-A2AD3A00E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6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797FF-8434-4FBA-B3F3-6875EAD9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0831" y="1677163"/>
            <a:ext cx="5770338" cy="967289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LIME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3FAFA0-8D64-4D3B-A44C-506B12A7A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0522"/>
            <a:ext cx="9144000" cy="1655762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Mose Park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Department of Statistical Data Science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University of Seoul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Selective. Lab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April 9, 2024</a:t>
            </a:r>
            <a:endParaRPr lang="ko-KR" altLang="en-US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68ADE0-0833-D301-6F44-C88689728910}"/>
              </a:ext>
            </a:extLst>
          </p:cNvPr>
          <p:cNvCxnSpPr>
            <a:cxnSpLocks/>
          </p:cNvCxnSpPr>
          <p:nvPr/>
        </p:nvCxnSpPr>
        <p:spPr>
          <a:xfrm>
            <a:off x="0" y="2999452"/>
            <a:ext cx="122133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E63D42-E71F-4080-AE78-8E20BCD4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8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39611F2-AE69-4CA3-B7FF-99E0D0C06F3C}"/>
              </a:ext>
            </a:extLst>
          </p:cNvPr>
          <p:cNvSpPr txBox="1"/>
          <p:nvPr/>
        </p:nvSpPr>
        <p:spPr>
          <a:xfrm>
            <a:off x="1163052" y="272716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Algorithm 1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pic>
        <p:nvPicPr>
          <p:cNvPr id="24" name="그림 23" descr="\documentclass{article}&#10;\usepackage{amsmath, amsfonts, amssymb, xcolor}&#10;\pagestyle{empty}&#10;&#10;\begin{document}&#10;\noindent\rule{\textwidth}{1pt} % This creates a horizontal line.&#10;\textbf{Require:} Classifier $f$, Number of samples $N$ \\&#10;\textbf{Require:} Instance $x$, and its interpretable version $x'$ \\&#10;\textbf{Require:} Similarity kernel $\pi_x$, Length of explanation $K$&#10;&#10;\begin{enumerate}&#10;    \item Initialize $Z$.&#10;    \item For $i = 1$ to $N$ do&#10;    \begin{enumerate}&#10;        \item Sample $z'_i$ around $x'$.&#10;        \item Compute $Z = Z \cup \{(z'_i, f(z_i), \pi_x(z_i))\}$.&#10;    \end{enumerate}&#10;    \item End for.&#10;    \item Compute $w = \text{K-Lasso}(Z, K)$ with $z'_i$ as features, $f(z_i)$ as target.&#10;    \item Return $w$.&#10;\end{enumerate}&#10;&#10;\end{document}" title="IguanaTex Bitmap Display">
            <a:extLst>
              <a:ext uri="{FF2B5EF4-FFF2-40B4-BE49-F238E27FC236}">
                <a16:creationId xmlns:a16="http://schemas.microsoft.com/office/drawing/2014/main" id="{C8D35D6E-2721-4F8A-9A0E-FFB433A012F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48" y="1473036"/>
            <a:ext cx="8726859" cy="443276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1D0DF0-DFC8-4CDA-9942-B94E2348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2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6634B11-3166-4E53-9ADE-72441FE27542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536222-F8E9-41C3-AE87-12E5F4650491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60C386-549F-4AF0-AE16-0F1A36735FA3}"/>
                </a:ext>
              </a:extLst>
            </p:cNvPr>
            <p:cNvSpPr txBox="1"/>
            <p:nvPr/>
          </p:nvSpPr>
          <p:spPr>
            <a:xfrm>
              <a:off x="6817895" y="3350782"/>
              <a:ext cx="22268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SP-LIME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2E258E-51B2-48A1-93A9-5A571C828377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3D50FB5-BE6A-4726-9149-DB20E830560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85D1A0-9480-410F-9933-6B495A99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7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6252EBB9-EFA8-4635-AF54-45AD2713EBA0}"/>
              </a:ext>
            </a:extLst>
          </p:cNvPr>
          <p:cNvGrpSpPr/>
          <p:nvPr/>
        </p:nvGrpSpPr>
        <p:grpSpPr>
          <a:xfrm>
            <a:off x="3327683" y="1562530"/>
            <a:ext cx="5667650" cy="1886523"/>
            <a:chOff x="3121089" y="1034297"/>
            <a:chExt cx="5667650" cy="188652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7025580-DF2C-4844-9B20-BB4A02FBC368}"/>
                </a:ext>
              </a:extLst>
            </p:cNvPr>
            <p:cNvGrpSpPr/>
            <p:nvPr/>
          </p:nvGrpSpPr>
          <p:grpSpPr>
            <a:xfrm>
              <a:off x="3121089" y="1452826"/>
              <a:ext cx="1810139" cy="1056469"/>
              <a:chOff x="5066525" y="2809107"/>
              <a:chExt cx="1810139" cy="1056469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FBFB39CB-9CD1-4186-BE0C-43BC8D85E7C1}"/>
                  </a:ext>
                </a:extLst>
              </p:cNvPr>
              <p:cNvGrpSpPr/>
              <p:nvPr/>
            </p:nvGrpSpPr>
            <p:grpSpPr>
              <a:xfrm>
                <a:off x="5066525" y="2829894"/>
                <a:ext cx="1810139" cy="1035682"/>
                <a:chOff x="3526971" y="2276669"/>
                <a:chExt cx="1810139" cy="1035682"/>
              </a:xfrm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620B105B-F69F-4FEF-9865-E56CDD695191}"/>
                    </a:ext>
                  </a:extLst>
                </p:cNvPr>
                <p:cNvSpPr/>
                <p:nvPr/>
              </p:nvSpPr>
              <p:spPr>
                <a:xfrm>
                  <a:off x="3526971" y="2276669"/>
                  <a:ext cx="1810139" cy="1035682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87A5D3F6-C208-44F5-9A20-60B271575395}"/>
                    </a:ext>
                  </a:extLst>
                </p:cNvPr>
                <p:cNvSpPr/>
                <p:nvPr/>
              </p:nvSpPr>
              <p:spPr>
                <a:xfrm>
                  <a:off x="3704254" y="2444620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92D5B2C9-57A1-4A77-8359-53A598330E1B}"/>
                    </a:ext>
                  </a:extLst>
                </p:cNvPr>
                <p:cNvSpPr/>
                <p:nvPr/>
              </p:nvSpPr>
              <p:spPr>
                <a:xfrm>
                  <a:off x="3881537" y="2537926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7391E342-1DBB-4D31-8373-AC5091AB8A30}"/>
                    </a:ext>
                  </a:extLst>
                </p:cNvPr>
                <p:cNvSpPr/>
                <p:nvPr/>
              </p:nvSpPr>
              <p:spPr>
                <a:xfrm>
                  <a:off x="4058820" y="2631232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4F8EF83F-398F-4A83-9CF9-515A853BC05D}"/>
                    </a:ext>
                  </a:extLst>
                </p:cNvPr>
                <p:cNvSpPr/>
                <p:nvPr/>
              </p:nvSpPr>
              <p:spPr>
                <a:xfrm>
                  <a:off x="4105473" y="2444620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AC099737-BFF5-4E01-BB6B-3027D0E99C77}"/>
                    </a:ext>
                  </a:extLst>
                </p:cNvPr>
                <p:cNvSpPr/>
                <p:nvPr/>
              </p:nvSpPr>
              <p:spPr>
                <a:xfrm>
                  <a:off x="4329409" y="2584579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>
                  <a:extLst>
                    <a:ext uri="{FF2B5EF4-FFF2-40B4-BE49-F238E27FC236}">
                      <a16:creationId xmlns:a16="http://schemas.microsoft.com/office/drawing/2014/main" id="{EAAD6A67-8F4B-4D82-8018-E14BF366929C}"/>
                    </a:ext>
                  </a:extLst>
                </p:cNvPr>
                <p:cNvSpPr/>
                <p:nvPr/>
              </p:nvSpPr>
              <p:spPr>
                <a:xfrm>
                  <a:off x="4254769" y="2724538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BB8725CF-962D-4512-A33B-3D9E7157C7A4}"/>
                    </a:ext>
                  </a:extLst>
                </p:cNvPr>
                <p:cNvSpPr/>
                <p:nvPr/>
              </p:nvSpPr>
              <p:spPr>
                <a:xfrm>
                  <a:off x="4432045" y="301378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0051E902-F20B-4C38-9B1F-BFEE55D63E32}"/>
                    </a:ext>
                  </a:extLst>
                </p:cNvPr>
                <p:cNvSpPr/>
                <p:nvPr/>
              </p:nvSpPr>
              <p:spPr>
                <a:xfrm>
                  <a:off x="4544016" y="278190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C1A517C5-E37E-43EA-98FA-43603CF04ECD}"/>
                    </a:ext>
                  </a:extLst>
                </p:cNvPr>
                <p:cNvSpPr/>
                <p:nvPr/>
              </p:nvSpPr>
              <p:spPr>
                <a:xfrm>
                  <a:off x="4152126" y="301378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9E09A85D-7687-4EA3-9C2F-978EEE11D437}"/>
                    </a:ext>
                  </a:extLst>
                </p:cNvPr>
                <p:cNvSpPr/>
                <p:nvPr/>
              </p:nvSpPr>
              <p:spPr>
                <a:xfrm>
                  <a:off x="3965514" y="274785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16FB92C1-BA98-40EA-AB3B-C2B2D7DA3E9C}"/>
                    </a:ext>
                  </a:extLst>
                </p:cNvPr>
                <p:cNvSpPr/>
                <p:nvPr/>
              </p:nvSpPr>
              <p:spPr>
                <a:xfrm>
                  <a:off x="4040161" y="2915808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5A3B4B01-6B08-4DB8-B465-980E987AFCA0}"/>
                    </a:ext>
                  </a:extLst>
                </p:cNvPr>
                <p:cNvSpPr/>
                <p:nvPr/>
              </p:nvSpPr>
              <p:spPr>
                <a:xfrm>
                  <a:off x="4245432" y="2794510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37E7AE4C-A32C-4C21-B1AD-E84DF775D78C}"/>
                    </a:ext>
                  </a:extLst>
                </p:cNvPr>
                <p:cNvSpPr/>
                <p:nvPr/>
              </p:nvSpPr>
              <p:spPr>
                <a:xfrm>
                  <a:off x="4338738" y="2869155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C6EC7B61-7861-41D5-BF9C-DCB62F7B17BE}"/>
                    </a:ext>
                  </a:extLst>
                </p:cNvPr>
                <p:cNvSpPr/>
                <p:nvPr/>
              </p:nvSpPr>
              <p:spPr>
                <a:xfrm>
                  <a:off x="4721291" y="239796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26B837E3-C01C-459A-80BD-5498F2DFF88F}"/>
                    </a:ext>
                  </a:extLst>
                </p:cNvPr>
                <p:cNvSpPr/>
                <p:nvPr/>
              </p:nvSpPr>
              <p:spPr>
                <a:xfrm>
                  <a:off x="4450713" y="278190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3A2EF0E1-6C03-4293-B79E-465522EF2430}"/>
                    </a:ext>
                  </a:extLst>
                </p:cNvPr>
                <p:cNvSpPr/>
                <p:nvPr/>
              </p:nvSpPr>
              <p:spPr>
                <a:xfrm>
                  <a:off x="4627988" y="239796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A547B918-7855-4EA6-B19C-69DEF1932AE7}"/>
                    </a:ext>
                  </a:extLst>
                </p:cNvPr>
                <p:cNvSpPr/>
                <p:nvPr/>
              </p:nvSpPr>
              <p:spPr>
                <a:xfrm>
                  <a:off x="4553345" y="3005825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38CB1F9B-A2E7-4E5B-A9EB-16F7234BBD26}"/>
                    </a:ext>
                  </a:extLst>
                </p:cNvPr>
                <p:cNvSpPr/>
                <p:nvPr/>
              </p:nvSpPr>
              <p:spPr>
                <a:xfrm>
                  <a:off x="4730620" y="2621885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1BA63D0A-D08A-4DBA-BC00-8125A351A831}"/>
                    </a:ext>
                  </a:extLst>
                </p:cNvPr>
                <p:cNvSpPr/>
                <p:nvPr/>
              </p:nvSpPr>
              <p:spPr>
                <a:xfrm>
                  <a:off x="3592290" y="3099131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6871C784-245B-4D3B-BAD8-AA7F550C835D}"/>
                    </a:ext>
                  </a:extLst>
                </p:cNvPr>
                <p:cNvSpPr/>
                <p:nvPr/>
              </p:nvSpPr>
              <p:spPr>
                <a:xfrm>
                  <a:off x="3769565" y="2715191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F4F30914-6DE2-4500-83ED-CDB6A45F0AB1}"/>
                    </a:ext>
                  </a:extLst>
                </p:cNvPr>
                <p:cNvSpPr/>
                <p:nvPr/>
              </p:nvSpPr>
              <p:spPr>
                <a:xfrm>
                  <a:off x="4982547" y="2351314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038CA1F4-90DD-43C5-BBEA-7FFCB1CCF744}"/>
                    </a:ext>
                  </a:extLst>
                </p:cNvPr>
                <p:cNvSpPr/>
                <p:nvPr/>
              </p:nvSpPr>
              <p:spPr>
                <a:xfrm>
                  <a:off x="4982547" y="2495930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EF86BCFE-BE82-4A0A-B4EE-8B9685595B09}"/>
                    </a:ext>
                  </a:extLst>
                </p:cNvPr>
                <p:cNvSpPr/>
                <p:nvPr/>
              </p:nvSpPr>
              <p:spPr>
                <a:xfrm>
                  <a:off x="5150505" y="2809865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CB7A5E11-878A-49AB-B230-97FC3C753F89}"/>
                    </a:ext>
                  </a:extLst>
                </p:cNvPr>
                <p:cNvSpPr/>
                <p:nvPr/>
              </p:nvSpPr>
              <p:spPr>
                <a:xfrm>
                  <a:off x="4982547" y="2887816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17D446BF-0870-4AFD-B520-061395E713BC}"/>
                    </a:ext>
                  </a:extLst>
                </p:cNvPr>
                <p:cNvSpPr/>
                <p:nvPr/>
              </p:nvSpPr>
              <p:spPr>
                <a:xfrm>
                  <a:off x="4840103" y="3027758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3FE08362-2E4C-4ECB-AC62-D555AB2B2D97}"/>
                    </a:ext>
                  </a:extLst>
                </p:cNvPr>
                <p:cNvSpPr/>
                <p:nvPr/>
              </p:nvSpPr>
              <p:spPr>
                <a:xfrm>
                  <a:off x="4840103" y="2781907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5175E9E6-A496-4381-BA85-C4222FD3DD4C}"/>
                    </a:ext>
                  </a:extLst>
                </p:cNvPr>
                <p:cNvSpPr/>
                <p:nvPr/>
              </p:nvSpPr>
              <p:spPr>
                <a:xfrm>
                  <a:off x="5029200" y="3094466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타원 127">
                  <a:extLst>
                    <a:ext uri="{FF2B5EF4-FFF2-40B4-BE49-F238E27FC236}">
                      <a16:creationId xmlns:a16="http://schemas.microsoft.com/office/drawing/2014/main" id="{AA3B9C02-49A2-49E7-BC8C-AB0FEEA071B0}"/>
                    </a:ext>
                  </a:extLst>
                </p:cNvPr>
                <p:cNvSpPr/>
                <p:nvPr/>
              </p:nvSpPr>
              <p:spPr>
                <a:xfrm>
                  <a:off x="5183155" y="3159771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52673D60-30FE-40FF-BE7A-79C530977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4379" y="2809107"/>
                <a:ext cx="1" cy="105204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FA731D8-5837-4EB6-95B5-75CCB707EFAF}"/>
                </a:ext>
              </a:extLst>
            </p:cNvPr>
            <p:cNvCxnSpPr>
              <a:cxnSpLocks/>
            </p:cNvCxnSpPr>
            <p:nvPr/>
          </p:nvCxnSpPr>
          <p:spPr>
            <a:xfrm>
              <a:off x="4219617" y="1969649"/>
              <a:ext cx="71161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E3C12741-1AD2-499F-9A37-AFA54B9BF117}"/>
                </a:ext>
              </a:extLst>
            </p:cNvPr>
            <p:cNvSpPr/>
            <p:nvPr/>
          </p:nvSpPr>
          <p:spPr>
            <a:xfrm>
              <a:off x="6595188" y="1041303"/>
              <a:ext cx="2100944" cy="187951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8B9A46-B229-4420-A282-2CB2F1983958}"/>
                </a:ext>
              </a:extLst>
            </p:cNvPr>
            <p:cNvSpPr/>
            <p:nvPr/>
          </p:nvSpPr>
          <p:spPr>
            <a:xfrm>
              <a:off x="4138127" y="1823746"/>
              <a:ext cx="466538" cy="4945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2845FB60-3D69-4C3B-B4C8-7A7F77E72D5E}"/>
                </a:ext>
              </a:extLst>
            </p:cNvPr>
            <p:cNvCxnSpPr>
              <a:stCxn id="118" idx="0"/>
            </p:cNvCxnSpPr>
            <p:nvPr/>
          </p:nvCxnSpPr>
          <p:spPr>
            <a:xfrm flipV="1">
              <a:off x="4371391" y="1041303"/>
              <a:ext cx="2223797" cy="777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DFB7B17C-203F-4FED-B7CD-F2368E89F83F}"/>
                </a:ext>
              </a:extLst>
            </p:cNvPr>
            <p:cNvCxnSpPr>
              <a:stCxn id="2" idx="2"/>
            </p:cNvCxnSpPr>
            <p:nvPr/>
          </p:nvCxnSpPr>
          <p:spPr>
            <a:xfrm>
              <a:off x="4371396" y="2318264"/>
              <a:ext cx="2223792" cy="602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D336E100-3F19-4426-8ED0-E115CCF5BA84}"/>
                </a:ext>
              </a:extLst>
            </p:cNvPr>
            <p:cNvCxnSpPr>
              <a:cxnSpLocks/>
            </p:cNvCxnSpPr>
            <p:nvPr/>
          </p:nvCxnSpPr>
          <p:spPr>
            <a:xfrm>
              <a:off x="7083639" y="1617572"/>
              <a:ext cx="161249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AFE8C9AA-077E-4C57-A598-C49A92C5B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2604" y="1041304"/>
              <a:ext cx="0" cy="1879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0DC26E8B-8DDA-4DE9-AFB4-980F427A62D7}"/>
                </a:ext>
              </a:extLst>
            </p:cNvPr>
            <p:cNvSpPr/>
            <p:nvPr/>
          </p:nvSpPr>
          <p:spPr>
            <a:xfrm>
              <a:off x="6665009" y="2425412"/>
              <a:ext cx="429362" cy="4293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416D1258-3B7C-4437-BC4C-E93ADFA2F3CD}"/>
                </a:ext>
              </a:extLst>
            </p:cNvPr>
            <p:cNvSpPr/>
            <p:nvPr/>
          </p:nvSpPr>
          <p:spPr>
            <a:xfrm>
              <a:off x="6654277" y="1650801"/>
              <a:ext cx="429362" cy="4293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4FEDBD0A-E21F-4CFE-B0A8-D7D91A78F8FA}"/>
                </a:ext>
              </a:extLst>
            </p:cNvPr>
            <p:cNvSpPr/>
            <p:nvPr/>
          </p:nvSpPr>
          <p:spPr>
            <a:xfrm>
              <a:off x="7335340" y="1034297"/>
              <a:ext cx="429362" cy="4293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65D65585-3485-4361-AE24-835BCBFAF7C7}"/>
                </a:ext>
              </a:extLst>
            </p:cNvPr>
            <p:cNvSpPr/>
            <p:nvPr/>
          </p:nvSpPr>
          <p:spPr>
            <a:xfrm>
              <a:off x="8057606" y="1632157"/>
              <a:ext cx="429362" cy="42936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485AA27A-B442-4804-9536-7377553218F6}"/>
                </a:ext>
              </a:extLst>
            </p:cNvPr>
            <p:cNvSpPr/>
            <p:nvPr/>
          </p:nvSpPr>
          <p:spPr>
            <a:xfrm>
              <a:off x="8074246" y="2472797"/>
              <a:ext cx="429362" cy="42936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현 326">
              <a:extLst>
                <a:ext uri="{FF2B5EF4-FFF2-40B4-BE49-F238E27FC236}">
                  <a16:creationId xmlns:a16="http://schemas.microsoft.com/office/drawing/2014/main" id="{54FB54B5-F02D-4500-8A54-AB5E4DCBE326}"/>
                </a:ext>
              </a:extLst>
            </p:cNvPr>
            <p:cNvSpPr/>
            <p:nvPr/>
          </p:nvSpPr>
          <p:spPr>
            <a:xfrm rot="1294699">
              <a:off x="8406185" y="2052130"/>
              <a:ext cx="382554" cy="382554"/>
            </a:xfrm>
            <a:prstGeom prst="chor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9" name="TextBox 328">
            <a:extLst>
              <a:ext uri="{FF2B5EF4-FFF2-40B4-BE49-F238E27FC236}">
                <a16:creationId xmlns:a16="http://schemas.microsoft.com/office/drawing/2014/main" id="{B5F00D8F-03FA-4D33-B5EE-E416063EEC94}"/>
              </a:ext>
            </a:extLst>
          </p:cNvPr>
          <p:cNvSpPr txBox="1"/>
          <p:nvPr/>
        </p:nvSpPr>
        <p:spPr>
          <a:xfrm>
            <a:off x="1325058" y="4427687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 단일 예측이기 때문에 모델 전체 해석의 일반화가 어려움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898FE2A5-E038-40FA-ADA0-8204D4FD3496}"/>
              </a:ext>
            </a:extLst>
          </p:cNvPr>
          <p:cNvSpPr txBox="1"/>
          <p:nvPr/>
        </p:nvSpPr>
        <p:spPr>
          <a:xfrm>
            <a:off x="1163052" y="272716"/>
            <a:ext cx="2465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Why SP-LIME?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E556B3F-A9D8-4964-A43C-B1CE4718FCBE}"/>
              </a:ext>
            </a:extLst>
          </p:cNvPr>
          <p:cNvSpPr txBox="1"/>
          <p:nvPr/>
        </p:nvSpPr>
        <p:spPr>
          <a:xfrm>
            <a:off x="1325058" y="5139007"/>
            <a:ext cx="796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 개별 인스턴스를 설명하는 것 대신에 인스턴스들의 집합을 설명하는 것을 목표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22CB0E-537F-4042-8E8E-34D5CF62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1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4CE6A7F-61A5-4B16-83A9-EC4AC6D3C53C}"/>
              </a:ext>
            </a:extLst>
          </p:cNvPr>
          <p:cNvGrpSpPr/>
          <p:nvPr/>
        </p:nvGrpSpPr>
        <p:grpSpPr>
          <a:xfrm>
            <a:off x="2854519" y="937189"/>
            <a:ext cx="6224167" cy="4025572"/>
            <a:chOff x="2754194" y="1231548"/>
            <a:chExt cx="6224167" cy="402557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9977B88-45D1-4071-934E-6D08168FB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0736" y="1600880"/>
              <a:ext cx="3629025" cy="3133725"/>
            </a:xfrm>
            <a:prstGeom prst="rect">
              <a:avLst/>
            </a:prstGeom>
          </p:spPr>
        </p:pic>
        <p:sp>
          <p:nvSpPr>
            <p:cNvPr id="4" name="왼쪽 중괄호 3">
              <a:extLst>
                <a:ext uri="{FF2B5EF4-FFF2-40B4-BE49-F238E27FC236}">
                  <a16:creationId xmlns:a16="http://schemas.microsoft.com/office/drawing/2014/main" id="{9E2C9388-DC66-450E-8E70-8B5AF5132D0A}"/>
                </a:ext>
              </a:extLst>
            </p:cNvPr>
            <p:cNvSpPr/>
            <p:nvPr/>
          </p:nvSpPr>
          <p:spPr>
            <a:xfrm>
              <a:off x="4301412" y="2258008"/>
              <a:ext cx="269324" cy="195009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3734F0-1E24-4EB0-9DAB-88464331B784}"/>
                </a:ext>
              </a:extLst>
            </p:cNvPr>
            <p:cNvSpPr txBox="1"/>
            <p:nvPr/>
          </p:nvSpPr>
          <p:spPr>
            <a:xfrm>
              <a:off x="2754194" y="3041007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텍스트 데이터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84485A-8441-45B4-BCB8-A902E1761707}"/>
                </a:ext>
              </a:extLst>
            </p:cNvPr>
            <p:cNvSpPr txBox="1"/>
            <p:nvPr/>
          </p:nvSpPr>
          <p:spPr>
            <a:xfrm>
              <a:off x="5551714" y="1231548"/>
              <a:ext cx="2013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feature </a:t>
              </a:r>
              <a:r>
                <a:rPr lang="ko-KR" altLang="en-US"/>
                <a:t>즉</a:t>
              </a:r>
              <a:r>
                <a:rPr lang="en-US" altLang="ko-KR"/>
                <a:t>, </a:t>
              </a:r>
              <a:r>
                <a:rPr lang="ko-KR" altLang="en-US"/>
                <a:t>변수들</a:t>
              </a:r>
            </a:p>
          </p:txBody>
        </p:sp>
        <p:pic>
          <p:nvPicPr>
            <p:cNvPr id="12" name="그림 11" descr="\documentclass{article}&#10;\usepackage{amsmath, amsfonts, amssymb, xcolor}&#10;\pagestyle{empty}&#10;&#10;\begin{document}&#10;&#10;$W, \text{ with } n = d' = 5$&#10;&#10;\end{document}" title="IguanaTex Bitmap Display">
              <a:extLst>
                <a:ext uri="{FF2B5EF4-FFF2-40B4-BE49-F238E27FC236}">
                  <a16:creationId xmlns:a16="http://schemas.microsoft.com/office/drawing/2014/main" id="{423C9C22-3D9A-4305-8712-B74535379B3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04" y="5017882"/>
              <a:ext cx="2134857" cy="23923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D8FADAC-D490-43A5-8051-A17BDC6DCF8B}"/>
              </a:ext>
            </a:extLst>
          </p:cNvPr>
          <p:cNvGrpSpPr/>
          <p:nvPr/>
        </p:nvGrpSpPr>
        <p:grpSpPr>
          <a:xfrm>
            <a:off x="951723" y="5551479"/>
            <a:ext cx="8884296" cy="369332"/>
            <a:chOff x="951723" y="5551479"/>
            <a:chExt cx="8884296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B48035-392D-4FA3-864B-FEB6D20D7C0E}"/>
                </a:ext>
              </a:extLst>
            </p:cNvPr>
            <p:cNvSpPr txBox="1"/>
            <p:nvPr/>
          </p:nvSpPr>
          <p:spPr>
            <a:xfrm>
              <a:off x="951723" y="5551479"/>
              <a:ext cx="7951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▶ 회색칸은 </a:t>
              </a:r>
              <a:r>
                <a:rPr lang="en-US" altLang="ko-KR"/>
                <a:t>instance</a:t>
              </a:r>
              <a:r>
                <a:rPr lang="ko-KR" altLang="en-US"/>
                <a:t>를 의미</a:t>
              </a:r>
              <a:r>
                <a:rPr lang="en-US" altLang="ko-KR"/>
                <a:t>, f2</a:t>
              </a:r>
              <a:r>
                <a:rPr lang="ko-KR" altLang="en-US"/>
                <a:t>가 </a:t>
              </a:r>
              <a:r>
                <a:rPr lang="en-US" altLang="ko-KR"/>
                <a:t>f3</a:t>
              </a:r>
              <a:r>
                <a:rPr lang="ko-KR" altLang="en-US"/>
                <a:t>에 비해 </a:t>
              </a:r>
              <a:r>
                <a:rPr lang="en-US" altLang="ko-KR"/>
                <a:t>importance score</a:t>
              </a:r>
              <a:r>
                <a:rPr lang="ko-KR" altLang="en-US"/>
                <a:t>가 높기 때문에 </a:t>
              </a:r>
            </a:p>
          </p:txBody>
        </p:sp>
        <p:pic>
          <p:nvPicPr>
            <p:cNvPr id="16" name="그림 15" descr="\documentclass{article}&#10;\usepackage{amsmath, amsfonts, amssymb, xcolor}&#10;\pagestyle{empty}&#10;&#10;\begin{document}&#10;&#10;$I_2 &gt; I_3$&#10;&#10;\end{document}" title="IguanaTex Bitmap Display">
              <a:extLst>
                <a:ext uri="{FF2B5EF4-FFF2-40B4-BE49-F238E27FC236}">
                  <a16:creationId xmlns:a16="http://schemas.microsoft.com/office/drawing/2014/main" id="{2326A981-AD61-4E12-81C6-1889869A5C1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8686" y="5629478"/>
              <a:ext cx="757333" cy="21333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781FC8-5C30-48D5-8660-ECD5610B7187}"/>
              </a:ext>
            </a:extLst>
          </p:cNvPr>
          <p:cNvSpPr txBox="1"/>
          <p:nvPr/>
        </p:nvSpPr>
        <p:spPr>
          <a:xfrm>
            <a:off x="951723" y="6089007"/>
            <a:ext cx="95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2</a:t>
            </a:r>
            <a:r>
              <a:rPr lang="ko-KR" altLang="en-US"/>
              <a:t>번째 행은 </a:t>
            </a:r>
            <a:r>
              <a:rPr lang="en-US" altLang="ko-KR"/>
              <a:t>3</a:t>
            </a:r>
            <a:r>
              <a:rPr lang="ko-KR" altLang="en-US"/>
              <a:t>번째 행과 유사한 설명을 가진 인스턴스기 때문에 동시에 고르면 안됌 </a:t>
            </a:r>
            <a:r>
              <a:rPr lang="en-US" altLang="ko-KR"/>
              <a:t>2, 5</a:t>
            </a:r>
            <a:r>
              <a:rPr lang="ko-KR" altLang="en-US"/>
              <a:t>과 최적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D59C41-A721-4E51-B83E-8BFF71FDCD1F}"/>
              </a:ext>
            </a:extLst>
          </p:cNvPr>
          <p:cNvSpPr txBox="1"/>
          <p:nvPr/>
        </p:nvSpPr>
        <p:spPr>
          <a:xfrm>
            <a:off x="1163052" y="27271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Explanation matrix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BF18D4-CAAD-475E-9CA1-3A4CD5AD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54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\documentclass{article}&#10;\usepackage{amsmath, amsfonts, amssymb, xcolor}&#10;\pagestyle{empty}&#10;&#10;\begin{document}&#10;&#10;\[ c(V, W, I) = \sum_{j=1}^{d'} \mathbf{1}_{\{\exists i \in V : W_{ij} &gt; 0\}} I_j \tag{3} \]&#10;&#10;&#10;\end{document}" title="IguanaTex Bitmap Display">
            <a:extLst>
              <a:ext uri="{FF2B5EF4-FFF2-40B4-BE49-F238E27FC236}">
                <a16:creationId xmlns:a16="http://schemas.microsoft.com/office/drawing/2014/main" id="{3A781C38-D5E1-4964-9E71-90136310AA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74" y="1662921"/>
            <a:ext cx="6098285" cy="798476"/>
          </a:xfrm>
          <a:prstGeom prst="rect">
            <a:avLst/>
          </a:prstGeom>
        </p:spPr>
      </p:pic>
      <p:pic>
        <p:nvPicPr>
          <p:cNvPr id="17" name="그림 16" descr="\documentclass{article}&#10;\usepackage{amsmath, amsfonts, amssymb, xcolor}&#10;\pagestyle{empty}&#10;\DeclareMathOperator*{\argmax}{arg\,max} % Corrects the spacing issue&#10;\begin{document}&#10;&#10;\[ \text{Pick}(W, I) = \arg\max_{V : |V| \leq B} c(V, W, I) \tag{4} \]&#10;&#10;&#10;\end{document}" title="IguanaTex Bitmap Display">
            <a:extLst>
              <a:ext uri="{FF2B5EF4-FFF2-40B4-BE49-F238E27FC236}">
                <a16:creationId xmlns:a16="http://schemas.microsoft.com/office/drawing/2014/main" id="{2BB7E211-3A06-454A-AA2E-AEA63B95BEB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30" y="3282758"/>
            <a:ext cx="6235429" cy="409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381A4A-B8E2-403F-98AA-F02160577508}"/>
              </a:ext>
            </a:extLst>
          </p:cNvPr>
          <p:cNvSpPr txBox="1"/>
          <p:nvPr/>
        </p:nvSpPr>
        <p:spPr>
          <a:xfrm>
            <a:off x="141529" y="4911550"/>
            <a:ext cx="1185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 식 </a:t>
            </a:r>
            <a:r>
              <a:rPr lang="en-US" altLang="ko-KR"/>
              <a:t>(3)</a:t>
            </a:r>
            <a:r>
              <a:rPr lang="ko-KR" altLang="en-US"/>
              <a:t>은 주어진 </a:t>
            </a:r>
            <a:r>
              <a:rPr lang="en-US" altLang="ko-KR"/>
              <a:t>W</a:t>
            </a:r>
            <a:r>
              <a:rPr lang="ko-KR" altLang="en-US"/>
              <a:t>와 </a:t>
            </a:r>
            <a:r>
              <a:rPr lang="en-US" altLang="ko-KR"/>
              <a:t>I</a:t>
            </a:r>
            <a:r>
              <a:rPr lang="ko-KR" altLang="en-US"/>
              <a:t>에 대해 집합 </a:t>
            </a:r>
            <a:r>
              <a:rPr lang="en-US" altLang="ko-KR"/>
              <a:t>V </a:t>
            </a:r>
            <a:r>
              <a:rPr lang="ko-KR" altLang="en-US"/>
              <a:t>내의 적어도 한 인스턴스에 나타나는 특성들의 총 중요도를 계산하는 집합 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B4112-D9A6-42FD-93BF-58ACD65727C0}"/>
              </a:ext>
            </a:extLst>
          </p:cNvPr>
          <p:cNvSpPr txBox="1"/>
          <p:nvPr/>
        </p:nvSpPr>
        <p:spPr>
          <a:xfrm>
            <a:off x="141529" y="5564693"/>
            <a:ext cx="888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 커버리지를 최대화하는 </a:t>
            </a:r>
            <a:r>
              <a:rPr lang="en-US" altLang="ko-KR"/>
              <a:t>budget </a:t>
            </a:r>
            <a:r>
              <a:rPr lang="ko-KR" altLang="en-US"/>
              <a:t>내에 허락할 수 있는 </a:t>
            </a:r>
            <a:r>
              <a:rPr lang="en-US" altLang="ko-KR"/>
              <a:t>index set V</a:t>
            </a:r>
            <a:r>
              <a:rPr lang="ko-KR" altLang="en-US"/>
              <a:t>를 찾아주는 것이 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BD7958-CD09-4FB1-9DBF-CE09F2C41FA7}"/>
              </a:ext>
            </a:extLst>
          </p:cNvPr>
          <p:cNvSpPr txBox="1"/>
          <p:nvPr/>
        </p:nvSpPr>
        <p:spPr>
          <a:xfrm>
            <a:off x="1163052" y="272716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Pick Step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8A6A72-70FC-4F70-A5FA-4C9D5AF9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39611F2-AE69-4CA3-B7FF-99E0D0C06F3C}"/>
              </a:ext>
            </a:extLst>
          </p:cNvPr>
          <p:cNvSpPr txBox="1"/>
          <p:nvPr/>
        </p:nvSpPr>
        <p:spPr>
          <a:xfrm>
            <a:off x="1163052" y="272716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Algorithm 2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pic>
        <p:nvPicPr>
          <p:cNvPr id="12" name="그림 11" descr="\documentclass{article}&#10;\usepackage{amsmath, amsfonts, amssymb, xcolor}&#10;\pagestyle{empty}&#10;&#10;\begin{document}&#10;\textbf{Require:} Instances $X$, Budget $B$&#10;&#10;\begin{itemize}&#10;    \item For all $x_i \in X$ do&#10;    \begin{itemize}&#10;        \item[] $W_i \leftarrow \text{explain}(x_i, \bar{x}_i)$ \quad // Using Algorithm 1&#10;    \end{itemize}&#10;    \item[] End for&#10;    \item For $j = 1$ to $d$ do&#10;    \begin{itemize}&#10;        \item[] $I_j \leftarrow \sum_{i=1}^{n} W_{ij}$ \quad // Compute feature importances&#10;    \end{itemize}&#10;    \item[] End for&#10;    \item Initialize $V \leftarrow \emptyset$&#10;    \item While $|V| &lt; B$ do&#10;    \begin{itemize}&#10;        \item[] $V \leftarrow V \cup \{\arg\max_{i} c(V \cup \{i\}, W, I)\}$ \quad // Greedy optimization of (4)&#10;    \end{itemize}&#10;    \item[] End while&#10;    \item Return $V$&#10;\end{itemize}&#10;&#10;\end{document}&#10;" title="IguanaTex Bitmap Display">
            <a:extLst>
              <a:ext uri="{FF2B5EF4-FFF2-40B4-BE49-F238E27FC236}">
                <a16:creationId xmlns:a16="http://schemas.microsoft.com/office/drawing/2014/main" id="{EFD49DE4-F3F4-458B-B367-05797ECD47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85" y="1266975"/>
            <a:ext cx="7107162" cy="4955211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2332D58-FB2D-4C14-B89A-BD0D5747DD0F}"/>
              </a:ext>
            </a:extLst>
          </p:cNvPr>
          <p:cNvCxnSpPr>
            <a:cxnSpLocks/>
          </p:cNvCxnSpPr>
          <p:nvPr/>
        </p:nvCxnSpPr>
        <p:spPr>
          <a:xfrm flipV="1">
            <a:off x="4865914" y="4329405"/>
            <a:ext cx="343833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90854B-9257-422F-8E3B-4AB84E9F37E3}"/>
              </a:ext>
            </a:extLst>
          </p:cNvPr>
          <p:cNvSpPr txBox="1"/>
          <p:nvPr/>
        </p:nvSpPr>
        <p:spPr>
          <a:xfrm>
            <a:off x="8397551" y="3960072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NP hard </a:t>
            </a:r>
            <a:r>
              <a:rPr lang="ko-KR" altLang="en-US"/>
              <a:t>로 인한 수정</a:t>
            </a:r>
            <a:endParaRPr lang="en-US" altLang="ko-KR"/>
          </a:p>
          <a:p>
            <a:r>
              <a:rPr lang="ko-KR" altLang="en-US"/>
              <a:t>→ </a:t>
            </a:r>
            <a:r>
              <a:rPr lang="en-US" altLang="ko-KR"/>
              <a:t>submodular pick (</a:t>
            </a:r>
            <a:r>
              <a:rPr lang="ko-KR" altLang="en-US"/>
              <a:t>근사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D2EF3A8B-B130-4D76-A416-001ABF2C517B}"/>
              </a:ext>
            </a:extLst>
          </p:cNvPr>
          <p:cNvSpPr/>
          <p:nvPr/>
        </p:nvSpPr>
        <p:spPr>
          <a:xfrm rot="5400000">
            <a:off x="4795935" y="4316565"/>
            <a:ext cx="139959" cy="14555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6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85C76D2-7F39-4F58-97D7-74F7301D4AD8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816546-E938-4F8E-AD1A-031EF03A80AF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833939-8BC9-4D3A-A64A-0A1054AEC8A2}"/>
                </a:ext>
              </a:extLst>
            </p:cNvPr>
            <p:cNvSpPr txBox="1"/>
            <p:nvPr/>
          </p:nvSpPr>
          <p:spPr>
            <a:xfrm>
              <a:off x="6817895" y="3350782"/>
              <a:ext cx="30396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Experiment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C80C3D9-002D-4F6A-A630-B5919F728CD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38B89E5-8549-499E-8954-707C2B75970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0142D5-CFA1-4569-B6E1-539AF90E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79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2BFA4-F2F4-482E-8A00-3839C2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09B3C-F315-4F72-99B4-518B069D4A68}"/>
              </a:ext>
            </a:extLst>
          </p:cNvPr>
          <p:cNvSpPr txBox="1"/>
          <p:nvPr/>
        </p:nvSpPr>
        <p:spPr>
          <a:xfrm>
            <a:off x="1163052" y="272716"/>
            <a:ext cx="3953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Are Explanation faithful?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90129377-BE9D-46E2-BE5E-FAD783AC2CCF}"/>
              </a:ext>
            </a:extLst>
          </p:cNvPr>
          <p:cNvSpPr/>
          <p:nvPr/>
        </p:nvSpPr>
        <p:spPr>
          <a:xfrm>
            <a:off x="3337889" y="1715885"/>
            <a:ext cx="1182757" cy="115544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model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D75F2-43B0-4643-BFB7-1D4A5D6F3795}"/>
              </a:ext>
            </a:extLst>
          </p:cNvPr>
          <p:cNvSpPr txBox="1"/>
          <p:nvPr/>
        </p:nvSpPr>
        <p:spPr>
          <a:xfrm>
            <a:off x="6479276" y="1368074"/>
            <a:ext cx="25523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 Important features &gt;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/>
              <a:t>1</a:t>
            </a:r>
          </a:p>
          <a:p>
            <a:pPr algn="ctr"/>
            <a:r>
              <a:rPr lang="en-US" altLang="ko-KR"/>
              <a:t>2</a:t>
            </a:r>
          </a:p>
          <a:p>
            <a:pPr algn="ctr"/>
            <a:r>
              <a:rPr lang="en-US" altLang="ko-KR"/>
              <a:t>....</a:t>
            </a:r>
          </a:p>
          <a:p>
            <a:pPr algn="ctr"/>
            <a:r>
              <a:rPr lang="en-US" altLang="ko-KR"/>
              <a:t>10</a:t>
            </a:r>
            <a:endParaRPr lang="ko-KR" altLang="en-US"/>
          </a:p>
          <a:p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52CE151-9B57-46B9-AD95-E1AF8631E7CD}"/>
              </a:ext>
            </a:extLst>
          </p:cNvPr>
          <p:cNvSpPr/>
          <p:nvPr/>
        </p:nvSpPr>
        <p:spPr>
          <a:xfrm>
            <a:off x="5116378" y="2267437"/>
            <a:ext cx="596348" cy="1888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369C67-B497-4928-BE19-0464B675CCCC}"/>
              </a:ext>
            </a:extLst>
          </p:cNvPr>
          <p:cNvSpPr/>
          <p:nvPr/>
        </p:nvSpPr>
        <p:spPr>
          <a:xfrm>
            <a:off x="408020" y="4607050"/>
            <a:ext cx="1063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▶ 모델에 중요한 </a:t>
            </a:r>
            <a:r>
              <a:rPr lang="en-US" altLang="ko-KR"/>
              <a:t>feature</a:t>
            </a:r>
            <a:r>
              <a:rPr lang="ko-KR" altLang="en-US"/>
              <a:t>들을 선정 </a:t>
            </a:r>
            <a:r>
              <a:rPr lang="en-US" altLang="ko-KR"/>
              <a:t>(gold features)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0010495B-427C-4D5F-A223-07EC61F3B7AF}"/>
              </a:ext>
            </a:extLst>
          </p:cNvPr>
          <p:cNvSpPr/>
          <p:nvPr/>
        </p:nvSpPr>
        <p:spPr>
          <a:xfrm>
            <a:off x="7226587" y="2055351"/>
            <a:ext cx="239457" cy="9450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AFE36C-9502-42FD-ABDE-628BC3326317}"/>
              </a:ext>
            </a:extLst>
          </p:cNvPr>
          <p:cNvSpPr/>
          <p:nvPr/>
        </p:nvSpPr>
        <p:spPr>
          <a:xfrm>
            <a:off x="408020" y="5291033"/>
            <a:ext cx="1063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▶ 설명</a:t>
            </a:r>
            <a:r>
              <a:rPr lang="en-US" altLang="ko-KR"/>
              <a:t>(expalnation)</a:t>
            </a:r>
            <a:r>
              <a:rPr lang="ko-KR" altLang="en-US"/>
              <a:t>이 위 </a:t>
            </a:r>
            <a:r>
              <a:rPr lang="en-US" altLang="ko-KR"/>
              <a:t>feature</a:t>
            </a:r>
            <a:r>
              <a:rPr lang="ko-KR" altLang="en-US"/>
              <a:t>를 얼마나 잘 반영하는지 측정 → </a:t>
            </a:r>
            <a:r>
              <a:rPr lang="en-US" altLang="ko-KR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428553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F0E52C2C-EA48-4287-A292-15DF95127C5C}"/>
              </a:ext>
            </a:extLst>
          </p:cNvPr>
          <p:cNvGrpSpPr/>
          <p:nvPr/>
        </p:nvGrpSpPr>
        <p:grpSpPr>
          <a:xfrm>
            <a:off x="613293" y="1405367"/>
            <a:ext cx="10819661" cy="2643940"/>
            <a:chOff x="3533775" y="969784"/>
            <a:chExt cx="10819661" cy="26439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1CD4803-AEE3-4F32-BC9C-EF81F8535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3775" y="969784"/>
              <a:ext cx="5124450" cy="215265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42A3ECC-ACBF-4C8D-8FAA-CF7213B93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48036" y="1166539"/>
              <a:ext cx="5105400" cy="198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BC3423-267C-490C-83D9-450E152A0D6C}"/>
                </a:ext>
              </a:extLst>
            </p:cNvPr>
            <p:cNvSpPr txBox="1"/>
            <p:nvPr/>
          </p:nvSpPr>
          <p:spPr>
            <a:xfrm>
              <a:off x="5962261" y="3122434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Fig. 6</a:t>
              </a:r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FD16BC-25FA-4C8D-8F4E-EDDC0642D94D}"/>
                </a:ext>
              </a:extLst>
            </p:cNvPr>
            <p:cNvSpPr txBox="1"/>
            <p:nvPr/>
          </p:nvSpPr>
          <p:spPr>
            <a:xfrm>
              <a:off x="11588619" y="3244392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Fig. 7</a:t>
              </a:r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31820E-A559-44B4-AB91-49FF72BBF306}"/>
              </a:ext>
            </a:extLst>
          </p:cNvPr>
          <p:cNvSpPr/>
          <p:nvPr/>
        </p:nvSpPr>
        <p:spPr>
          <a:xfrm>
            <a:off x="408020" y="4607050"/>
            <a:ext cx="1063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Recall</a:t>
            </a:r>
            <a:r>
              <a:rPr lang="ko-KR" altLang="en-US"/>
              <a:t>은 </a:t>
            </a:r>
            <a:r>
              <a:rPr lang="en-US" altLang="ko-KR"/>
              <a:t>LR</a:t>
            </a:r>
            <a:r>
              <a:rPr lang="ko-KR" altLang="en-US"/>
              <a:t>과 </a:t>
            </a:r>
            <a:r>
              <a:rPr lang="en-US" altLang="ko-KR"/>
              <a:t>DT</a:t>
            </a:r>
            <a:r>
              <a:rPr lang="ko-KR" altLang="en-US"/>
              <a:t>에서 산출한 </a:t>
            </a:r>
            <a:r>
              <a:rPr lang="en-US" altLang="ko-KR"/>
              <a:t>10</a:t>
            </a:r>
            <a:r>
              <a:rPr lang="ko-KR" altLang="en-US"/>
              <a:t>개 </a:t>
            </a:r>
            <a:r>
              <a:rPr lang="en-US" altLang="ko-KR"/>
              <a:t>feature</a:t>
            </a:r>
            <a:r>
              <a:rPr lang="ko-KR" altLang="en-US"/>
              <a:t>들을 </a:t>
            </a:r>
            <a:r>
              <a:rPr lang="en-US" altLang="ko-KR"/>
              <a:t>LIME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잘 </a:t>
            </a:r>
            <a:r>
              <a:rPr lang="en-US" altLang="ko-KR"/>
              <a:t>Cover</a:t>
            </a:r>
            <a:r>
              <a:rPr lang="ko-KR" altLang="en-US"/>
              <a:t>하는지에 대한 비율을 의미 </a:t>
            </a:r>
            <a:endParaRPr lang="en-US" altLang="ko-KR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A79DB6CA-3E30-49FD-AAC8-A3153D6FE86E}"/>
              </a:ext>
            </a:extLst>
          </p:cNvPr>
          <p:cNvSpPr/>
          <p:nvPr/>
        </p:nvSpPr>
        <p:spPr>
          <a:xfrm rot="5400000">
            <a:off x="4310743" y="4620049"/>
            <a:ext cx="93306" cy="7413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8311A-3A5E-4CE7-8F75-48EC1A6537CE}"/>
              </a:ext>
            </a:extLst>
          </p:cNvPr>
          <p:cNvSpPr txBox="1"/>
          <p:nvPr/>
        </p:nvSpPr>
        <p:spPr>
          <a:xfrm>
            <a:off x="3986736" y="5073204"/>
            <a:ext cx="748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gold set</a:t>
            </a:r>
            <a:endParaRPr lang="ko-KR" altLang="en-US" sz="12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4C7A0A-72A5-4617-AC46-E2839FF26632}"/>
              </a:ext>
            </a:extLst>
          </p:cNvPr>
          <p:cNvSpPr/>
          <p:nvPr/>
        </p:nvSpPr>
        <p:spPr>
          <a:xfrm>
            <a:off x="408020" y="5524258"/>
            <a:ext cx="1063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LIME</a:t>
            </a:r>
            <a:r>
              <a:rPr lang="ko-KR" altLang="en-US"/>
              <a:t>이 대부분 세팅에서 우수</a:t>
            </a:r>
            <a:endParaRPr lang="en-US" altLang="ko-KR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999828-8113-4B5B-AB34-541D8108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8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19CAA8-B1B6-4F7B-AC3F-3406E0A729C5}"/>
              </a:ext>
            </a:extLst>
          </p:cNvPr>
          <p:cNvSpPr txBox="1"/>
          <p:nvPr/>
        </p:nvSpPr>
        <p:spPr>
          <a:xfrm>
            <a:off x="1163052" y="272716"/>
            <a:ext cx="3956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Should I trust prediction?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D47CB6C-E64A-4D7A-B67C-6154B811F9B0}"/>
              </a:ext>
            </a:extLst>
          </p:cNvPr>
          <p:cNvGrpSpPr/>
          <p:nvPr/>
        </p:nvGrpSpPr>
        <p:grpSpPr>
          <a:xfrm>
            <a:off x="1575093" y="5287816"/>
            <a:ext cx="8796554" cy="1115952"/>
            <a:chOff x="40178" y="4574426"/>
            <a:chExt cx="8796554" cy="1115952"/>
          </a:xfrm>
        </p:grpSpPr>
        <p:sp>
          <p:nvSpPr>
            <p:cNvPr id="12" name="왼쪽 중괄호 11">
              <a:extLst>
                <a:ext uri="{FF2B5EF4-FFF2-40B4-BE49-F238E27FC236}">
                  <a16:creationId xmlns:a16="http://schemas.microsoft.com/office/drawing/2014/main" id="{B55D7715-939F-48FD-9D87-A6431D496434}"/>
                </a:ext>
              </a:extLst>
            </p:cNvPr>
            <p:cNvSpPr/>
            <p:nvPr/>
          </p:nvSpPr>
          <p:spPr>
            <a:xfrm>
              <a:off x="1651517" y="4776966"/>
              <a:ext cx="239457" cy="76524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31EA57-5879-43BC-AFF9-BB4C610E9F69}"/>
                </a:ext>
              </a:extLst>
            </p:cNvPr>
            <p:cNvSpPr txBox="1"/>
            <p:nvPr/>
          </p:nvSpPr>
          <p:spPr>
            <a:xfrm>
              <a:off x="40178" y="4974922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예측 변경 여부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3147077-DD5E-4136-B88B-68B02F2C1738}"/>
                </a:ext>
              </a:extLst>
            </p:cNvPr>
            <p:cNvSpPr/>
            <p:nvPr/>
          </p:nvSpPr>
          <p:spPr>
            <a:xfrm>
              <a:off x="1970750" y="4574426"/>
              <a:ext cx="68659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/>
                <a:t>○ </a:t>
              </a:r>
              <a:r>
                <a:rPr lang="en-US" altLang="ko-KR" sz="1600"/>
                <a:t>:"untrustworthy"  </a:t>
              </a:r>
              <a:r>
                <a:rPr lang="ko-KR" altLang="en-US" sz="1600"/>
                <a:t>즉</a:t>
              </a:r>
              <a:r>
                <a:rPr lang="en-US" altLang="ko-KR" sz="1600"/>
                <a:t>, </a:t>
              </a:r>
              <a:r>
                <a:rPr lang="ko-KR" altLang="en-US" sz="1600"/>
                <a:t>신뢰할 수 없는 </a:t>
              </a:r>
              <a:r>
                <a:rPr lang="en-US" altLang="ko-KR" sz="1600"/>
                <a:t>feature</a:t>
              </a:r>
              <a:r>
                <a:rPr lang="ko-KR" altLang="en-US" sz="1600"/>
                <a:t>가 예측에 중요한 역할을 함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66F0FE-6E99-4181-BBAA-BE9FC7094FB9}"/>
                </a:ext>
              </a:extLst>
            </p:cNvPr>
            <p:cNvSpPr/>
            <p:nvPr/>
          </p:nvSpPr>
          <p:spPr>
            <a:xfrm>
              <a:off x="2064779" y="5351824"/>
              <a:ext cx="27286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X</a:t>
              </a:r>
              <a:r>
                <a:rPr lang="ko-KR" altLang="en-US" sz="1600"/>
                <a:t> </a:t>
              </a:r>
              <a:r>
                <a:rPr lang="en-US" altLang="ko-KR" sz="1600"/>
                <a:t>: "trustworthy" (labeling)</a:t>
              </a:r>
              <a:endParaRPr lang="ko-KR" altLang="en-US" sz="160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3EC666B-762A-4820-A51B-4F97FD59075F}"/>
              </a:ext>
            </a:extLst>
          </p:cNvPr>
          <p:cNvGrpSpPr/>
          <p:nvPr/>
        </p:nvGrpSpPr>
        <p:grpSpPr>
          <a:xfrm>
            <a:off x="2062242" y="1683295"/>
            <a:ext cx="8224271" cy="2502840"/>
            <a:chOff x="1413471" y="1564627"/>
            <a:chExt cx="8224271" cy="250284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0B2712-2E1E-4368-BDEE-B29CBD3B7B67}"/>
                </a:ext>
              </a:extLst>
            </p:cNvPr>
            <p:cNvSpPr/>
            <p:nvPr/>
          </p:nvSpPr>
          <p:spPr>
            <a:xfrm>
              <a:off x="3844253" y="3759690"/>
              <a:ext cx="46602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/>
                <a:t>▶  </a:t>
              </a:r>
              <a:r>
                <a:rPr lang="en-US" altLang="ko-KR" sz="1400" b="1">
                  <a:solidFill>
                    <a:srgbClr val="FF0000"/>
                  </a:solidFill>
                </a:rPr>
                <a:t>+ </a:t>
              </a:r>
              <a:r>
                <a:rPr lang="ko-KR" altLang="en-US" sz="1400"/>
                <a:t>각 인스턴스에서 </a:t>
              </a:r>
              <a:r>
                <a:rPr lang="en-US" altLang="ko-KR" sz="1400"/>
                <a:t>'</a:t>
              </a:r>
              <a:r>
                <a:rPr lang="ko-KR" altLang="en-US" sz="1400"/>
                <a:t>신뢰할 수 없다</a:t>
              </a:r>
              <a:r>
                <a:rPr lang="en-US" altLang="ko-KR" sz="1400"/>
                <a:t>' </a:t>
              </a:r>
              <a:r>
                <a:rPr lang="ko-KR" altLang="en-US" sz="1400"/>
                <a:t>고 판단된 특성 제거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3B86BC1-0AE5-49AF-8B3D-DB045F5EB624}"/>
                </a:ext>
              </a:extLst>
            </p:cNvPr>
            <p:cNvGrpSpPr/>
            <p:nvPr/>
          </p:nvGrpSpPr>
          <p:grpSpPr>
            <a:xfrm>
              <a:off x="1413471" y="1564627"/>
              <a:ext cx="8224271" cy="1807593"/>
              <a:chOff x="702419" y="1157910"/>
              <a:chExt cx="8224271" cy="1807593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339CC796-BCBC-4451-BDF9-A72D38380690}"/>
                  </a:ext>
                </a:extLst>
              </p:cNvPr>
              <p:cNvGrpSpPr/>
              <p:nvPr/>
            </p:nvGrpSpPr>
            <p:grpSpPr>
              <a:xfrm>
                <a:off x="702419" y="1456794"/>
                <a:ext cx="6147678" cy="1182757"/>
                <a:chOff x="777063" y="2027415"/>
                <a:chExt cx="6147678" cy="1182757"/>
              </a:xfrm>
            </p:grpSpPr>
            <p:sp>
              <p:nvSpPr>
                <p:cNvPr id="7" name="정육면체 6">
                  <a:extLst>
                    <a:ext uri="{FF2B5EF4-FFF2-40B4-BE49-F238E27FC236}">
                      <a16:creationId xmlns:a16="http://schemas.microsoft.com/office/drawing/2014/main" id="{B8D366A0-2A66-4F0A-9518-06CF8BF413AE}"/>
                    </a:ext>
                  </a:extLst>
                </p:cNvPr>
                <p:cNvSpPr/>
                <p:nvPr/>
              </p:nvSpPr>
              <p:spPr>
                <a:xfrm>
                  <a:off x="777063" y="2027415"/>
                  <a:ext cx="1182757" cy="1182757"/>
                </a:xfrm>
                <a:prstGeom prst="cub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?</a:t>
                  </a:r>
                  <a:endParaRPr lang="ko-KR" altLang="en-US" dirty="0"/>
                </a:p>
              </p:txBody>
            </p:sp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52C08786-02CD-4D4C-93CD-074FA351A6A0}"/>
                    </a:ext>
                  </a:extLst>
                </p:cNvPr>
                <p:cNvSpPr/>
                <p:nvPr/>
              </p:nvSpPr>
              <p:spPr>
                <a:xfrm>
                  <a:off x="2844780" y="2161593"/>
                  <a:ext cx="914400" cy="9144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/>
                    <a:t>Output</a:t>
                  </a:r>
                  <a:endParaRPr lang="ko-KR" altLang="en-US" sz="1600" dirty="0"/>
                </a:p>
              </p:txBody>
            </p:sp>
            <p:sp>
              <p:nvSpPr>
                <p:cNvPr id="9" name="화살표: 오른쪽 8">
                  <a:extLst>
                    <a:ext uri="{FF2B5EF4-FFF2-40B4-BE49-F238E27FC236}">
                      <a16:creationId xmlns:a16="http://schemas.microsoft.com/office/drawing/2014/main" id="{C975023E-CECE-463F-8C80-F0BF58353966}"/>
                    </a:ext>
                  </a:extLst>
                </p:cNvPr>
                <p:cNvSpPr/>
                <p:nvPr/>
              </p:nvSpPr>
              <p:spPr>
                <a:xfrm>
                  <a:off x="2104126" y="2524375"/>
                  <a:ext cx="596348" cy="18883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화살표: 오른쪽 23">
                  <a:extLst>
                    <a:ext uri="{FF2B5EF4-FFF2-40B4-BE49-F238E27FC236}">
                      <a16:creationId xmlns:a16="http://schemas.microsoft.com/office/drawing/2014/main" id="{3A7CE42E-5A63-4769-945F-7194D5A13069}"/>
                    </a:ext>
                  </a:extLst>
                </p:cNvPr>
                <p:cNvSpPr/>
                <p:nvPr/>
              </p:nvSpPr>
              <p:spPr>
                <a:xfrm>
                  <a:off x="4109917" y="2537909"/>
                  <a:ext cx="596348" cy="18883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화살표: 오른쪽 25">
                  <a:extLst>
                    <a:ext uri="{FF2B5EF4-FFF2-40B4-BE49-F238E27FC236}">
                      <a16:creationId xmlns:a16="http://schemas.microsoft.com/office/drawing/2014/main" id="{D51C14CD-A810-43C6-91DE-A58449A40E6F}"/>
                    </a:ext>
                  </a:extLst>
                </p:cNvPr>
                <p:cNvSpPr/>
                <p:nvPr/>
              </p:nvSpPr>
              <p:spPr>
                <a:xfrm>
                  <a:off x="6328393" y="2537909"/>
                  <a:ext cx="596348" cy="18883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3BB41175-0B67-4C54-B74F-5E18D2F59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2358" y="1157910"/>
                <a:ext cx="684493" cy="1807593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4CA466A-C1F2-4F74-8C28-03FA2A9E2CBA}"/>
                  </a:ext>
                </a:extLst>
              </p:cNvPr>
              <p:cNvSpPr/>
              <p:nvPr/>
            </p:nvSpPr>
            <p:spPr>
              <a:xfrm>
                <a:off x="7436996" y="160450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Output</a:t>
                </a:r>
                <a:endParaRPr lang="ko-KR" altLang="en-US" sz="1600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5CD37C7-1AA2-49CC-8CD1-01460785B1BF}"/>
                  </a:ext>
                </a:extLst>
              </p:cNvPr>
              <p:cNvSpPr/>
              <p:nvPr/>
            </p:nvSpPr>
            <p:spPr>
              <a:xfrm>
                <a:off x="6861701" y="1157910"/>
                <a:ext cx="206498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400"/>
                  <a:t>▶ 예측이 변경되었나요</a:t>
                </a:r>
                <a:r>
                  <a:rPr lang="en-US" altLang="ko-KR" sz="1400"/>
                  <a:t>?</a:t>
                </a:r>
                <a:endParaRPr lang="ko-KR" altLang="en-US" sz="1400"/>
              </a:p>
            </p:txBody>
          </p:sp>
        </p:grp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AC5ADE9-AF19-481D-BBD6-9C6A839AF2F4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6035656" y="3381682"/>
              <a:ext cx="138722" cy="378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DBBAF4-F519-4AD7-9D27-6BAF46B07CF2}"/>
              </a:ext>
            </a:extLst>
          </p:cNvPr>
          <p:cNvSpPr/>
          <p:nvPr/>
        </p:nvSpPr>
        <p:spPr>
          <a:xfrm>
            <a:off x="3687479" y="1684878"/>
            <a:ext cx="2164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/>
              <a:t>▶ 예측을 믿을 수 있나요</a:t>
            </a:r>
            <a:r>
              <a:rPr lang="en-US" altLang="ko-KR" sz="1400"/>
              <a:t>?</a:t>
            </a:r>
            <a:endParaRPr lang="ko-KR" altLang="en-US" sz="14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322959-29E0-487B-9B44-2192A78A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5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chemeClr val="accent1"/>
                </a:solidFill>
                <a:latin typeface="+mj-ea"/>
                <a:ea typeface="+mj-ea"/>
              </a:rPr>
              <a:t>Index</a:t>
            </a:r>
            <a:endParaRPr lang="ko-KR" altLang="en-US" sz="36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46187" y="1699310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74947" y="1637755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Introduction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46187" y="277552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2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74947" y="2713973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LIME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46187" y="3851746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3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74947" y="37901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SP-LIME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46187" y="4927964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4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74947" y="486640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Experiment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23D0F-C544-FDFE-B57C-09035BAB6371}"/>
              </a:ext>
            </a:extLst>
          </p:cNvPr>
          <p:cNvSpPr txBox="1"/>
          <p:nvPr/>
        </p:nvSpPr>
        <p:spPr>
          <a:xfrm>
            <a:off x="1846187" y="5942627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930B6-459D-5905-28A7-CC090E39347B}"/>
              </a:ext>
            </a:extLst>
          </p:cNvPr>
          <p:cNvSpPr txBox="1"/>
          <p:nvPr/>
        </p:nvSpPr>
        <p:spPr>
          <a:xfrm>
            <a:off x="2574947" y="5881072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My Research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A750DE15-6D4E-42C9-BE47-DB0B2F31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E55E339-5F5B-483D-9FE6-BE02B334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172" y="1204891"/>
            <a:ext cx="6690411" cy="23576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81DAFD-1C8E-4419-8DE3-CE4AA04F7235}"/>
              </a:ext>
            </a:extLst>
          </p:cNvPr>
          <p:cNvSpPr/>
          <p:nvPr/>
        </p:nvSpPr>
        <p:spPr>
          <a:xfrm>
            <a:off x="408020" y="4607050"/>
            <a:ext cx="1063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F1</a:t>
            </a:r>
            <a:r>
              <a:rPr lang="ko-KR" altLang="en-US"/>
              <a:t>은 </a:t>
            </a:r>
            <a:r>
              <a:rPr lang="en-US" altLang="ko-KR"/>
              <a:t>100</a:t>
            </a:r>
            <a:r>
              <a:rPr lang="ko-KR" altLang="en-US"/>
              <a:t>회 실험 돌리고 평균값으로 계산 </a:t>
            </a:r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67832-BC1F-4E5C-8915-E5E165C24318}"/>
              </a:ext>
            </a:extLst>
          </p:cNvPr>
          <p:cNvSpPr/>
          <p:nvPr/>
        </p:nvSpPr>
        <p:spPr>
          <a:xfrm>
            <a:off x="408020" y="5303035"/>
            <a:ext cx="1063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Recall</a:t>
            </a:r>
            <a:r>
              <a:rPr lang="ko-KR" altLang="en-US"/>
              <a:t>과 </a:t>
            </a:r>
            <a:r>
              <a:rPr lang="en-US" altLang="ko-KR"/>
              <a:t>Precision </a:t>
            </a:r>
            <a:r>
              <a:rPr lang="ko-KR" altLang="en-US"/>
              <a:t>모두 </a:t>
            </a:r>
            <a:r>
              <a:rPr lang="en-US" altLang="ko-KR"/>
              <a:t>LIME</a:t>
            </a:r>
            <a:r>
              <a:rPr lang="ko-KR" altLang="en-US"/>
              <a:t>이 우수</a:t>
            </a:r>
            <a:endParaRPr lang="en-US" alt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F87255-FEEA-43E7-ABAC-40039D4CC8B9}"/>
              </a:ext>
            </a:extLst>
          </p:cNvPr>
          <p:cNvSpPr txBox="1"/>
          <p:nvPr/>
        </p:nvSpPr>
        <p:spPr>
          <a:xfrm>
            <a:off x="2829172" y="949087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Table 1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D94BBB-E2E4-4967-8D6B-8E91C152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93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8D0654-C7C5-40C9-8A11-47AE7323C048}"/>
              </a:ext>
            </a:extLst>
          </p:cNvPr>
          <p:cNvSpPr txBox="1"/>
          <p:nvPr/>
        </p:nvSpPr>
        <p:spPr>
          <a:xfrm>
            <a:off x="1163052" y="272716"/>
            <a:ext cx="2973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Can I trust model?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53CF3E-DA34-4141-907B-D51BE2EA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6B80CDD-3915-4DCF-84A8-43C237CF7D0A}"/>
              </a:ext>
            </a:extLst>
          </p:cNvPr>
          <p:cNvGrpSpPr/>
          <p:nvPr/>
        </p:nvGrpSpPr>
        <p:grpSpPr>
          <a:xfrm>
            <a:off x="746626" y="1876136"/>
            <a:ext cx="4112136" cy="1182757"/>
            <a:chOff x="2062242" y="1982179"/>
            <a:chExt cx="4112136" cy="1182757"/>
          </a:xfrm>
        </p:grpSpPr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0548D9B5-F861-4774-8D05-11632FED61CE}"/>
                </a:ext>
              </a:extLst>
            </p:cNvPr>
            <p:cNvSpPr/>
            <p:nvPr/>
          </p:nvSpPr>
          <p:spPr>
            <a:xfrm>
              <a:off x="2062242" y="1982179"/>
              <a:ext cx="1182757" cy="1182757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model A</a:t>
              </a:r>
              <a:endParaRPr lang="ko-KR" altLang="en-US" dirty="0"/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E98AF870-93F5-492F-9A29-9B27E44AF6F6}"/>
                </a:ext>
              </a:extLst>
            </p:cNvPr>
            <p:cNvSpPr/>
            <p:nvPr/>
          </p:nvSpPr>
          <p:spPr>
            <a:xfrm>
              <a:off x="4991621" y="1982179"/>
              <a:ext cx="1182757" cy="1182757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model B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4133EB-221D-4595-8066-A69C1CC956ED}"/>
                </a:ext>
              </a:extLst>
            </p:cNvPr>
            <p:cNvSpPr txBox="1"/>
            <p:nvPr/>
          </p:nvSpPr>
          <p:spPr>
            <a:xfrm>
              <a:off x="3939613" y="2388891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vs</a:t>
              </a:r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3D4FA8-1E8E-41A2-9F96-F1941E8AB599}"/>
              </a:ext>
            </a:extLst>
          </p:cNvPr>
          <p:cNvSpPr/>
          <p:nvPr/>
        </p:nvSpPr>
        <p:spPr>
          <a:xfrm>
            <a:off x="1163052" y="3147111"/>
            <a:ext cx="3408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1.</a:t>
            </a:r>
            <a:r>
              <a:rPr lang="ko-KR" altLang="en-US"/>
              <a:t> 어떤 모델이 더 믿을만할까요</a:t>
            </a:r>
            <a:r>
              <a:rPr lang="en-US" altLang="ko-KR"/>
              <a:t>?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3FB406-9EA2-44C6-931F-AB6B3F31BE84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052736" y="1749672"/>
            <a:ext cx="773698" cy="24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49C2F4-8B2B-4DB4-BBC3-FC109EACA5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826434" y="1749672"/>
            <a:ext cx="744575" cy="23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1DAA0D-4788-4C05-BD08-CEF0646D8218}"/>
              </a:ext>
            </a:extLst>
          </p:cNvPr>
          <p:cNvSpPr txBox="1"/>
          <p:nvPr/>
        </p:nvSpPr>
        <p:spPr>
          <a:xfrm>
            <a:off x="2258009" y="1472673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성능 거의 유사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11E9379-EDB0-4C85-8E8A-BE20444C5D13}"/>
              </a:ext>
            </a:extLst>
          </p:cNvPr>
          <p:cNvSpPr/>
          <p:nvPr/>
        </p:nvSpPr>
        <p:spPr>
          <a:xfrm>
            <a:off x="1338004" y="4215577"/>
            <a:ext cx="946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두 모델의 설명</a:t>
            </a:r>
            <a:r>
              <a:rPr lang="en-US" altLang="ko-KR"/>
              <a:t>(explanaition)</a:t>
            </a:r>
            <a:r>
              <a:rPr lang="ko-KR" altLang="en-US"/>
              <a:t>을 검토 후 어떤 모델의 설명이 더 신뢰할 수 있는지 신뢰도 평가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92DEB1-5439-4CF3-BEB6-6C70E71168C6}"/>
              </a:ext>
            </a:extLst>
          </p:cNvPr>
          <p:cNvSpPr txBox="1"/>
          <p:nvPr/>
        </p:nvSpPr>
        <p:spPr>
          <a:xfrm>
            <a:off x="1338004" y="5130677"/>
            <a:ext cx="748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신뢰할 수 있는 설명을 바탕으로 모델을 선택</a:t>
            </a:r>
            <a:r>
              <a:rPr lang="en-US" altLang="ko-KR"/>
              <a:t> </a:t>
            </a:r>
            <a:r>
              <a:rPr lang="ko-KR" altLang="en-US"/>
              <a:t>후 </a:t>
            </a:r>
            <a:r>
              <a:rPr lang="en-US" altLang="ko-KR"/>
              <a:t>test set</a:t>
            </a:r>
            <a:r>
              <a:rPr lang="ko-KR" altLang="en-US"/>
              <a:t>에서 성능을 확인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FCA1E17-4126-4C80-AB32-7794FAC973C4}"/>
              </a:ext>
            </a:extLst>
          </p:cNvPr>
          <p:cNvGrpSpPr/>
          <p:nvPr/>
        </p:nvGrpSpPr>
        <p:grpSpPr>
          <a:xfrm>
            <a:off x="5391612" y="1901597"/>
            <a:ext cx="5721438" cy="750583"/>
            <a:chOff x="5391612" y="1901597"/>
            <a:chExt cx="5721438" cy="75058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F0F1A84-4D62-4673-BDF5-F8B000158F4C}"/>
                </a:ext>
              </a:extLst>
            </p:cNvPr>
            <p:cNvSpPr/>
            <p:nvPr/>
          </p:nvSpPr>
          <p:spPr>
            <a:xfrm>
              <a:off x="5391612" y="2282848"/>
              <a:ext cx="5721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/>
                <a:t>2.</a:t>
              </a:r>
              <a:r>
                <a:rPr lang="ko-KR" altLang="en-US"/>
                <a:t> 각 모델에 성능에 영향을 줄 수 없는 </a:t>
              </a:r>
              <a:r>
                <a:rPr lang="en-US" altLang="ko-KR"/>
                <a:t>'</a:t>
              </a:r>
              <a:r>
                <a:rPr lang="ko-KR" altLang="en-US"/>
                <a:t>인위적 정보</a:t>
              </a:r>
              <a:r>
                <a:rPr lang="en-US" altLang="ko-KR"/>
                <a:t>'</a:t>
              </a:r>
              <a:r>
                <a:rPr lang="ko-KR" altLang="en-US"/>
                <a:t> 추가</a:t>
              </a:r>
            </a:p>
          </p:txBody>
        </p:sp>
        <p:sp>
          <p:nvSpPr>
            <p:cNvPr id="28" name="오른쪽 중괄호 27">
              <a:extLst>
                <a:ext uri="{FF2B5EF4-FFF2-40B4-BE49-F238E27FC236}">
                  <a16:creationId xmlns:a16="http://schemas.microsoft.com/office/drawing/2014/main" id="{949CB6E4-D0BD-4F6D-859E-75642254B6E2}"/>
                </a:ext>
              </a:extLst>
            </p:cNvPr>
            <p:cNvSpPr/>
            <p:nvPr/>
          </p:nvSpPr>
          <p:spPr>
            <a:xfrm rot="16200000">
              <a:off x="9787813" y="1871537"/>
              <a:ext cx="93306" cy="74132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678846-E6DB-4591-8C7C-9BE925BD21D1}"/>
                </a:ext>
              </a:extLst>
            </p:cNvPr>
            <p:cNvSpPr txBox="1"/>
            <p:nvPr/>
          </p:nvSpPr>
          <p:spPr>
            <a:xfrm>
              <a:off x="8996736" y="1901597"/>
              <a:ext cx="16754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신뢰할 수 없는 것으로 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69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2BFA4-F2F4-482E-8A00-3839C2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3E9D2-D101-4995-BF91-51FE681FC100}"/>
              </a:ext>
            </a:extLst>
          </p:cNvPr>
          <p:cNvGrpSpPr/>
          <p:nvPr/>
        </p:nvGrpSpPr>
        <p:grpSpPr>
          <a:xfrm>
            <a:off x="2708505" y="1013296"/>
            <a:ext cx="6774990" cy="3341516"/>
            <a:chOff x="2649997" y="1334385"/>
            <a:chExt cx="6774990" cy="334151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FBE3768-3E2F-4B84-9A07-477709C95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7012" y="1808876"/>
              <a:ext cx="6657975" cy="28670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54E59D-04A0-426C-A775-E7C3D502E445}"/>
                </a:ext>
              </a:extLst>
            </p:cNvPr>
            <p:cNvSpPr txBox="1"/>
            <p:nvPr/>
          </p:nvSpPr>
          <p:spPr>
            <a:xfrm>
              <a:off x="2649997" y="1334385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Figure 8</a:t>
              </a:r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36BB60-0FBB-4DE5-9ECA-82842CAD54C4}"/>
              </a:ext>
            </a:extLst>
          </p:cNvPr>
          <p:cNvSpPr/>
          <p:nvPr/>
        </p:nvSpPr>
        <p:spPr>
          <a:xfrm>
            <a:off x="631956" y="5152795"/>
            <a:ext cx="1063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SP-LIME </a:t>
            </a:r>
            <a:r>
              <a:rPr lang="ko-KR" altLang="en-US"/>
              <a:t>을 통해 나온 </a:t>
            </a:r>
            <a:r>
              <a:rPr lang="en-US" altLang="ko-KR"/>
              <a:t>instance </a:t>
            </a:r>
            <a:r>
              <a:rPr lang="ko-KR" altLang="en-US"/>
              <a:t>중 </a:t>
            </a:r>
            <a:r>
              <a:rPr lang="en-US" altLang="ko-KR"/>
              <a:t>trustworthy</a:t>
            </a:r>
            <a:r>
              <a:rPr lang="ko-KR" altLang="en-US"/>
              <a:t>한 </a:t>
            </a:r>
            <a:r>
              <a:rPr lang="en-US" altLang="ko-KR"/>
              <a:t>instance</a:t>
            </a:r>
            <a:r>
              <a:rPr lang="ko-KR" altLang="en-US"/>
              <a:t>의 비율</a:t>
            </a:r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56BF6-4FE7-478A-B8AF-9F67FE54F2CF}"/>
              </a:ext>
            </a:extLst>
          </p:cNvPr>
          <p:cNvSpPr/>
          <p:nvPr/>
        </p:nvSpPr>
        <p:spPr>
          <a:xfrm>
            <a:off x="631956" y="5706793"/>
            <a:ext cx="1063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SP-LIME </a:t>
            </a:r>
            <a:r>
              <a:rPr lang="ko-KR" altLang="en-US"/>
              <a:t>이 우수</a:t>
            </a:r>
            <a:r>
              <a:rPr lang="en-US" altLang="ko-KR"/>
              <a:t>, </a:t>
            </a:r>
            <a:r>
              <a:rPr lang="ko-KR" altLang="en-US"/>
              <a:t>여기서 </a:t>
            </a:r>
            <a:r>
              <a:rPr lang="en-US" altLang="ko-KR"/>
              <a:t>SP-parzen, RP-parzen</a:t>
            </a:r>
            <a:r>
              <a:rPr lang="ko-KR" altLang="en-US"/>
              <a:t>은 성능이 저조해 생략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556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85C76D2-7F39-4F58-97D7-74F7301D4AD8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816546-E938-4F8E-AD1A-031EF03A80AF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833939-8BC9-4D3A-A64A-0A1054AEC8A2}"/>
                </a:ext>
              </a:extLst>
            </p:cNvPr>
            <p:cNvSpPr txBox="1"/>
            <p:nvPr/>
          </p:nvSpPr>
          <p:spPr>
            <a:xfrm>
              <a:off x="6817895" y="3350782"/>
              <a:ext cx="3199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My research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C80C3D9-002D-4F6A-A630-B5919F728CD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38B89E5-8549-499E-8954-707C2B75970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0142D5-CFA1-4569-B6E1-539AF90E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322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2BFA4-F2F4-482E-8A00-3839C2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9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12700" dir="2700000" algn="tl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12700" dir="2700000" algn="tl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12700" dir="2700000" algn="tl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Overview</a:t>
            </a:r>
            <a:endParaRPr lang="ko-KR" altLang="en-US" sz="2800" b="1" spc="-30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80825" y="3244332"/>
            <a:ext cx="158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Why XAI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03119" y="3232966"/>
            <a:ext cx="1585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LIME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33434" y="3241611"/>
            <a:ext cx="158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Experiment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C5ED87-182A-4670-A7CB-3A7693D5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31F358B-D120-70DB-683C-E8F2E8465839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D3C943-33E2-A00F-10C8-52608D42282A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63FA37-4732-22CA-88FB-582ACBD1CEB8}"/>
                </a:ext>
              </a:extLst>
            </p:cNvPr>
            <p:cNvSpPr txBox="1"/>
            <p:nvPr/>
          </p:nvSpPr>
          <p:spPr>
            <a:xfrm>
              <a:off x="6817895" y="3350782"/>
              <a:ext cx="322876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Introduction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F01B976-F26A-48B7-56EF-6E43A1B9E8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5891477-DAE0-92A1-FAA3-A31BE7E1FFF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774BC9-3B8F-455E-8C05-790F499E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4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3E80B-5427-2225-1E6D-5E8B8A96D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55C438-4030-23A7-E424-8F69BA6F49FD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E4F11F-85DF-8087-628E-DAB42C168BB5}"/>
              </a:ext>
            </a:extLst>
          </p:cNvPr>
          <p:cNvSpPr txBox="1"/>
          <p:nvPr/>
        </p:nvSpPr>
        <p:spPr>
          <a:xfrm>
            <a:off x="1163052" y="272716"/>
            <a:ext cx="4187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>
                <a:solidFill>
                  <a:schemeClr val="accent1"/>
                </a:solidFill>
              </a:rPr>
              <a:t>Black box  vs  </a:t>
            </a:r>
            <a:r>
              <a:rPr lang="en-US" altLang="ko-KR" sz="3200" b="1" spc="-300" dirty="0">
                <a:solidFill>
                  <a:srgbClr val="FF0000"/>
                </a:solidFill>
              </a:rPr>
              <a:t>Interpretable</a:t>
            </a:r>
            <a:endParaRPr lang="ko-KR" altLang="en-US" sz="3200" b="1" spc="-300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BDC596-57B9-F3C2-F36B-EC3E166FF501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5B73469-B372-B564-989C-82B0B9724C16}"/>
              </a:ext>
            </a:extLst>
          </p:cNvPr>
          <p:cNvGrpSpPr/>
          <p:nvPr/>
        </p:nvGrpSpPr>
        <p:grpSpPr>
          <a:xfrm>
            <a:off x="554576" y="1805818"/>
            <a:ext cx="11383649" cy="4891760"/>
            <a:chOff x="584393" y="1595361"/>
            <a:chExt cx="11383649" cy="489176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A19B7E9-B0AC-D297-F43D-4E2AFB970715}"/>
                </a:ext>
              </a:extLst>
            </p:cNvPr>
            <p:cNvGrpSpPr/>
            <p:nvPr/>
          </p:nvGrpSpPr>
          <p:grpSpPr>
            <a:xfrm>
              <a:off x="584393" y="1595361"/>
              <a:ext cx="4781477" cy="1182757"/>
              <a:chOff x="2491026" y="2544259"/>
              <a:chExt cx="4781477" cy="1182757"/>
            </a:xfrm>
          </p:grpSpPr>
          <p:sp>
            <p:nvSpPr>
              <p:cNvPr id="2" name="정육면체 1">
                <a:extLst>
                  <a:ext uri="{FF2B5EF4-FFF2-40B4-BE49-F238E27FC236}">
                    <a16:creationId xmlns:a16="http://schemas.microsoft.com/office/drawing/2014/main" id="{8E9080C8-B0EC-449C-3816-F6B9FF0821A3}"/>
                  </a:ext>
                </a:extLst>
              </p:cNvPr>
              <p:cNvSpPr/>
              <p:nvPr/>
            </p:nvSpPr>
            <p:spPr>
              <a:xfrm>
                <a:off x="4290386" y="2544259"/>
                <a:ext cx="1182757" cy="1182757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B23585D-842C-2DE8-E79C-5BCCA5D67839}"/>
                  </a:ext>
                </a:extLst>
              </p:cNvPr>
              <p:cNvSpPr/>
              <p:nvPr/>
            </p:nvSpPr>
            <p:spPr>
              <a:xfrm>
                <a:off x="2491026" y="2678437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Input</a:t>
                </a:r>
                <a:endParaRPr lang="ko-KR" altLang="en-US" sz="1600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191BFF6-B064-356F-323F-1B2A57ED038B}"/>
                  </a:ext>
                </a:extLst>
              </p:cNvPr>
              <p:cNvSpPr/>
              <p:nvPr/>
            </p:nvSpPr>
            <p:spPr>
              <a:xfrm>
                <a:off x="6358103" y="2678437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Output</a:t>
                </a:r>
                <a:endParaRPr lang="ko-KR" altLang="en-US" sz="1600" dirty="0"/>
              </a:p>
            </p:txBody>
          </p:sp>
          <p:sp>
            <p:nvSpPr>
              <p:cNvPr id="5" name="화살표: 오른쪽 4">
                <a:extLst>
                  <a:ext uri="{FF2B5EF4-FFF2-40B4-BE49-F238E27FC236}">
                    <a16:creationId xmlns:a16="http://schemas.microsoft.com/office/drawing/2014/main" id="{8B466208-0128-C264-45B8-2E3FC0663D34}"/>
                  </a:ext>
                </a:extLst>
              </p:cNvPr>
              <p:cNvSpPr/>
              <p:nvPr/>
            </p:nvSpPr>
            <p:spPr>
              <a:xfrm>
                <a:off x="3549732" y="3075525"/>
                <a:ext cx="596348" cy="18883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화살표: 오른쪽 5">
                <a:extLst>
                  <a:ext uri="{FF2B5EF4-FFF2-40B4-BE49-F238E27FC236}">
                    <a16:creationId xmlns:a16="http://schemas.microsoft.com/office/drawing/2014/main" id="{258B8129-80F1-13ED-93A1-32EC99B05526}"/>
                  </a:ext>
                </a:extLst>
              </p:cNvPr>
              <p:cNvSpPr/>
              <p:nvPr/>
            </p:nvSpPr>
            <p:spPr>
              <a:xfrm>
                <a:off x="5617449" y="3041219"/>
                <a:ext cx="596348" cy="18883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6F3C05-90EC-A400-E75B-311E5BA9AE74}"/>
                </a:ext>
              </a:extLst>
            </p:cNvPr>
            <p:cNvSpPr txBox="1"/>
            <p:nvPr/>
          </p:nvSpPr>
          <p:spPr>
            <a:xfrm>
              <a:off x="2009161" y="3030583"/>
              <a:ext cx="1931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Black box model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4286D0-579D-C475-898D-33072B457284}"/>
                </a:ext>
              </a:extLst>
            </p:cNvPr>
            <p:cNvSpPr txBox="1"/>
            <p:nvPr/>
          </p:nvSpPr>
          <p:spPr>
            <a:xfrm>
              <a:off x="2365290" y="6117789"/>
              <a:ext cx="1355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Tree model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D4B942-7068-2B67-7A65-8EAF1AD2629F}"/>
                </a:ext>
              </a:extLst>
            </p:cNvPr>
            <p:cNvSpPr txBox="1"/>
            <p:nvPr/>
          </p:nvSpPr>
          <p:spPr>
            <a:xfrm>
              <a:off x="5860280" y="1963075"/>
              <a:ext cx="6107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▶ 블랙박스는 데이터와 예측 결과와의 관계를 규명할 수 없음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293452-F5F3-92E4-FA70-061258031190}"/>
                </a:ext>
              </a:extLst>
            </p:cNvPr>
            <p:cNvSpPr txBox="1"/>
            <p:nvPr/>
          </p:nvSpPr>
          <p:spPr>
            <a:xfrm>
              <a:off x="5860280" y="4747163"/>
              <a:ext cx="5610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▶ 해석가능한 모델은 왜 그런 결과가 나왔는지 설명가능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4727B63-ADD4-0D13-4F51-7081579886B7}"/>
                </a:ext>
              </a:extLst>
            </p:cNvPr>
            <p:cNvGrpSpPr/>
            <p:nvPr/>
          </p:nvGrpSpPr>
          <p:grpSpPr>
            <a:xfrm>
              <a:off x="1974409" y="3860105"/>
              <a:ext cx="2145445" cy="2066985"/>
              <a:chOff x="278758" y="3012015"/>
              <a:chExt cx="2145445" cy="2066985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8D782F6-0AD5-AED0-01FF-9FEF4756429E}"/>
                  </a:ext>
                </a:extLst>
              </p:cNvPr>
              <p:cNvSpPr/>
              <p:nvPr/>
            </p:nvSpPr>
            <p:spPr>
              <a:xfrm>
                <a:off x="1003853" y="3012015"/>
                <a:ext cx="725098" cy="7250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accent2"/>
                    </a:solidFill>
                  </a:rPr>
                  <a:t>X &gt; 1</a:t>
                </a:r>
                <a:endParaRPr lang="ko-KR" altLang="en-US" sz="105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8A16F58B-5338-97B1-F522-1ECE20E4C8D8}"/>
                  </a:ext>
                </a:extLst>
              </p:cNvPr>
              <p:cNvCxnSpPr>
                <a:cxnSpLocks/>
                <a:stCxn id="16" idx="5"/>
                <a:endCxn id="24" idx="0"/>
              </p:cNvCxnSpPr>
              <p:nvPr/>
            </p:nvCxnSpPr>
            <p:spPr>
              <a:xfrm>
                <a:off x="1622763" y="3630925"/>
                <a:ext cx="438892" cy="7229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267145F3-5A9B-8478-4E28-594BE676763C}"/>
                  </a:ext>
                </a:extLst>
              </p:cNvPr>
              <p:cNvCxnSpPr>
                <a:cxnSpLocks/>
                <a:stCxn id="16" idx="3"/>
                <a:endCxn id="28" idx="0"/>
              </p:cNvCxnSpPr>
              <p:nvPr/>
            </p:nvCxnSpPr>
            <p:spPr>
              <a:xfrm flipH="1">
                <a:off x="641306" y="3630925"/>
                <a:ext cx="468735" cy="6854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8241E9D-79BA-3B52-263F-916723B0837A}"/>
                  </a:ext>
                </a:extLst>
              </p:cNvPr>
              <p:cNvSpPr/>
              <p:nvPr/>
            </p:nvSpPr>
            <p:spPr>
              <a:xfrm>
                <a:off x="1699106" y="4353903"/>
                <a:ext cx="725097" cy="72509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accent2"/>
                    </a:solidFill>
                  </a:rPr>
                  <a:t>F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A5E2AC1-1D59-36BD-8654-6B2A493B6937}"/>
                  </a:ext>
                </a:extLst>
              </p:cNvPr>
              <p:cNvSpPr/>
              <p:nvPr/>
            </p:nvSpPr>
            <p:spPr>
              <a:xfrm>
                <a:off x="278758" y="4316390"/>
                <a:ext cx="725095" cy="7250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accent2"/>
                    </a:solidFill>
                  </a:rPr>
                  <a:t>T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C88B61-1183-470A-A04F-DA16596A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47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14814-EDF0-BE03-0F74-1974A2AC3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1F2FA4-6301-A24E-3724-19668B7F059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E37CEE-D108-0B23-41D2-647928DB85C0}"/>
              </a:ext>
            </a:extLst>
          </p:cNvPr>
          <p:cNvSpPr txBox="1"/>
          <p:nvPr/>
        </p:nvSpPr>
        <p:spPr>
          <a:xfrm>
            <a:off x="1163052" y="272716"/>
            <a:ext cx="1192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>
                <a:solidFill>
                  <a:schemeClr val="accent1"/>
                </a:solidFill>
              </a:rPr>
              <a:t>Why ?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EBD690-BD6E-9488-8E42-E6F4D5FFC76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20BE313-8D4B-DD09-A8F9-E57B7476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1307202"/>
            <a:ext cx="9010650" cy="229552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A7C92CB-27D7-011F-B0FF-E00B6BC13088}"/>
              </a:ext>
            </a:extLst>
          </p:cNvPr>
          <p:cNvGrpSpPr/>
          <p:nvPr/>
        </p:nvGrpSpPr>
        <p:grpSpPr>
          <a:xfrm>
            <a:off x="1759529" y="4812133"/>
            <a:ext cx="6428363" cy="1477330"/>
            <a:chOff x="2356007" y="4820264"/>
            <a:chExt cx="6428363" cy="1477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9BFCD1-4F2E-FF56-C6B3-DC2119DAA20D}"/>
                </a:ext>
              </a:extLst>
            </p:cNvPr>
            <p:cNvSpPr txBox="1"/>
            <p:nvPr/>
          </p:nvSpPr>
          <p:spPr>
            <a:xfrm>
              <a:off x="2356007" y="4820264"/>
              <a:ext cx="6428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▶ </a:t>
              </a:r>
              <a:r>
                <a:rPr lang="en-US" altLang="ko-KR" dirty="0"/>
                <a:t>black box model</a:t>
              </a:r>
              <a:r>
                <a:rPr lang="ko-KR" altLang="en-US" dirty="0"/>
                <a:t>은 환자가 독감이라고 결정하는 것에서 끝남</a:t>
              </a:r>
              <a:endParaRPr lang="en-US" altLang="ko-KR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E4F3D4-7C7C-F270-61CA-57880BB64709}"/>
                </a:ext>
              </a:extLst>
            </p:cNvPr>
            <p:cNvSpPr txBox="1"/>
            <p:nvPr/>
          </p:nvSpPr>
          <p:spPr>
            <a:xfrm>
              <a:off x="2356007" y="5374263"/>
              <a:ext cx="5487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▶ </a:t>
              </a:r>
              <a:r>
                <a:rPr lang="en-US" altLang="ko-KR" dirty="0"/>
                <a:t>LIME</a:t>
              </a:r>
              <a:r>
                <a:rPr lang="ko-KR" altLang="en-US" dirty="0"/>
                <a:t>은 과거 증상들이 무엇이었는지 해석할 수 있음</a:t>
              </a:r>
              <a:endParaRPr lang="en-US" altLang="ko-KR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0E8C47-7315-7EC3-1B3A-84E87BE11510}"/>
                </a:ext>
              </a:extLst>
            </p:cNvPr>
            <p:cNvSpPr txBox="1"/>
            <p:nvPr/>
          </p:nvSpPr>
          <p:spPr>
            <a:xfrm>
              <a:off x="2356007" y="5928262"/>
              <a:ext cx="4838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▶</a:t>
              </a:r>
              <a:r>
                <a:rPr lang="ko-KR" altLang="en-US" dirty="0"/>
                <a:t> 의사는 모델의 예측을 신뢰</a:t>
              </a:r>
              <a:r>
                <a:rPr lang="en-US" altLang="ko-KR" dirty="0"/>
                <a:t>(trust)</a:t>
              </a:r>
              <a:r>
                <a:rPr lang="ko-KR" altLang="en-US" dirty="0"/>
                <a:t>할지 결정함</a:t>
              </a:r>
              <a:endParaRPr lang="en-US" altLang="ko-KR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85434E-B4F8-40D0-8755-584D5DB4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27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D615567-5F98-87F5-6F33-7185B9A06F7C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28334B-C868-E6BF-62D3-2E7D30827649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DCB25D-2D4E-1581-7A90-4B0FBDFCE027}"/>
                </a:ext>
              </a:extLst>
            </p:cNvPr>
            <p:cNvSpPr txBox="1"/>
            <p:nvPr/>
          </p:nvSpPr>
          <p:spPr>
            <a:xfrm>
              <a:off x="6817895" y="3350782"/>
              <a:ext cx="14285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LIME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18EE8C2-B117-54BD-A5A0-FB5A57CBFF67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6048392-DC91-2CD6-EF33-3BB18DCC628A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F25FD5-3629-4EBB-88C2-7A4919E2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2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14814-EDF0-BE03-0F74-1974A2AC3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1F2FA4-6301-A24E-3724-19668B7F059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E37CEE-D108-0B23-41D2-647928DB85C0}"/>
              </a:ext>
            </a:extLst>
          </p:cNvPr>
          <p:cNvSpPr txBox="1"/>
          <p:nvPr/>
        </p:nvSpPr>
        <p:spPr>
          <a:xfrm>
            <a:off x="1163052" y="272716"/>
            <a:ext cx="2973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Objective function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EBD690-BD6E-9488-8E42-E6F4D5FFC76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\documentclass{article}&#10;\usepackage{amsmath, amsfonts, amssymb, xcolor}&#10;\pagestyle{empty}&#10;&#10;% Define argmin&#10;\DeclareMathOperator*{\argmin}{arg\,min}&#10;&#10;\begin{document}&#10;&#10;\[ \xi(x) = \argmin_{g \in G} \mathcal{L}(f, g, \pi_x) + \Omega(g) \tag{1} \]&#10;&#10;\end{document}" title="IguanaTex Bitmap Display">
            <a:extLst>
              <a:ext uri="{FF2B5EF4-FFF2-40B4-BE49-F238E27FC236}">
                <a16:creationId xmlns:a16="http://schemas.microsoft.com/office/drawing/2014/main" id="{6AECBF4B-7E29-4713-8109-D021A37331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24" y="1840206"/>
            <a:ext cx="6140952" cy="438857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C71FAA1-CA90-475C-8C27-00F97E3E5BB9}"/>
              </a:ext>
            </a:extLst>
          </p:cNvPr>
          <p:cNvGrpSpPr/>
          <p:nvPr/>
        </p:nvGrpSpPr>
        <p:grpSpPr>
          <a:xfrm>
            <a:off x="1163052" y="3338357"/>
            <a:ext cx="9531216" cy="2081170"/>
            <a:chOff x="254000" y="4140727"/>
            <a:chExt cx="9531216" cy="2081170"/>
          </a:xfrm>
        </p:grpSpPr>
        <p:pic>
          <p:nvPicPr>
            <p:cNvPr id="16" name="그림 15" descr="\documentclass{article}&#10;\usepackage{amsmath, amsfonts, amssymb, xcolor}&#10;\pagestyle{empty}&#10;&#10;\begin{document}&#10;&#10;G : a class of interpretable models&#10;&#10;\end{document}" title="IguanaTex Bitmap Display">
              <a:extLst>
                <a:ext uri="{FF2B5EF4-FFF2-40B4-BE49-F238E27FC236}">
                  <a16:creationId xmlns:a16="http://schemas.microsoft.com/office/drawing/2014/main" id="{07D1D9D1-6CA8-4A31-9554-3AF04C1E4AE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" y="4254890"/>
              <a:ext cx="3772950" cy="22704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801076-E80B-4804-9A88-D0A08EDC95F8}"/>
                </a:ext>
              </a:extLst>
            </p:cNvPr>
            <p:cNvSpPr txBox="1"/>
            <p:nvPr/>
          </p:nvSpPr>
          <p:spPr>
            <a:xfrm>
              <a:off x="4235299" y="4140727"/>
              <a:ext cx="554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ex)</a:t>
              </a:r>
              <a:r>
                <a:rPr lang="ko-KR" altLang="en-US"/>
                <a:t> </a:t>
              </a:r>
              <a:r>
                <a:rPr lang="en-US" altLang="ko-KR"/>
                <a:t>'g'</a:t>
              </a:r>
              <a:r>
                <a:rPr lang="ko-KR" altLang="en-US"/>
                <a:t>는 각각 선형 모델</a:t>
              </a:r>
              <a:r>
                <a:rPr lang="en-US" altLang="ko-KR"/>
                <a:t>, </a:t>
              </a:r>
              <a:r>
                <a:rPr lang="ko-KR" altLang="en-US"/>
                <a:t>의사결정나무 등이 될 수 있음</a:t>
              </a:r>
            </a:p>
          </p:txBody>
        </p:sp>
        <p:pic>
          <p:nvPicPr>
            <p:cNvPr id="29" name="그림 28" descr="\documentclass{article}&#10;\usepackage{amsmath, amsfonts, amssymb, xcolor}&#10;\pagestyle{empty}&#10;&#10;\begin{document}&#10;&#10;$ \Omega(g)$ : measure of complexity&#10;&#10;\end{document}" title="IguanaTex Bitmap Display">
              <a:extLst>
                <a:ext uri="{FF2B5EF4-FFF2-40B4-BE49-F238E27FC236}">
                  <a16:creationId xmlns:a16="http://schemas.microsoft.com/office/drawing/2014/main" id="{92870717-1614-4BC1-AA64-252518D06D3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" y="4824718"/>
              <a:ext cx="3236572" cy="25447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DD9959-82CA-4579-9788-2EFDD7DA9A42}"/>
                </a:ext>
              </a:extLst>
            </p:cNvPr>
            <p:cNvSpPr txBox="1"/>
            <p:nvPr/>
          </p:nvSpPr>
          <p:spPr>
            <a:xfrm>
              <a:off x="4235299" y="4767290"/>
              <a:ext cx="3869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ex) 0</a:t>
              </a:r>
              <a:r>
                <a:rPr lang="ko-KR" altLang="en-US"/>
                <a:t>이 아닌 </a:t>
              </a:r>
              <a:r>
                <a:rPr lang="el-GR" altLang="ko-KR"/>
                <a:t>β</a:t>
              </a:r>
              <a:r>
                <a:rPr lang="ko-KR" altLang="en-US"/>
                <a:t>의 개수</a:t>
              </a:r>
              <a:r>
                <a:rPr lang="en-US" altLang="ko-KR"/>
                <a:t>, </a:t>
              </a:r>
              <a:r>
                <a:rPr lang="ko-KR" altLang="en-US"/>
                <a:t>트리의 깊이 등</a:t>
              </a:r>
            </a:p>
          </p:txBody>
        </p:sp>
        <p:pic>
          <p:nvPicPr>
            <p:cNvPr id="32" name="그림 31" descr="\documentclass{article}&#10;\usepackage{amsmath, amsfonts, amssymb, xcolor}&#10;\pagestyle{empty}&#10;&#10;\begin{document}&#10;&#10;$f$ : model being explained&#10;&#10;\end{document}" title="IguanaTex Bitmap Display">
              <a:extLst>
                <a:ext uri="{FF2B5EF4-FFF2-40B4-BE49-F238E27FC236}">
                  <a16:creationId xmlns:a16="http://schemas.microsoft.com/office/drawing/2014/main" id="{FC6DC98A-D5CD-47B7-8832-6C956745C93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" y="5421974"/>
              <a:ext cx="2880000" cy="230095"/>
            </a:xfrm>
            <a:prstGeom prst="rect">
              <a:avLst/>
            </a:prstGeom>
          </p:spPr>
        </p:pic>
        <p:pic>
          <p:nvPicPr>
            <p:cNvPr id="34" name="그림 33" descr="\documentclass{article}&#10;\usepackage{amsmath, amsfonts, amssymb, xcolor}&#10;\pagestyle{empty}&#10;&#10;\begin{document}&#10;&#10;$\pi_x$ : proximity measure between an instance $z$ to $x$&#10;&#10;\end{document}" title="IguanaTex Bitmap Display">
              <a:extLst>
                <a:ext uri="{FF2B5EF4-FFF2-40B4-BE49-F238E27FC236}">
                  <a16:creationId xmlns:a16="http://schemas.microsoft.com/office/drawing/2014/main" id="{1F1B7E7B-3E6A-4360-8969-1291200FB42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" y="5994849"/>
              <a:ext cx="5641143" cy="22704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B39E35-6636-4789-8C66-1EE3B3A7A13B}"/>
                </a:ext>
              </a:extLst>
            </p:cNvPr>
            <p:cNvSpPr txBox="1"/>
            <p:nvPr/>
          </p:nvSpPr>
          <p:spPr>
            <a:xfrm>
              <a:off x="4235299" y="5354442"/>
              <a:ext cx="3363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ex) </a:t>
              </a:r>
              <a:r>
                <a:rPr lang="ko-KR" altLang="en-US"/>
                <a:t>설명되어야 할 블랙박스 모델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F7C5D5-C41B-4C96-9D0A-8B2CFE4398F7}"/>
                  </a:ext>
                </a:extLst>
              </p:cNvPr>
              <p:cNvSpPr txBox="1"/>
              <p:nvPr/>
            </p:nvSpPr>
            <p:spPr>
              <a:xfrm>
                <a:off x="746448" y="5955763"/>
                <a:ext cx="3099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rgbClr val="FF0000"/>
                    </a:solidFill>
                  </a:rPr>
                  <a:t>▶</a:t>
                </a:r>
                <a:r>
                  <a:rPr lang="ko-KR" altLang="en-US"/>
                  <a:t>  </a:t>
                </a:r>
                <a:r>
                  <a:rPr lang="en-US" altLang="ko-KR"/>
                  <a:t>z</a:t>
                </a:r>
                <a:r>
                  <a:rPr lang="ko-KR" altLang="en-US"/>
                  <a:t>가 무엇이고 </a:t>
                </a:r>
                <a14:m>
                  <m:oMath xmlns:m="http://schemas.openxmlformats.org/officeDocument/2006/math">
                    <m:r>
                      <a:rPr lang="el-GR" altLang="ko-KR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/>
                  <a:t> 역할은</a:t>
                </a:r>
                <a:r>
                  <a:rPr lang="en-US" altLang="ko-KR"/>
                  <a:t>?</a:t>
                </a:r>
                <a:endParaRPr lang="ko-KR" alt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F7C5D5-C41B-4C96-9D0A-8B2CFE439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8" y="5955763"/>
                <a:ext cx="3099054" cy="369332"/>
              </a:xfrm>
              <a:prstGeom prst="rect">
                <a:avLst/>
              </a:prstGeom>
              <a:blipFill>
                <a:blip r:embed="rId13"/>
                <a:stretch>
                  <a:fillRect l="-1572" t="-9836" r="-117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DE3668-C556-4835-BE99-3E7BBADB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65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14814-EDF0-BE03-0F74-1974A2AC3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1F2FA4-6301-A24E-3724-19668B7F059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E37CEE-D108-0B23-41D2-647928DB85C0}"/>
              </a:ext>
            </a:extLst>
          </p:cNvPr>
          <p:cNvSpPr txBox="1"/>
          <p:nvPr/>
        </p:nvSpPr>
        <p:spPr>
          <a:xfrm>
            <a:off x="1163052" y="27271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Sampling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EBD690-BD6E-9488-8E42-E6F4D5FFC76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153FD64-3EEB-4BE3-AFB6-C5F36552F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083643"/>
            <a:ext cx="5695950" cy="350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059933-EAB9-41EC-B521-5057058BDBB6}"/>
              </a:ext>
            </a:extLst>
          </p:cNvPr>
          <p:cNvSpPr txBox="1"/>
          <p:nvPr/>
        </p:nvSpPr>
        <p:spPr>
          <a:xfrm>
            <a:off x="709127" y="4928655"/>
            <a:ext cx="699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 블랙박스 모델의 복잡한 결정 함수 </a:t>
            </a:r>
            <a:r>
              <a:rPr lang="en-US" altLang="ko-KR"/>
              <a:t>f</a:t>
            </a:r>
            <a:r>
              <a:rPr lang="ko-KR" altLang="en-US"/>
              <a:t>가 파란색</a:t>
            </a:r>
            <a:r>
              <a:rPr lang="en-US" altLang="ko-KR"/>
              <a:t>/</a:t>
            </a:r>
            <a:r>
              <a:rPr lang="ko-KR" altLang="en-US"/>
              <a:t>분홍색 배경으로 나뉨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7427F-0AD4-471B-B632-6C7DBB0813C8}"/>
              </a:ext>
            </a:extLst>
          </p:cNvPr>
          <p:cNvSpPr txBox="1"/>
          <p:nvPr/>
        </p:nvSpPr>
        <p:spPr>
          <a:xfrm>
            <a:off x="709127" y="5512063"/>
            <a:ext cx="663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 b="1">
                <a:solidFill>
                  <a:srgbClr val="FF0000"/>
                </a:solidFill>
              </a:rPr>
              <a:t>+ </a:t>
            </a:r>
            <a:r>
              <a:rPr lang="ko-KR" altLang="en-US"/>
              <a:t>기호는 설명되고 있는 인스턴스 </a:t>
            </a:r>
            <a:r>
              <a:rPr lang="en-US" altLang="ko-KR"/>
              <a:t>'z' </a:t>
            </a:r>
            <a:r>
              <a:rPr lang="ko-KR" altLang="en-US"/>
              <a:t>를 의미 ← 이것을 샘플링함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266A0-6057-497A-B0C0-6656EC1939F7}"/>
              </a:ext>
            </a:extLst>
          </p:cNvPr>
          <p:cNvSpPr txBox="1"/>
          <p:nvPr/>
        </p:nvSpPr>
        <p:spPr>
          <a:xfrm>
            <a:off x="699508" y="6098580"/>
            <a:ext cx="943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▶샘플링된 </a:t>
            </a:r>
            <a:r>
              <a:rPr lang="en-US" altLang="ko-KR">
                <a:solidFill>
                  <a:srgbClr val="FF0000"/>
                </a:solidFill>
              </a:rPr>
              <a:t>+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/>
              <a:t>들은 인스턴스와의 거리를 통해 가중치를 부여</a:t>
            </a:r>
            <a:r>
              <a:rPr lang="en-US" altLang="ko-KR"/>
              <a:t>, </a:t>
            </a:r>
            <a:r>
              <a:rPr lang="ko-KR" altLang="en-US"/>
              <a:t>상대적 크기가 근접성</a:t>
            </a:r>
            <a:r>
              <a:rPr lang="en-US" altLang="ko-KR"/>
              <a:t>(</a:t>
            </a:r>
            <a:r>
              <a:rPr lang="ko-KR" altLang="en-US"/>
              <a:t>거리</a:t>
            </a:r>
            <a:r>
              <a:rPr lang="en-US" altLang="ko-KR"/>
              <a:t>)</a:t>
            </a:r>
            <a:r>
              <a:rPr lang="ko-KR" altLang="en-US"/>
              <a:t>을 의미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C5BCEA4-5E19-4706-AAE2-CE5C4E0C3536}"/>
              </a:ext>
            </a:extLst>
          </p:cNvPr>
          <p:cNvSpPr/>
          <p:nvPr/>
        </p:nvSpPr>
        <p:spPr>
          <a:xfrm>
            <a:off x="6979258" y="2766782"/>
            <a:ext cx="494523" cy="186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B54C41-90DE-4C9F-9D88-6420ADE33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765" y="1349575"/>
            <a:ext cx="1140571" cy="3011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1627A2-6F2A-4583-8CD0-DD169333CF30}"/>
              </a:ext>
            </a:extLst>
          </p:cNvPr>
          <p:cNvSpPr txBox="1"/>
          <p:nvPr/>
        </p:nvSpPr>
        <p:spPr>
          <a:xfrm>
            <a:off x="8851564" y="447016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Local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B60E7-5998-41CF-BD78-1092FB36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79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5.973"/>
  <p:tag name="ORIGINALWIDTH" val="3022.122"/>
  <p:tag name="OUTPUTTYPE" val="PNG"/>
  <p:tag name="IGUANATEXVERSION" val="160"/>
  <p:tag name="LATEXADDIN" val="\documentclass{article}&#10;\usepackage{amsmath, amsfonts, amssymb, xcolor}&#10;\pagestyle{empty}&#10;&#10;% Define argmin&#10;\DeclareMathOperator*{\argmin}{arg\,min}&#10;&#10;\begin{document}&#10;&#10;\[ \xi(x) = \argmin_{g \in G} \mathcal{L}(f, g, \pi_x) + \Omega(g) \tag{1} \]&#10;&#10;\end{document}"/>
  <p:tag name="IGUANATEXSIZE" val="20"/>
  <p:tag name="IGUANATEXCURSOR" val="2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1.7248"/>
  <p:tag name="ORIGINALWIDTH" val="3068.616"/>
  <p:tag name="OUTPUTTYPE" val="PNG"/>
  <p:tag name="IGUANATEXVERSION" val="160"/>
  <p:tag name="LATEXADDIN" val="\documentclass{article}&#10;\usepackage{amsmath, amsfonts, amssymb, xcolor}&#10;\pagestyle{empty}&#10;\DeclareMathOperator*{\argmax}{arg\,max} % Corrects the spacing issue&#10;\begin{document}&#10;&#10;\[ \text{Pick}(W, I) = \arg\max_{V : |V| \leq B} c(V, W, I) \tag{4} \]&#10;&#10;&#10;\end{document}"/>
  <p:tag name="IGUANATEXSIZE" val="20"/>
  <p:tag name="IGUANATEXCURSOR" val="1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52.644"/>
  <p:tag name="ORIGINALWIDTH" val="4091.489"/>
  <p:tag name="OUTPUTTYPE" val="PNG"/>
  <p:tag name="IGUANATEXVERSION" val="160"/>
  <p:tag name="LATEXADDIN" val="\documentclass{article}&#10;\usepackage{amsmath, amsfonts, amssymb, xcolor}&#10;\pagestyle{empty}&#10;&#10;\begin{document}&#10;\textbf{Require:} Instances $X$, Budget $B$&#10;&#10;\begin{itemize}&#10;    \item For all $x_i \in X$ do&#10;    \begin{itemize}&#10;        \item[] $W_i \leftarrow \text{explain}(x_i, \bar{x}_i)$ \quad // Using Algorithm 1&#10;    \end{itemize}&#10;    \item[] End for&#10;    \item For $j = 1$ to $d$ do&#10;    \begin{itemize}&#10;        \item[] $I_j \leftarrow \sum_{i=1}^{n} W_{ij}$ \quad // Compute feature importances&#10;    \end{itemize}&#10;    \item[] End for&#10;    \item Initialize $V \leftarrow \emptyset$&#10;    \item While $|V| &lt; B$ do&#10;    \begin{itemize}&#10;        \item[] $V \leftarrow V \cup \{\arg\max_{i} c(V \cup \{i\}, W, I)\}$ \quad // Greedy optimization of (4)&#10;    \end{itemize}&#10;    \item[] End while&#10;    \item Return $V$&#10;\end{itemize}&#10;&#10;\end{document}&#10;"/>
  <p:tag name="IGUANATEXSIZE" val="20"/>
  <p:tag name="IGUANATEXCURSOR" val="7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856.768"/>
  <p:tag name="OUTPUTTYPE" val="PNG"/>
  <p:tag name="IGUANATEXVERSION" val="160"/>
  <p:tag name="LATEXADDIN" val="\documentclass{article}&#10;\usepackage{amsmath, amsfonts, amssymb, xcolor}&#10;\pagestyle{empty}&#10;&#10;\begin{document}&#10;&#10;G : a class of interpretable models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92.801"/>
  <p:tag name="OUTPUTTYPE" val="PNG"/>
  <p:tag name="IGUANATEXVERSION" val="160"/>
  <p:tag name="LATEXADDIN" val="\documentclass{article}&#10;\usepackage{amsmath, amsfonts, amssymb, xcolor}&#10;\pagestyle{empty}&#10;&#10;\begin{document}&#10;&#10;$ \Omega(g)$ : measure of complexity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17.323"/>
  <p:tag name="OUTPUTTYPE" val="PNG"/>
  <p:tag name="IGUANATEXVERSION" val="160"/>
  <p:tag name="LATEXADDIN" val="\documentclass{article}&#10;\usepackage{amsmath, amsfonts, amssymb, xcolor}&#10;\pagestyle{empty}&#10;&#10;\begin{document}&#10;&#10;$f$ : model being explained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76.153"/>
  <p:tag name="OUTPUTTYPE" val="PNG"/>
  <p:tag name="IGUANATEXVERSION" val="160"/>
  <p:tag name="LATEXADDIN" val="\documentclass{article}&#10;\usepackage{amsmath, amsfonts, amssymb, xcolor}&#10;\pagestyle{empty}&#10;&#10;\begin{document}&#10;&#10;$\pi_x$ : proximity measure between an instance $z$ to $x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1.477"/>
  <p:tag name="ORIGINALWIDTH" val="4294.713"/>
  <p:tag name="OUTPUTTYPE" val="PNG"/>
  <p:tag name="IGUANATEXVERSION" val="160"/>
  <p:tag name="LATEXADDIN" val="\documentclass{article}&#10;\usepackage{amsmath, amsfonts, amssymb, xcolor}&#10;\pagestyle{empty}&#10;&#10;\begin{document}&#10;\noindent\rule{\textwidth}{1pt} % This creates a horizontal line.&#10;\textbf{Require:} Classifier $f$, Number of samples $N$ \\&#10;\textbf{Require:} Instance $x$, and its interpretable version $x'$ \\&#10;\textbf{Require:} Similarity kernel $\pi_x$, Length of explanation $K$&#10;&#10;\begin{enumerate}&#10;    \item Initialize $Z$.&#10;    \item For $i = 1$ to $N$ do&#10;    \begin{enumerate}&#10;        \item Sample $z'_i$ around $x'$.&#10;        \item Compute $Z = Z \cup \{(z'_i, f(z_i), \pi_x(z_i))\}$.&#10;    \end{enumerate}&#10;    \item End for.&#10;    \item Compute $w = \text{K-Lasso}(Z, K)$ with $z'_i$ as features, $f(z_i)$ as target.&#10;    \item Return $w$.&#10;\end{enumerate}&#10;&#10;\end{document}"/>
  <p:tag name="IGUANATEXSIZE" val="20"/>
  <p:tag name="IGUANATEXCURSOR" val="509"/>
  <p:tag name="TRANSPARENCY" val="True"/>
  <p:tag name="FILENAME" val=""/>
  <p:tag name="LATEXENGINEID" val="0"/>
  <p:tag name="TEMPFOLDER" val="C:\Temp\"/>
  <p:tag name="LATEXFORMHEIGHT" val="573.75"/>
  <p:tag name="LATEXFORMWIDTH" val="802.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372.7034"/>
  <p:tag name="OUTPUTTYPE" val="PNG"/>
  <p:tag name="IGUANATEXVERSION" val="160"/>
  <p:tag name="LATEXADDIN" val="\documentclass{article}&#10;\usepackage{amsmath, amsfonts, amssymb, xcolor}&#10;\pagestyle{empty}&#10;&#10;\begin{document}&#10;&#10;$I_2 &gt; I_3$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050.619"/>
  <p:tag name="OUTPUTTYPE" val="PNG"/>
  <p:tag name="IGUANATEXVERSION" val="160"/>
  <p:tag name="LATEXADDIN" val="\documentclass{article}&#10;\usepackage{amsmath, amsfonts, amssymb, xcolor}&#10;\pagestyle{empty}&#10;&#10;\begin{document}&#10;&#10;$W, \text{ with } n = d' = 5$&#10;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3001.125"/>
  <p:tag name="OUTPUTTYPE" val="PNG"/>
  <p:tag name="IGUANATEXVERSION" val="160"/>
  <p:tag name="LATEXADDIN" val="\documentclass{article}&#10;\usepackage{amsmath, amsfonts, amssymb, xcolor}&#10;\pagestyle{empty}&#10;&#10;\begin{document}&#10;&#10;\[ c(V, W, I) = \sum_{j=1}^{d'} \mathbf{1}_{\{\exists i \in V : W_{ij} &gt; 0\}} I_j \tag{3} \]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보고 템플릿 전용 색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684</Words>
  <Application>Microsoft Office PowerPoint</Application>
  <PresentationFormat>와이드스크린</PresentationFormat>
  <Paragraphs>166</Paragraphs>
  <Slides>24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나눔고딕</vt:lpstr>
      <vt:lpstr>맑은 고딕</vt:lpstr>
      <vt:lpstr>Arial</vt:lpstr>
      <vt:lpstr>Cambria Math</vt:lpstr>
      <vt:lpstr>Office 테마</vt:lpstr>
      <vt:lpstr>LIME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Lasso</dc:title>
  <dc:creator>ParkMose</dc:creator>
  <cp:lastModifiedBy>박모세</cp:lastModifiedBy>
  <cp:revision>535</cp:revision>
  <dcterms:created xsi:type="dcterms:W3CDTF">2024-01-27T05:53:52Z</dcterms:created>
  <dcterms:modified xsi:type="dcterms:W3CDTF">2024-04-08T06:50:43Z</dcterms:modified>
</cp:coreProperties>
</file>