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75" r:id="rId4"/>
    <p:sldId id="362" r:id="rId5"/>
    <p:sldId id="363" r:id="rId6"/>
    <p:sldId id="276" r:id="rId7"/>
    <p:sldId id="287" r:id="rId8"/>
    <p:sldId id="289" r:id="rId9"/>
    <p:sldId id="364" r:id="rId10"/>
    <p:sldId id="366" r:id="rId11"/>
    <p:sldId id="286" r:id="rId12"/>
    <p:sldId id="346" r:id="rId13"/>
    <p:sldId id="367" r:id="rId14"/>
    <p:sldId id="369" r:id="rId15"/>
    <p:sldId id="291" r:id="rId16"/>
    <p:sldId id="333" r:id="rId17"/>
    <p:sldId id="371" r:id="rId18"/>
    <p:sldId id="372" r:id="rId19"/>
    <p:sldId id="370" r:id="rId20"/>
    <p:sldId id="382" r:id="rId21"/>
    <p:sldId id="380" r:id="rId22"/>
    <p:sldId id="373" r:id="rId23"/>
    <p:sldId id="374" r:id="rId24"/>
    <p:sldId id="381" r:id="rId25"/>
    <p:sldId id="375" r:id="rId26"/>
    <p:sldId id="379" r:id="rId27"/>
    <p:sldId id="295" r:id="rId28"/>
    <p:sldId id="345" r:id="rId29"/>
    <p:sldId id="376" r:id="rId30"/>
    <p:sldId id="377" r:id="rId31"/>
    <p:sldId id="37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C310C-718D-43E0-AE6B-757C9C47EA2C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EB21-56B8-4D8D-890B-E6CB3F2F5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7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각각의 데이터를 각 단계에 어떻게 사용하는지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7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1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7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element </a:t>
            </a:r>
            <a:r>
              <a:rPr lang="ko-KR" altLang="en-US" dirty="0"/>
              <a:t>들이 </a:t>
            </a:r>
            <a:r>
              <a:rPr lang="en-US" altLang="ko-KR" dirty="0" err="1"/>
              <a:t>obs</a:t>
            </a:r>
            <a:r>
              <a:rPr lang="ko-KR" altLang="en-US" dirty="0" err="1"/>
              <a:t>인건지</a:t>
            </a:r>
            <a:r>
              <a:rPr lang="ko-KR" altLang="en-US" dirty="0"/>
              <a:t> 아니면 </a:t>
            </a:r>
            <a:r>
              <a:rPr lang="en-US" altLang="ko-KR" dirty="0"/>
              <a:t>X1 </a:t>
            </a:r>
            <a:r>
              <a:rPr lang="ko-KR" altLang="en-US" dirty="0"/>
              <a:t>이 </a:t>
            </a:r>
            <a:r>
              <a:rPr lang="en-US" altLang="ko-KR" dirty="0" err="1"/>
              <a:t>obs</a:t>
            </a:r>
            <a:r>
              <a:rPr lang="ko-KR" altLang="en-US" dirty="0"/>
              <a:t>인 건지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1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element </a:t>
            </a:r>
            <a:r>
              <a:rPr lang="ko-KR" altLang="en-US" dirty="0"/>
              <a:t>들이 </a:t>
            </a:r>
            <a:r>
              <a:rPr lang="en-US" altLang="ko-KR" dirty="0" err="1"/>
              <a:t>obs</a:t>
            </a:r>
            <a:r>
              <a:rPr lang="ko-KR" altLang="en-US" dirty="0" err="1"/>
              <a:t>인건지</a:t>
            </a:r>
            <a:r>
              <a:rPr lang="ko-KR" altLang="en-US" dirty="0"/>
              <a:t> 아니면 </a:t>
            </a:r>
            <a:r>
              <a:rPr lang="en-US" altLang="ko-KR" dirty="0"/>
              <a:t>X1 </a:t>
            </a:r>
            <a:r>
              <a:rPr lang="ko-KR" altLang="en-US" dirty="0"/>
              <a:t>이 </a:t>
            </a:r>
            <a:r>
              <a:rPr lang="en-US" altLang="ko-KR" dirty="0" err="1"/>
              <a:t>obs</a:t>
            </a:r>
            <a:r>
              <a:rPr lang="ko-KR" altLang="en-US" dirty="0"/>
              <a:t>인 건지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주관식 객관식 예제로 설명하기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44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ConfTr </a:t>
            </a:r>
            <a:r>
              <a:rPr lang="ko-KR" altLang="en-US"/>
              <a:t>방법은 더 구체적이고 자세한 </a:t>
            </a:r>
            <a:r>
              <a:rPr lang="en-US" altLang="ko-KR"/>
              <a:t>(</a:t>
            </a:r>
            <a:r>
              <a:rPr lang="ko-KR" altLang="en-US"/>
              <a:t>좁은 구간</a:t>
            </a:r>
            <a:r>
              <a:rPr lang="en-US" altLang="ko-KR"/>
              <a:t>)</a:t>
            </a:r>
            <a:r>
              <a:rPr lang="ko-KR" altLang="en-US"/>
              <a:t>을 예측하지만</a:t>
            </a:r>
            <a:r>
              <a:rPr lang="en-US" altLang="ko-KR"/>
              <a:t>, </a:t>
            </a:r>
            <a:r>
              <a:rPr lang="ko-KR" altLang="en-US"/>
              <a:t>조건부 분산</a:t>
            </a:r>
            <a:r>
              <a:rPr lang="en-US" altLang="ko-KR"/>
              <a:t>(</a:t>
            </a:r>
            <a:r>
              <a:rPr lang="ko-KR" altLang="en-US"/>
              <a:t>조건부변동성</a:t>
            </a:r>
            <a:r>
              <a:rPr lang="en-US" altLang="ko-KR"/>
              <a:t>)</a:t>
            </a:r>
            <a:r>
              <a:rPr lang="ko-KR" altLang="en-US"/>
              <a:t>을 크게 반영하지 못함 반대로</a:t>
            </a:r>
            <a:endParaRPr lang="en-US" altLang="ko-KR"/>
          </a:p>
          <a:p>
            <a:r>
              <a:rPr lang="ko-KR" altLang="en-US"/>
              <a:t>조건부 부스팅은 잘반영하지만 구체적이지는 못함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2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nominal coverag</a:t>
            </a:r>
            <a:r>
              <a:rPr lang="ko-KR" altLang="en-US"/>
              <a:t>와 </a:t>
            </a:r>
            <a:r>
              <a:rPr lang="en-US" altLang="ko-KR"/>
              <a:t>realized coverag</a:t>
            </a:r>
            <a:r>
              <a:rPr lang="ko-KR" altLang="en-US"/>
              <a:t>의 차이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4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65E5-D500-401E-9C10-4B246CA5E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E134D-51D0-47F4-B545-D7566170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55767C-64AB-8430-A8D9-BE1D6CAC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FBE-94BE-4413-81D0-1EAB9ED6F5FD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935EE-D350-6F34-4686-6DE6296C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E73CC-1529-5DB1-6C0A-1EEEA591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276D8-00D0-4C9C-A6C1-1D2410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77F06-A75E-4BF5-8B81-78E8396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330B2-2A39-44DA-9EFA-7D132110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DCA4-527E-4CD7-BA0B-B103E86C9172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C4251-2A35-4761-AD90-92AC42A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E7484-9237-4310-926F-77B5B753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92D43-606F-4CE9-A4CC-AC9BD0F5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CDBBB-7350-4F60-BE65-DA9224C5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B83F3-7DCF-4F98-8094-266D3EEE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1A22-4CEB-486B-85D5-FB4B1DCF4E9C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D7FD-E30F-493A-B3C7-C4CAA480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91F84-6FC4-439B-B4BD-273BBB7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FF49-AA2B-48DF-8ABA-90943C0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192C9-8CF8-4EC5-A70D-BCEACA43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7DA5D5-D769-40B6-A5B3-7A6F1441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5C5F-BE61-4B66-8F34-F2A4002371C4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281CF7-3841-4318-AE2E-8AF03BA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58521-0893-4081-A2DB-8D8079D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3B3E-1C0B-48AD-9058-1CB0AC5E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74813-0067-4234-9AEA-1D7D132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97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3AAB-FBC7-434E-A92C-CB02F14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692DD-341D-42DE-A572-85F657B5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A1076-AE1C-439E-8D60-A715FC18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A4705-9875-48FE-87D8-0F21363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30E-BD08-42AB-A373-5E352C564E61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4BAA8-D609-4369-9BDA-FEB5A94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9E49D-42EE-478E-BE27-938508F0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8E27-1521-41C0-AD81-4A9B2B6C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7E18E-12BC-4206-A08E-02CA9AF7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66274-F53D-4640-99C2-994E8BED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512F9-294F-49EF-BB6E-9FD578CC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56DD2-8865-492A-BBF1-6209702B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8DFA37-46C0-4A97-9270-8E9EA5E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259-A071-4707-B097-911E2595E9FB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12670-1302-4B73-9063-47BB7317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4BC0C-F69D-4289-9343-054E624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ECE4-DC07-4EF5-AECD-7B43D2C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3ADF2-7047-417C-A0A1-B14165F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2F6-A8C3-4216-BF8D-747EC9931F9E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AE304-36EA-43AE-9C9D-56C1E7F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C78BF-4BDB-45A1-AD7F-2C7A56C7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96A3B5-38F8-4F05-9E7B-E48F29D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6DDB-FB2F-4064-8038-4265C8E99027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FE135E-EE6D-46F7-9FBF-4F5D7627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8A6CC-C602-4DF9-AED6-85171051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5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803C4-7B37-4933-B5B5-F0FC7495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02A4C-6EED-4C77-9FA6-D9D2AF81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9CAE3-60CF-4891-8DCB-FE144A5E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788B-4643-47F4-9B11-BD7CD61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6985-87BC-4126-B9FB-BA0747B7063A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F4DDB-5EFB-407E-9B13-71D30AAE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37719-CEEA-41CD-9C83-9A55A7D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6E1C-DE3C-4E2F-AB0F-C3897AB0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2CD20-B858-4809-B9A5-3F49212BD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B24D9-68B0-4F98-B26F-6E9D641B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0FFF8-B5AD-40CF-BDEF-71961AE7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57C-FBF3-4FE2-9598-E3D5BB77140A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8C401-AE65-4422-A9F0-9A510CB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135B8-9393-406F-A658-2DC57E2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CFD1C-DFBC-4BD9-9F2B-A771716C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2C5C0-3554-4AD5-82A9-6B700F17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50BDC-6C2D-4EFD-A2BE-249A4CE1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75EF9B9-12FD-4CBC-9849-8984214ABD73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A49AA-9E25-4BE3-A912-AB170CF7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193A-87AA-454A-BBF3-A2AD3A00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8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2.xml"/><Relationship Id="rId7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4.xml"/><Relationship Id="rId10" Type="http://schemas.openxmlformats.org/officeDocument/2006/relationships/image" Target="../media/image35.png"/><Relationship Id="rId4" Type="http://schemas.openxmlformats.org/officeDocument/2006/relationships/tags" Target="../tags/tag13.xml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797FF-8434-4FBA-B3F3-6875EAD9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295" y="1372097"/>
            <a:ext cx="8361409" cy="967289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LLM validity via CP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FAFA0-8D64-4D3B-A44C-506B12A7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522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Mose Park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Department of Statistical Data Science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University of Seoul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Selective. Lab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August 6th , </a:t>
            </a:r>
            <a:r>
              <a:rPr lang="en-US" altLang="ko-KR" sz="1600" dirty="0">
                <a:solidFill>
                  <a:schemeClr val="bg1"/>
                </a:solidFill>
              </a:rPr>
              <a:t>2024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68ADE0-0833-D301-6F44-C88689728910}"/>
              </a:ext>
            </a:extLst>
          </p:cNvPr>
          <p:cNvCxnSpPr>
            <a:cxnSpLocks/>
          </p:cNvCxnSpPr>
          <p:nvPr/>
        </p:nvCxnSpPr>
        <p:spPr>
          <a:xfrm>
            <a:off x="0" y="2999452"/>
            <a:ext cx="122133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63D42-E71F-4080-AE78-8E20BCD4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3AD39-8250-22E3-D7CA-E8EF4542044B}"/>
              </a:ext>
            </a:extLst>
          </p:cNvPr>
          <p:cNvSpPr txBox="1"/>
          <p:nvPr/>
        </p:nvSpPr>
        <p:spPr>
          <a:xfrm>
            <a:off x="2082800" y="3011124"/>
            <a:ext cx="948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Large language model validity via enhanced conformal prediction methods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D7BF6D-E493-6233-2018-F9F9AED1E05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983B19-3565-E8E1-D0A1-54D6CA58AFCD}"/>
              </a:ext>
            </a:extLst>
          </p:cNvPr>
          <p:cNvSpPr txBox="1"/>
          <p:nvPr/>
        </p:nvSpPr>
        <p:spPr>
          <a:xfrm>
            <a:off x="1163052" y="2727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기본 아이디어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C25970-6A81-CE74-AEE9-5A7F20FFF22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0B2C08-FE3E-1DC1-7739-FB0DCCA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 descr="\documentclass{article}&#10;\usepackage{amsmath, amsfonts, amssymb, xcolor}&#10;\pagestyle{empty}&#10;&#10;\begin{document}&#10;&#10;Train set $(X_1, Y_1)...(X_n, Y_n) $ and test point $(X_{n+1}, ?)$&#10;&#10;\end{document}" title="IguanaTex Bitmap Display">
            <a:extLst>
              <a:ext uri="{FF2B5EF4-FFF2-40B4-BE49-F238E27FC236}">
                <a16:creationId xmlns:a16="http://schemas.microsoft.com/office/drawing/2014/main" id="{3E31953B-13F6-068A-E92D-F224893CEC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26" y="2134719"/>
            <a:ext cx="5849903" cy="254476"/>
          </a:xfrm>
          <a:prstGeom prst="rect">
            <a:avLst/>
          </a:prstGeom>
        </p:spPr>
      </p:pic>
      <p:pic>
        <p:nvPicPr>
          <p:cNvPr id="5" name="그림 4" descr="\documentclass{article}&#10;\usepackage{amsmath, amsfonts, amssymb, xcolor, enumitem}&#10;\pagestyle{empty}&#10;&#10;\begin{document}&#10;&#10;\begin{itemize}[itemsep=7pt]&#10;    \item \(\hat{f}_n\) : a point predictor&#10;    \item From \(X_{n+1}\) to \(Y_{n+1}\) at \(\hat{f}_n\)&#10;    \item a set predictor \(\hat{C}_n\).&#10;\end{itemize}&#10;&#10;\end{document}" title="IguanaTex Bitmap Display">
            <a:extLst>
              <a:ext uri="{FF2B5EF4-FFF2-40B4-BE49-F238E27FC236}">
                <a16:creationId xmlns:a16="http://schemas.microsoft.com/office/drawing/2014/main" id="{CC50F966-0115-1AE4-1D56-C30D1B6A3C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12" y="3517898"/>
            <a:ext cx="3076567" cy="1453712"/>
          </a:xfrm>
          <a:prstGeom prst="rect">
            <a:avLst/>
          </a:prstGeom>
        </p:spPr>
      </p:pic>
      <p:pic>
        <p:nvPicPr>
          <p:cNvPr id="7" name="그림 6" descr="\documentclass{article}&#10;\usepackage{amsmath, amsfonts, amssymb, xcolor}&#10;\pagestyle{empty}&#10;&#10;\begin{document}&#10;&#10;\[&#10;R_i = |Y_i - \hat{f}_n(X_i)|, \quad i = 1, \ldots, n&#10;\]&#10;&#10;\end{document}" title="IguanaTex Bitmap Display">
            <a:extLst>
              <a:ext uri="{FF2B5EF4-FFF2-40B4-BE49-F238E27FC236}">
                <a16:creationId xmlns:a16="http://schemas.microsoft.com/office/drawing/2014/main" id="{933BC612-B46B-9B51-3302-DC8B2D8563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72" y="4124125"/>
            <a:ext cx="3660190" cy="306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3A7A7-641E-8A0B-7881-BB6E7DECB92A}"/>
              </a:ext>
            </a:extLst>
          </p:cNvPr>
          <p:cNvSpPr txBox="1"/>
          <p:nvPr/>
        </p:nvSpPr>
        <p:spPr>
          <a:xfrm>
            <a:off x="411285" y="1197500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>
                <a:solidFill>
                  <a:schemeClr val="accent1"/>
                </a:solidFill>
              </a:rPr>
              <a:t>Observe exchangeable data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4EFD2-F91D-0F07-E51A-354B8CF78E79}"/>
              </a:ext>
            </a:extLst>
          </p:cNvPr>
          <p:cNvSpPr txBox="1"/>
          <p:nvPr/>
        </p:nvSpPr>
        <p:spPr>
          <a:xfrm>
            <a:off x="371169" y="2760818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</a:t>
            </a:r>
            <a:r>
              <a:rPr lang="en-US" altLang="ko-KR" b="1">
                <a:solidFill>
                  <a:schemeClr val="accent1"/>
                </a:solidFill>
              </a:rPr>
              <a:t>.  Fit model &amp; get residuals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D47D-0385-8E71-ECDE-F6C915DAFA9E}"/>
              </a:ext>
            </a:extLst>
          </p:cNvPr>
          <p:cNvSpPr txBox="1"/>
          <p:nvPr/>
        </p:nvSpPr>
        <p:spPr>
          <a:xfrm>
            <a:off x="411285" y="5291168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3.  Check</a:t>
            </a:r>
            <a:r>
              <a:rPr lang="ko-KR" altLang="en-US" b="1">
                <a:solidFill>
                  <a:schemeClr val="accent1"/>
                </a:solidFill>
              </a:rPr>
              <a:t> </a:t>
            </a:r>
            <a:r>
              <a:rPr lang="en-US" altLang="ko-KR" b="1">
                <a:solidFill>
                  <a:schemeClr val="accent1"/>
                </a:solidFill>
              </a:rPr>
              <a:t>(n+1)th residual (1-a) quantile.</a:t>
            </a:r>
            <a:endParaRPr lang="ko-KR" altLang="en-US" b="1">
              <a:solidFill>
                <a:schemeClr val="accent1"/>
              </a:solidFill>
            </a:endParaRPr>
          </a:p>
        </p:txBody>
      </p:sp>
      <p:pic>
        <p:nvPicPr>
          <p:cNvPr id="14" name="그림 13" descr="\documentclass{article}&#10;\usepackage{amsmath, amsfonts, amssymb, xcolor}&#10;\pagestyle{empty}&#10;&#10;\begin{document}&#10;&#10;\[&#10;\hat{C}_n(x) = \{ y : |y - \hat{f}_n(x)| \leq \hat{q}_n \}&#10;\]&#10;&#10;\end{document}" title="IguanaTex Bitmap Display">
            <a:extLst>
              <a:ext uri="{FF2B5EF4-FFF2-40B4-BE49-F238E27FC236}">
                <a16:creationId xmlns:a16="http://schemas.microsoft.com/office/drawing/2014/main" id="{A3147B1D-58E6-78E2-CB8F-3CDE29743B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22" y="6100313"/>
            <a:ext cx="3337143" cy="3062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661A95-D082-D2E7-0B4E-070B0484B6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0403" y="5539592"/>
            <a:ext cx="4079018" cy="11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615567-5F98-87F5-6F33-7185B9A06F7C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28334B-C868-E6BF-62D3-2E7D30827649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CB25D-2D4E-1581-7A90-4B0FBDFCE027}"/>
                </a:ext>
              </a:extLst>
            </p:cNvPr>
            <p:cNvSpPr txBox="1"/>
            <p:nvPr/>
          </p:nvSpPr>
          <p:spPr>
            <a:xfrm>
              <a:off x="6817895" y="3350782"/>
              <a:ext cx="22846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Problem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18EE8C2-B117-54BD-A5A0-FB5A57CBF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6048392-DC91-2CD6-EF33-3BB18DCC628A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F25FD5-3629-4EBB-88C2-7A4919E2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2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6B9D1-5968-143B-7712-5A9EE2B24900}"/>
              </a:ext>
            </a:extLst>
          </p:cNvPr>
          <p:cNvSpPr txBox="1"/>
          <p:nvPr/>
        </p:nvSpPr>
        <p:spPr>
          <a:xfrm>
            <a:off x="1163052" y="27271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LLM</a:t>
            </a:r>
            <a:r>
              <a:rPr lang="ko-KR" altLang="en-US" sz="3200" b="1" spc="-300">
                <a:solidFill>
                  <a:schemeClr val="accent1"/>
                </a:solidFill>
              </a:rPr>
              <a:t>의 문제점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96E8AF5-40B1-741E-3E00-15EDB128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38275"/>
            <a:ext cx="6858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EB0C6F-4DD5-5EA1-77B2-569C4A044F23}"/>
              </a:ext>
            </a:extLst>
          </p:cNvPr>
          <p:cNvSpPr txBox="1"/>
          <p:nvPr/>
        </p:nvSpPr>
        <p:spPr>
          <a:xfrm>
            <a:off x="244616" y="5909428"/>
            <a:ext cx="6069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LLM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은 종종 존재하지 않는 사실을 갖는 출력을 생성할 수도 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출력에 대해 항상 신뢰할 수 있는가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?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755E00-CE73-7346-28F9-3FC94C0A98FF}"/>
              </a:ext>
            </a:extLst>
          </p:cNvPr>
          <p:cNvSpPr txBox="1"/>
          <p:nvPr/>
        </p:nvSpPr>
        <p:spPr>
          <a:xfrm>
            <a:off x="10698480" y="6483347"/>
            <a:ext cx="1493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선행연구 </a:t>
            </a:r>
            <a:r>
              <a:rPr lang="en-US" altLang="ko-KR" sz="1200"/>
              <a:t>[15] </a:t>
            </a:r>
            <a:r>
              <a:rPr lang="ko-KR" altLang="en-US" sz="1200"/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C1F2D-1083-53B8-08D1-9EF36C551FA4}"/>
              </a:ext>
            </a:extLst>
          </p:cNvPr>
          <p:cNvSpPr txBox="1"/>
          <p:nvPr/>
        </p:nvSpPr>
        <p:spPr>
          <a:xfrm>
            <a:off x="1163052" y="272716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Conformal inference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661AA-D25D-1307-5907-A15EBF653950}"/>
              </a:ext>
            </a:extLst>
          </p:cNvPr>
          <p:cNvSpPr txBox="1"/>
          <p:nvPr/>
        </p:nvSpPr>
        <p:spPr>
          <a:xfrm>
            <a:off x="244616" y="5909428"/>
            <a:ext cx="8717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다지선다형 방식으로 각각의 후보군들에 점수를 부여해 신뢰할 수 있는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answer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를 선택하는 방식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후보집합 즉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, candidate set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을 생성하는 것은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QA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관점에서 비합리적인 전략일 수 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BDCF7-D45B-05A5-8E89-9574CAA087B1}"/>
              </a:ext>
            </a:extLst>
          </p:cNvPr>
          <p:cNvSpPr txBox="1"/>
          <p:nvPr/>
        </p:nvSpPr>
        <p:spPr>
          <a:xfrm>
            <a:off x="47898" y="1469560"/>
            <a:ext cx="61264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질문</a:t>
            </a:r>
            <a:r>
              <a:rPr lang="en-US" altLang="ko-KR" sz="1600"/>
              <a:t>: </a:t>
            </a:r>
            <a:r>
              <a:rPr lang="ko-KR" altLang="en-US" sz="1600"/>
              <a:t>고등학교 생물학 질문입니다</a:t>
            </a:r>
            <a:r>
              <a:rPr lang="en-US" altLang="ko-KR" sz="1600"/>
              <a:t>. </a:t>
            </a:r>
            <a:r>
              <a:rPr lang="ko-KR" altLang="en-US" sz="1600"/>
              <a:t>감자 조각이 순수한 물이 담긴 비커에 떨어졌습니다</a:t>
            </a:r>
            <a:r>
              <a:rPr lang="en-US" altLang="ko-KR" sz="1600"/>
              <a:t>. </a:t>
            </a:r>
            <a:r>
              <a:rPr lang="ko-KR" altLang="en-US" sz="1600"/>
              <a:t>감자가 물에 잠긴 후의 활동을 설명하는 것은 다음 중 어느 것입니까</a:t>
            </a:r>
            <a:r>
              <a:rPr lang="en-US" altLang="ko-KR" sz="1600"/>
              <a:t>?</a:t>
            </a:r>
          </a:p>
          <a:p>
            <a:endParaRPr lang="en-US" altLang="ko-KR" sz="1600"/>
          </a:p>
          <a:p>
            <a:r>
              <a:rPr lang="en-US" altLang="ko-KR" sz="1600"/>
              <a:t>(A) </a:t>
            </a:r>
            <a:r>
              <a:rPr lang="ko-KR" altLang="en-US" sz="1600"/>
              <a:t>물이 감자에서 주변 물로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(B) </a:t>
            </a:r>
            <a:r>
              <a:rPr lang="ko-KR" altLang="en-US" sz="1600"/>
              <a:t>물이 주변 물에서 감자로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(C) </a:t>
            </a:r>
            <a:r>
              <a:rPr lang="ko-KR" altLang="en-US" sz="1600"/>
              <a:t>감자 세포가 원형질분리가 일어난다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(D) </a:t>
            </a:r>
            <a:r>
              <a:rPr lang="ko-KR" altLang="en-US" sz="1600"/>
              <a:t>물속의 용질이 감자로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정답은 옵션 </a:t>
            </a:r>
            <a:r>
              <a:rPr lang="en-US" altLang="ko-KR" sz="1600"/>
              <a:t>B</a:t>
            </a:r>
            <a:r>
              <a:rPr lang="ko-KR" altLang="en-US" sz="1600"/>
              <a:t>입니다</a:t>
            </a:r>
            <a:r>
              <a:rPr lang="en-US" altLang="ko-KR" sz="160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E45DA-FAB7-A62E-4148-5EC2BCD6E144}"/>
              </a:ext>
            </a:extLst>
          </p:cNvPr>
          <p:cNvSpPr txBox="1"/>
          <p:nvPr/>
        </p:nvSpPr>
        <p:spPr>
          <a:xfrm>
            <a:off x="6113418" y="1458230"/>
            <a:ext cx="61264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당신은 세계 최고의 고등학교 생물학 전문가입니다</a:t>
            </a:r>
            <a:r>
              <a:rPr lang="en-US" altLang="ko-KR" sz="1600"/>
              <a:t>. </a:t>
            </a:r>
            <a:r>
              <a:rPr lang="ko-KR" altLang="en-US" sz="1600"/>
              <a:t>다음 질문에 단계별로 이유를 설명하고 답변하십시오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질문</a:t>
            </a:r>
            <a:r>
              <a:rPr lang="en-US" altLang="ko-KR" sz="1600"/>
              <a:t>: </a:t>
            </a:r>
            <a:r>
              <a:rPr lang="ko-KR" altLang="en-US" sz="1600"/>
              <a:t>용해도 규칙에 따르면 다음 중 어느 것이 사실입니까</a:t>
            </a:r>
            <a:r>
              <a:rPr lang="en-US" altLang="ko-KR" sz="1600"/>
              <a:t>?</a:t>
            </a:r>
          </a:p>
          <a:p>
            <a:endParaRPr lang="en-US" altLang="ko-KR" sz="1600"/>
          </a:p>
          <a:p>
            <a:r>
              <a:rPr lang="en-US" altLang="ko-KR" sz="1600"/>
              <a:t>(A) </a:t>
            </a:r>
            <a:r>
              <a:rPr lang="ko-KR" altLang="en-US" sz="1600"/>
              <a:t>모든 염화물</a:t>
            </a:r>
            <a:r>
              <a:rPr lang="en-US" altLang="ko-KR" sz="1600"/>
              <a:t>, </a:t>
            </a:r>
            <a:r>
              <a:rPr lang="ko-KR" altLang="en-US" sz="1600"/>
              <a:t>브로민화물</a:t>
            </a:r>
            <a:r>
              <a:rPr lang="en-US" altLang="ko-KR" sz="1600"/>
              <a:t>, </a:t>
            </a:r>
            <a:r>
              <a:rPr lang="ko-KR" altLang="en-US" sz="1600"/>
              <a:t>아이오딘화물은 용해성이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(B) </a:t>
            </a:r>
            <a:r>
              <a:rPr lang="ko-KR" altLang="en-US" sz="1600"/>
              <a:t>모든 황산염은 용해성이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(C) </a:t>
            </a:r>
            <a:r>
              <a:rPr lang="ko-KR" altLang="en-US" sz="1600"/>
              <a:t>모든 수산화물은 용해성이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(D) </a:t>
            </a:r>
            <a:r>
              <a:rPr lang="ko-KR" altLang="en-US" sz="1600"/>
              <a:t>모든 암모늄염은 용해성이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정답은 옵션</a:t>
            </a:r>
            <a:r>
              <a:rPr lang="en-US" altLang="ko-KR" sz="16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954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755E00-CE73-7346-28F9-3FC94C0A98FF}"/>
              </a:ext>
            </a:extLst>
          </p:cNvPr>
          <p:cNvSpPr txBox="1"/>
          <p:nvPr/>
        </p:nvSpPr>
        <p:spPr>
          <a:xfrm>
            <a:off x="6065520" y="6487407"/>
            <a:ext cx="6126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C. Mohri and T. Hashimoto. Language models with conformal factuality guarantees.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C1F2D-1083-53B8-08D1-9EF36C551FA4}"/>
              </a:ext>
            </a:extLst>
          </p:cNvPr>
          <p:cNvSpPr txBox="1"/>
          <p:nvPr/>
        </p:nvSpPr>
        <p:spPr>
          <a:xfrm>
            <a:off x="1163052" y="272716"/>
            <a:ext cx="5402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또다른 접근 </a:t>
            </a:r>
            <a:r>
              <a:rPr lang="en-US" altLang="ko-KR" sz="3200" b="1" spc="-300">
                <a:solidFill>
                  <a:schemeClr val="accent1"/>
                </a:solidFill>
              </a:rPr>
              <a:t>- Conformal Factuality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6A964-CEA1-713B-10BD-C096DE63BFF3}"/>
              </a:ext>
            </a:extLst>
          </p:cNvPr>
          <p:cNvSpPr txBox="1"/>
          <p:nvPr/>
        </p:nvSpPr>
        <p:spPr>
          <a:xfrm>
            <a:off x="763068" y="2308252"/>
            <a:ext cx="5037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 대상포진 백신은 일반적으로 </a:t>
            </a:r>
            <a:r>
              <a:rPr lang="en-US" altLang="ko-KR"/>
              <a:t>50</a:t>
            </a:r>
            <a:r>
              <a:rPr lang="ko-KR" altLang="en-US"/>
              <a:t>세 이상의 성인에게 권장됩니다</a:t>
            </a:r>
            <a:r>
              <a:rPr lang="en-US" altLang="ko-KR"/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이 백신은 두 번에 걸쳐 접종하며</a:t>
            </a:r>
            <a:r>
              <a:rPr lang="en-US" altLang="ko-KR" strike="sngStrike">
                <a:solidFill>
                  <a:srgbClr val="FF0000"/>
                </a:solidFill>
              </a:rPr>
              <a:t>, </a:t>
            </a:r>
            <a:r>
              <a:rPr lang="ko-KR" altLang="en-US" strike="sngStrike">
                <a:solidFill>
                  <a:srgbClr val="FF0000"/>
                </a:solidFill>
              </a:rPr>
              <a:t>두 번째 접종은 첫 번째 접종 후 </a:t>
            </a:r>
            <a:r>
              <a:rPr lang="en-US" altLang="ko-KR" strike="sngStrike">
                <a:solidFill>
                  <a:srgbClr val="FF0000"/>
                </a:solidFill>
              </a:rPr>
              <a:t>2</a:t>
            </a:r>
            <a:r>
              <a:rPr lang="ko-KR" altLang="en-US" strike="sngStrike">
                <a:solidFill>
                  <a:srgbClr val="FF0000"/>
                </a:solidFill>
              </a:rPr>
              <a:t>개월에서 </a:t>
            </a:r>
            <a:r>
              <a:rPr lang="en-US" altLang="ko-KR" strike="sngStrike">
                <a:solidFill>
                  <a:srgbClr val="FF0000"/>
                </a:solidFill>
              </a:rPr>
              <a:t>6</a:t>
            </a:r>
            <a:r>
              <a:rPr lang="ko-KR" altLang="en-US" strike="sngStrike">
                <a:solidFill>
                  <a:srgbClr val="FF0000"/>
                </a:solidFill>
              </a:rPr>
              <a:t>개월 사이에 실시됩니다</a:t>
            </a:r>
            <a:r>
              <a:rPr lang="en-US" altLang="ko-KR" strike="sngStrike">
                <a:solidFill>
                  <a:srgbClr val="FF0000"/>
                </a:solidFill>
              </a:rPr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현재로서는 대상포진 백신을 평생 한 번만 접종하는 것이 권장됩니다</a:t>
            </a:r>
            <a:r>
              <a:rPr lang="en-US" altLang="ko-KR" strike="sngStrike">
                <a:solidFill>
                  <a:srgbClr val="FF0000"/>
                </a:solidFill>
              </a:rPr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그러나 개인 맞춤형 권고를 받기 위해서는 항상 의료 전문가와 상담하는 것이 가장 좋습니다</a:t>
            </a:r>
            <a:r>
              <a:rPr lang="en-US" altLang="ko-KR" strike="sngStrike">
                <a:solidFill>
                  <a:srgbClr val="FF0000"/>
                </a:solidFill>
              </a:rPr>
              <a:t>.</a:t>
            </a:r>
            <a:endParaRPr lang="ko-KR" altLang="en-US" strike="sngStrike">
              <a:solidFill>
                <a:srgbClr val="FF0000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920F299-6E4E-2C29-3A8E-B86EA6ECE35E}"/>
              </a:ext>
            </a:extLst>
          </p:cNvPr>
          <p:cNvSpPr/>
          <p:nvPr/>
        </p:nvSpPr>
        <p:spPr>
          <a:xfrm>
            <a:off x="6174378" y="3217289"/>
            <a:ext cx="541382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241FA-639B-4BD1-4030-6F27484BA9EB}"/>
              </a:ext>
            </a:extLst>
          </p:cNvPr>
          <p:cNvSpPr txBox="1"/>
          <p:nvPr/>
        </p:nvSpPr>
        <p:spPr>
          <a:xfrm>
            <a:off x="7162800" y="2801344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정의된 </a:t>
            </a:r>
            <a:r>
              <a:rPr lang="en-US" altLang="ko-KR"/>
              <a:t>score function</a:t>
            </a:r>
            <a:r>
              <a:rPr lang="ko-KR" altLang="en-US"/>
              <a:t>을 통해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특정 </a:t>
            </a:r>
            <a:r>
              <a:rPr lang="en-US" altLang="ko-KR"/>
              <a:t>thresholds </a:t>
            </a:r>
            <a:r>
              <a:rPr lang="ko-KR" altLang="en-US"/>
              <a:t>아래에 있는 텍스트를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233FF-09DE-3FEE-C92B-B24413C321BB}"/>
              </a:ext>
            </a:extLst>
          </p:cNvPr>
          <p:cNvSpPr txBox="1"/>
          <p:nvPr/>
        </p:nvSpPr>
        <p:spPr>
          <a:xfrm>
            <a:off x="144378" y="5369354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유용한 텍스트들도 제거가 될 수 있는 문제점이 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대부분의 정보가 필터링 된다는 단점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random test prompt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에 대해 한정적으로만 유지된다는 것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일반화 성능이 떨어짐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3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34B11-3166-4E53-9ADE-72441FE27542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36222-F8E9-41C3-AE87-12E5F4650491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0C386-549F-4AF0-AE16-0F1A36735FA3}"/>
                </a:ext>
              </a:extLst>
            </p:cNvPr>
            <p:cNvSpPr txBox="1"/>
            <p:nvPr/>
          </p:nvSpPr>
          <p:spPr>
            <a:xfrm>
              <a:off x="6817895" y="3350782"/>
              <a:ext cx="2226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Solution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E258E-51B2-48A1-93A9-5A571C8283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D50FB5-BE6A-4726-9149-DB20E830560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85D1A0-9480-410F-9933-6B495A99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7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601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방법 </a:t>
            </a:r>
            <a:r>
              <a:rPr lang="en-US" altLang="ko-KR" sz="3200" b="1" spc="-300">
                <a:solidFill>
                  <a:schemeClr val="accent1"/>
                </a:solidFill>
              </a:rPr>
              <a:t>1 - conditional framework to</a:t>
            </a:r>
            <a:r>
              <a:rPr lang="ko-KR" altLang="en-US" sz="3200" b="1" spc="-300">
                <a:solidFill>
                  <a:schemeClr val="accent1"/>
                </a:solidFill>
              </a:rPr>
              <a:t> </a:t>
            </a:r>
            <a:r>
              <a:rPr lang="en-US" altLang="ko-KR" sz="3200" b="1" spc="-300">
                <a:solidFill>
                  <a:schemeClr val="accent1"/>
                </a:solidFill>
              </a:rPr>
              <a:t>task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EB585A-E921-F32B-E160-84835F85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1892984"/>
            <a:ext cx="4815840" cy="4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6AA2D8-65B1-748C-118B-80722EB3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19" y="3278647"/>
            <a:ext cx="132914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AA5C71-0132-0180-68A0-95D9950C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19" y="3982233"/>
            <a:ext cx="572421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4865C08A-7599-A754-DEE4-23E81F01FE9C}"/>
              </a:ext>
            </a:extLst>
          </p:cNvPr>
          <p:cNvSpPr/>
          <p:nvPr/>
        </p:nvSpPr>
        <p:spPr>
          <a:xfrm>
            <a:off x="2956823" y="3394545"/>
            <a:ext cx="243107" cy="821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812F0-61A9-7D01-16B9-AADD364EAAB8}"/>
              </a:ext>
            </a:extLst>
          </p:cNvPr>
          <p:cNvSpPr txBox="1"/>
          <p:nvPr/>
        </p:nvSpPr>
        <p:spPr>
          <a:xfrm>
            <a:off x="1534639" y="3726188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 2</a:t>
            </a:r>
            <a:r>
              <a:rPr lang="ko-KR" altLang="en-US" sz="1200"/>
              <a:t>가지 가정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12E61-7A24-D304-57FF-95A1BC4FEE80}"/>
              </a:ext>
            </a:extLst>
          </p:cNvPr>
          <p:cNvSpPr txBox="1"/>
          <p:nvPr/>
        </p:nvSpPr>
        <p:spPr>
          <a:xfrm>
            <a:off x="4892657" y="3224548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응답이 항상 발행되지 않도록 허용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594DF-7EE8-3782-95D0-F87A4698D29B}"/>
              </a:ext>
            </a:extLst>
          </p:cNvPr>
          <p:cNvSpPr txBox="1"/>
          <p:nvPr/>
        </p:nvSpPr>
        <p:spPr>
          <a:xfrm>
            <a:off x="3199930" y="4506634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잘못된 정보가 추가될수록 손실도 증가하게끔 역할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34B8A-E432-3865-5336-FAAD774DCE6A}"/>
              </a:ext>
            </a:extLst>
          </p:cNvPr>
          <p:cNvSpPr txBox="1"/>
          <p:nvPr/>
        </p:nvSpPr>
        <p:spPr>
          <a:xfrm>
            <a:off x="144378" y="5599537"/>
            <a:ext cx="671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필터링된 텍스트와 실제 텍스트간의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Loss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가 임계값보다 작을 확률을 보장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3A8CD-DD27-457D-BE84-A3C67E125386}"/>
              </a:ext>
            </a:extLst>
          </p:cNvPr>
          <p:cNvSpPr txBox="1"/>
          <p:nvPr/>
        </p:nvSpPr>
        <p:spPr>
          <a:xfrm>
            <a:off x="4710868" y="2370172"/>
            <a:ext cx="3140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* Loss(</a:t>
            </a:r>
            <a:r>
              <a:rPr lang="ko-KR" altLang="en-US" sz="1100"/>
              <a:t>예측</a:t>
            </a:r>
            <a:r>
              <a:rPr lang="en-US" altLang="ko-KR" sz="1100"/>
              <a:t>, </a:t>
            </a:r>
            <a:r>
              <a:rPr lang="ko-KR" altLang="en-US" sz="1100"/>
              <a:t>실제</a:t>
            </a:r>
            <a:r>
              <a:rPr lang="en-US" altLang="ko-KR" sz="1100"/>
              <a:t>) : </a:t>
            </a:r>
            <a:r>
              <a:rPr lang="ko-KR" altLang="en-US" sz="1100"/>
              <a:t>응답이 유효한지 아닌지 측정</a:t>
            </a:r>
          </a:p>
        </p:txBody>
      </p:sp>
    </p:spTree>
    <p:extLst>
      <p:ext uri="{BB962C8B-B14F-4D97-AF65-F5344CB8AC3E}">
        <p14:creationId xmlns:p14="http://schemas.microsoft.com/office/powerpoint/2010/main" val="207946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BF20F30-4381-4F53-BB8D-50A5659DE86A}"/>
              </a:ext>
            </a:extLst>
          </p:cNvPr>
          <p:cNvSpPr/>
          <p:nvPr/>
        </p:nvSpPr>
        <p:spPr>
          <a:xfrm>
            <a:off x="4760253" y="4388566"/>
            <a:ext cx="2442979" cy="451485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059DED-F1A7-223E-4317-1E9EDB187423}"/>
              </a:ext>
            </a:extLst>
          </p:cNvPr>
          <p:cNvSpPr/>
          <p:nvPr/>
        </p:nvSpPr>
        <p:spPr>
          <a:xfrm>
            <a:off x="3137556" y="2608901"/>
            <a:ext cx="1414124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34B8A-E432-3865-5336-FAAD774DCE6A}"/>
              </a:ext>
            </a:extLst>
          </p:cNvPr>
          <p:cNvSpPr txBox="1"/>
          <p:nvPr/>
        </p:nvSpPr>
        <p:spPr>
          <a:xfrm>
            <a:off x="144378" y="5599537"/>
            <a:ext cx="6396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를 제어하는 최소 임계값을 의미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과하게 필터링되지 않도록 설계</a:t>
            </a:r>
            <a:endParaRPr lang="en-US" altLang="ko-KR" sz="160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좋은 </a:t>
            </a:r>
            <a:r>
              <a:rPr lang="en-US" altLang="ko-KR" sz="16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conformal score</a:t>
            </a:r>
            <a:r>
              <a:rPr lang="ko-KR" altLang="en-US" sz="16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를 찾기</a:t>
            </a:r>
            <a:endParaRPr lang="en-US" altLang="ko-KR" sz="16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BA2D0A-3E92-1BB3-FEDE-C8067374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8" y="1195500"/>
            <a:ext cx="5486400" cy="4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65EED3-0D5E-2F99-2F2A-C501E9592CA2}"/>
              </a:ext>
            </a:extLst>
          </p:cNvPr>
          <p:cNvSpPr txBox="1"/>
          <p:nvPr/>
        </p:nvSpPr>
        <p:spPr>
          <a:xfrm>
            <a:off x="843280" y="550577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필터링된 텍스트 집합의 정의는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2376A-E219-F6A7-EF68-EDC6F6AFA21E}"/>
              </a:ext>
            </a:extLst>
          </p:cNvPr>
          <p:cNvSpPr txBox="1"/>
          <p:nvPr/>
        </p:nvSpPr>
        <p:spPr>
          <a:xfrm>
            <a:off x="843279" y="1862116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conformity</a:t>
            </a:r>
            <a:r>
              <a:rPr lang="ko-KR" altLang="en-US"/>
              <a:t> </a:t>
            </a:r>
            <a:r>
              <a:rPr lang="en-US" altLang="ko-KR"/>
              <a:t>Score </a:t>
            </a:r>
            <a:r>
              <a:rPr lang="ko-KR" altLang="en-US"/>
              <a:t>정의는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D05D7B4-852C-0F8C-D79E-EA0BF3E8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56" y="2664386"/>
            <a:ext cx="5916887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5F1F16C-FA6F-E903-B990-53AC9562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4221432"/>
            <a:ext cx="8128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B6D15-56B4-8346-CB36-5BE7017B8AE3}"/>
              </a:ext>
            </a:extLst>
          </p:cNvPr>
          <p:cNvSpPr txBox="1"/>
          <p:nvPr/>
        </p:nvSpPr>
        <p:spPr>
          <a:xfrm>
            <a:off x="843279" y="3636842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따라서 목적식은 다음과 같이 설정할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5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pinball</a:t>
            </a:r>
            <a:r>
              <a:rPr lang="ko-KR" altLang="en-US" sz="3200" b="1" spc="-300">
                <a:solidFill>
                  <a:schemeClr val="accent1"/>
                </a:solidFill>
              </a:rPr>
              <a:t> </a:t>
            </a:r>
            <a:r>
              <a:rPr lang="en-US" altLang="ko-KR" sz="3200" b="1" spc="-300">
                <a:solidFill>
                  <a:schemeClr val="accent1"/>
                </a:solidFill>
              </a:rPr>
              <a:t>loss</a:t>
            </a:r>
            <a:r>
              <a:rPr lang="ko-KR" altLang="en-US" sz="3200" b="1" spc="-300">
                <a:solidFill>
                  <a:schemeClr val="accent1"/>
                </a:solidFill>
              </a:rPr>
              <a:t>란</a:t>
            </a:r>
            <a:r>
              <a:rPr lang="en-US" altLang="ko-KR" sz="3200" b="1" spc="-300">
                <a:solidFill>
                  <a:schemeClr val="accent1"/>
                </a:solidFill>
              </a:rPr>
              <a:t>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E6054D6-F4B8-D04C-8567-E61FB916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02" y="1042527"/>
            <a:ext cx="7612395" cy="5033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8FAC2-EC3E-24FE-DC41-1C5A16A631C4}"/>
              </a:ext>
            </a:extLst>
          </p:cNvPr>
          <p:cNvSpPr txBox="1"/>
          <p:nvPr/>
        </p:nvSpPr>
        <p:spPr>
          <a:xfrm>
            <a:off x="144378" y="6261345"/>
            <a:ext cx="831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quantile loss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라고도 함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핵심은 잔차의 양수와 음수의 비대칭적인 가중치를 부여하는 방식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6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Why conditional validity?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A2A39-4F0E-7138-6238-1BA45E035AE3}"/>
              </a:ext>
            </a:extLst>
          </p:cNvPr>
          <p:cNvSpPr/>
          <p:nvPr/>
        </p:nvSpPr>
        <p:spPr>
          <a:xfrm>
            <a:off x="3489636" y="1695198"/>
            <a:ext cx="1038125" cy="103812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E7EF5D-C1A2-E86A-5EE3-FFADFA84F2AF}"/>
              </a:ext>
            </a:extLst>
          </p:cNvPr>
          <p:cNvCxnSpPr/>
          <p:nvPr/>
        </p:nvCxnSpPr>
        <p:spPr>
          <a:xfrm>
            <a:off x="4939137" y="221426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9737E6-CDD3-C256-787B-1963EEF5A29D}"/>
              </a:ext>
            </a:extLst>
          </p:cNvPr>
          <p:cNvSpPr txBox="1"/>
          <p:nvPr/>
        </p:nvSpPr>
        <p:spPr>
          <a:xfrm>
            <a:off x="5989370" y="1695198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질병 </a:t>
            </a:r>
            <a:r>
              <a:rPr lang="en-US" altLang="ko-KR"/>
              <a:t>A </a:t>
            </a:r>
            <a:r>
              <a:rPr lang="ko-KR" altLang="en-US"/>
              <a:t>예측 </a:t>
            </a:r>
            <a:r>
              <a:rPr lang="en-US" altLang="ko-KR"/>
              <a:t>: </a:t>
            </a:r>
            <a:r>
              <a:rPr lang="ko-KR" altLang="en-US"/>
              <a:t>오류율 </a:t>
            </a:r>
            <a:r>
              <a:rPr lang="en-US" altLang="ko-KR"/>
              <a:t>2%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E12EA-B936-E031-7B0B-EADB0B4166C1}"/>
              </a:ext>
            </a:extLst>
          </p:cNvPr>
          <p:cNvSpPr txBox="1"/>
          <p:nvPr/>
        </p:nvSpPr>
        <p:spPr>
          <a:xfrm>
            <a:off x="5989370" y="236399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질병 </a:t>
            </a:r>
            <a:r>
              <a:rPr lang="en-US" altLang="ko-KR"/>
              <a:t>B </a:t>
            </a:r>
            <a:r>
              <a:rPr lang="ko-KR" altLang="en-US"/>
              <a:t>예측 </a:t>
            </a:r>
            <a:r>
              <a:rPr lang="en-US" altLang="ko-KR"/>
              <a:t>: </a:t>
            </a:r>
            <a:r>
              <a:rPr lang="ko-KR" altLang="en-US"/>
              <a:t>오류율 </a:t>
            </a:r>
            <a:r>
              <a:rPr lang="en-US" altLang="ko-KR"/>
              <a:t>8%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A4664-35E9-6122-4063-FD5B532EFF5C}"/>
              </a:ext>
            </a:extLst>
          </p:cNvPr>
          <p:cNvSpPr txBox="1"/>
          <p:nvPr/>
        </p:nvSpPr>
        <p:spPr>
          <a:xfrm>
            <a:off x="996049" y="3429000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모델 자체는 평균 </a:t>
            </a:r>
            <a:r>
              <a:rPr lang="en-US" altLang="ko-KR"/>
              <a:t>95% </a:t>
            </a:r>
            <a:r>
              <a:rPr lang="ko-KR" altLang="en-US"/>
              <a:t>신뢰도로 질병을 예측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CC242D-D2D1-1735-9CFA-86FECD91B57F}"/>
              </a:ext>
            </a:extLst>
          </p:cNvPr>
          <p:cNvCxnSpPr/>
          <p:nvPr/>
        </p:nvCxnSpPr>
        <p:spPr>
          <a:xfrm>
            <a:off x="5762097" y="361366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95F90C-5FF0-CBC3-12F5-531ED9C10860}"/>
              </a:ext>
            </a:extLst>
          </p:cNvPr>
          <p:cNvSpPr txBox="1"/>
          <p:nvPr/>
        </p:nvSpPr>
        <p:spPr>
          <a:xfrm>
            <a:off x="6827889" y="343352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정말 </a:t>
            </a:r>
            <a:r>
              <a:rPr lang="en-US" altLang="ko-KR"/>
              <a:t>95%</a:t>
            </a:r>
            <a:r>
              <a:rPr lang="ko-KR" altLang="en-US"/>
              <a:t>의 신뢰도가 맞는건지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387B0-4D36-0307-2DA4-C46A75CCCCFC}"/>
              </a:ext>
            </a:extLst>
          </p:cNvPr>
          <p:cNvSpPr txBox="1"/>
          <p:nvPr/>
        </p:nvSpPr>
        <p:spPr>
          <a:xfrm>
            <a:off x="1754075" y="4594443"/>
            <a:ext cx="8470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결론 </a:t>
            </a:r>
            <a:r>
              <a:rPr lang="en-US" altLang="ko-KR"/>
              <a:t>: </a:t>
            </a:r>
            <a:r>
              <a:rPr lang="ko-KR" altLang="en-US"/>
              <a:t>위와 같은 문제를 해결하기 위해 조건부 유효성을 고려해야함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같은 카테고리에 대해 별도의 오류율을 관리하고 독립적인 신뢰수준을 제공해야함</a:t>
            </a:r>
          </a:p>
        </p:txBody>
      </p:sp>
    </p:spTree>
    <p:extLst>
      <p:ext uri="{BB962C8B-B14F-4D97-AF65-F5344CB8AC3E}">
        <p14:creationId xmlns:p14="http://schemas.microsoft.com/office/powerpoint/2010/main" val="229756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accent1"/>
                </a:solidFill>
                <a:latin typeface="+mj-ea"/>
                <a:ea typeface="+mj-ea"/>
              </a:rPr>
              <a:t>Index</a:t>
            </a:r>
            <a:endParaRPr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46187" y="197520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74947" y="1913650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Conformal Prediction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46187" y="305142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74947" y="2989868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Problem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6187" y="412764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74947" y="406608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Solution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6187" y="520385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4947" y="5142304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Experiments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5" name="그림 14" descr="\documentclass{article}&#10;\usepackage{amsmath, amsfonts, amssymb, xcolor}&#10;\pagestyle{empty}&#10;&#10;\begin{document}&#10;&#10;\[&#10;P \left( \hat{F}(C_{n+1}) \text{ is factual } \mid \alpha_{n+1} \in I, P_{n+1} \in G \right) = E[\alpha_{n+1} \mid \alpha_{n+1} \in I, P_{n+1} \in G]&#10;\]&#10;&#10;\end{document}" title="IguanaTex Bitmap Display">
            <a:extLst>
              <a:ext uri="{FF2B5EF4-FFF2-40B4-BE49-F238E27FC236}">
                <a16:creationId xmlns:a16="http://schemas.microsoft.com/office/drawing/2014/main" id="{C74CF952-A9E5-4E93-B641-C5D6A13102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28" y="2868147"/>
            <a:ext cx="8649143" cy="4556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C5357E-8A92-4CE3-8DD7-01DD2FF62538}"/>
              </a:ext>
            </a:extLst>
          </p:cNvPr>
          <p:cNvSpPr txBox="1"/>
          <p:nvPr/>
        </p:nvSpPr>
        <p:spPr>
          <a:xfrm>
            <a:off x="587828" y="1445433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Group-conditional calibration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7549A6-7F84-4AB3-A61F-7DC9F17FEA4A}"/>
                  </a:ext>
                </a:extLst>
              </p:cNvPr>
              <p:cNvSpPr txBox="1"/>
              <p:nvPr/>
            </p:nvSpPr>
            <p:spPr>
              <a:xfrm>
                <a:off x="144378" y="5541934"/>
                <a:ext cx="61963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latin typeface="+mn-ea"/>
                    <a:cs typeface="Times New Roman" panose="02020603050405020304" pitchFamily="18" charset="0"/>
                  </a:rPr>
                  <a:t>위 식을 통해 앞으로 소개할 정리 </a:t>
                </a:r>
                <a:r>
                  <a:rPr lang="en-US" altLang="ko-KR" sz="1600">
                    <a:latin typeface="+mn-ea"/>
                    <a:cs typeface="Times New Roman" panose="02020603050405020304" pitchFamily="18" charset="0"/>
                  </a:rPr>
                  <a:t>3.2</a:t>
                </a:r>
                <a:r>
                  <a:rPr lang="ko-KR" altLang="en-US" sz="1600">
                    <a:latin typeface="+mn-ea"/>
                    <a:cs typeface="Times New Roman" panose="02020603050405020304" pitchFamily="18" charset="0"/>
                  </a:rPr>
                  <a:t>에서 도출된 보장을 제시함</a:t>
                </a:r>
                <a:r>
                  <a:rPr lang="en-US" altLang="ko-KR" sz="160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600"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latin typeface="+mn-ea"/>
                    <a:cs typeface="Times New Roman" panose="02020603050405020304" pitchFamily="18" charset="0"/>
                  </a:rPr>
                  <a:t>여기서 </a:t>
                </a:r>
                <a:r>
                  <a:rPr lang="el-GR" altLang="ko-KR" sz="1600">
                    <a:highlight>
                      <a:srgbClr val="FFFFFF"/>
                    </a:highlight>
                  </a:rPr>
                  <a:t>α</a:t>
                </a:r>
                <a:r>
                  <a:rPr lang="ko-KR" altLang="en-US" sz="1600">
                    <a:highlight>
                      <a:srgbClr val="FFFFFF"/>
                    </a:highlight>
                  </a:rPr>
                  <a:t>의 의미는 새로운 데이터 포인트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>
                    <a:highlight>
                      <a:srgbClr val="FFFFFF"/>
                    </a:highlight>
                  </a:rPr>
                  <a:t> </a:t>
                </a:r>
                <a:r>
                  <a:rPr lang="ko-KR" altLang="en-US" sz="1600">
                    <a:highlight>
                      <a:srgbClr val="FFFFFF"/>
                    </a:highlight>
                  </a:rPr>
                  <a:t>의 예측 확률을 의미</a:t>
                </a:r>
                <a:endParaRPr lang="en-US" altLang="ko-KR" sz="160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7549A6-7F84-4AB3-A61F-7DC9F17F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8" y="5541934"/>
                <a:ext cx="6196376" cy="830997"/>
              </a:xfrm>
              <a:prstGeom prst="rect">
                <a:avLst/>
              </a:prstGeom>
              <a:blipFill>
                <a:blip r:embed="rId4"/>
                <a:stretch>
                  <a:fillRect l="-394" t="-2206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F7F8A8-D018-4857-8D8B-0DE3F53BD76D}"/>
              </a:ext>
            </a:extLst>
          </p:cNvPr>
          <p:cNvSpPr/>
          <p:nvPr/>
        </p:nvSpPr>
        <p:spPr>
          <a:xfrm>
            <a:off x="2915725" y="3630048"/>
            <a:ext cx="7372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+mn-ea"/>
                <a:cs typeface="Times New Roman" panose="02020603050405020304" pitchFamily="18" charset="0"/>
              </a:rPr>
              <a:t>* </a:t>
            </a:r>
            <a:r>
              <a:rPr lang="ko-KR" altLang="en-US" sz="1200">
                <a:latin typeface="+mn-ea"/>
                <a:cs typeface="Times New Roman" panose="02020603050405020304" pitchFamily="18" charset="0"/>
              </a:rPr>
              <a:t>예측한 사실성 </a:t>
            </a:r>
            <a:r>
              <a:rPr lang="en-US" altLang="ko-KR" sz="120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200">
                <a:latin typeface="+mn-ea"/>
                <a:cs typeface="Times New Roman" panose="02020603050405020304" pitchFamily="18" charset="0"/>
              </a:rPr>
              <a:t>필터링된 </a:t>
            </a:r>
            <a:r>
              <a:rPr lang="en-US" altLang="ko-KR" sz="1200">
                <a:latin typeface="+mn-ea"/>
                <a:cs typeface="Times New Roman" panose="02020603050405020304" pitchFamily="18" charset="0"/>
              </a:rPr>
              <a:t>claim</a:t>
            </a:r>
            <a:r>
              <a:rPr lang="ko-KR" altLang="en-US" sz="1200">
                <a:latin typeface="+mn-ea"/>
                <a:cs typeface="Times New Roman" panose="02020603050405020304" pitchFamily="18" charset="0"/>
              </a:rPr>
              <a:t>들이 사실일 확률</a:t>
            </a:r>
            <a:r>
              <a:rPr lang="en-US" altLang="ko-KR" sz="1200"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en-US" sz="1200">
                <a:latin typeface="+mn-ea"/>
                <a:cs typeface="Times New Roman" panose="02020603050405020304" pitchFamily="18" charset="0"/>
              </a:rPr>
              <a:t>이 특정 그룹 내에서 실제로 얼마나 잘 맞는지 의미</a:t>
            </a:r>
            <a:endParaRPr lang="en-US" altLang="ko-KR" sz="12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6472D-B286-4833-9916-399AC77810FD}"/>
              </a:ext>
            </a:extLst>
          </p:cNvPr>
          <p:cNvSpPr txBox="1"/>
          <p:nvPr/>
        </p:nvSpPr>
        <p:spPr>
          <a:xfrm>
            <a:off x="1679509" y="2115588"/>
            <a:ext cx="6838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* </a:t>
            </a:r>
            <a:r>
              <a:rPr lang="ko-KR" altLang="en-US" sz="1400"/>
              <a:t>기존 연구 </a:t>
            </a:r>
            <a:r>
              <a:rPr lang="en-US" altLang="ko-KR" sz="1400"/>
              <a:t>conformal inference</a:t>
            </a:r>
            <a:r>
              <a:rPr lang="ko-KR" altLang="en-US" sz="1400"/>
              <a:t>의 경우 강력한 분포 가정이 필요해서 다음 대안을 제시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2E1953-13DA-4934-A76E-75E1B81E4F78}"/>
              </a:ext>
            </a:extLst>
          </p:cNvPr>
          <p:cNvCxnSpPr>
            <a:cxnSpLocks/>
          </p:cNvCxnSpPr>
          <p:nvPr/>
        </p:nvCxnSpPr>
        <p:spPr>
          <a:xfrm flipV="1">
            <a:off x="7539134" y="1506988"/>
            <a:ext cx="1194319" cy="60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24DE25-1A63-4FBE-B538-234E72876BE3}"/>
              </a:ext>
            </a:extLst>
          </p:cNvPr>
          <p:cNvSpPr txBox="1"/>
          <p:nvPr/>
        </p:nvSpPr>
        <p:spPr>
          <a:xfrm>
            <a:off x="8826759" y="1287624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Document </a:t>
            </a:r>
            <a:r>
              <a:rPr lang="ko-KR" altLang="en-US" sz="1200"/>
              <a:t>자체가 분포를 따른다는 접근은</a:t>
            </a:r>
            <a:endParaRPr lang="en-US" altLang="ko-KR" sz="1200"/>
          </a:p>
          <a:p>
            <a:r>
              <a:rPr lang="ko-KR" altLang="en-US" sz="1200"/>
              <a:t>매우 어렵기 때문이라고 생각합니다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5102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97C30-CB51-410B-8FEC-0A8C71421697}"/>
              </a:ext>
            </a:extLst>
          </p:cNvPr>
          <p:cNvSpPr txBox="1"/>
          <p:nvPr/>
        </p:nvSpPr>
        <p:spPr>
          <a:xfrm>
            <a:off x="1163052" y="272716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CB</a:t>
            </a:r>
            <a:r>
              <a:rPr lang="ko-KR" altLang="en-US" sz="3200" b="1" spc="-300">
                <a:solidFill>
                  <a:schemeClr val="accent1"/>
                </a:solidFill>
              </a:rPr>
              <a:t>의 주장 점유율 비교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8ECDD-E8C7-4617-BBE4-BF6CD82C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64" y="1488711"/>
            <a:ext cx="6247526" cy="3880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979771-45BE-4E5D-9795-73EB24301845}"/>
              </a:ext>
            </a:extLst>
          </p:cNvPr>
          <p:cNvSpPr txBox="1"/>
          <p:nvPr/>
        </p:nvSpPr>
        <p:spPr>
          <a:xfrm>
            <a:off x="144378" y="6261345"/>
            <a:ext cx="5896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주장 점유율이 제안하는 방법론이 가장 높음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목표는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70%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정도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1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9BD31B-727F-E88F-A7F5-A039B2F58353}"/>
              </a:ext>
            </a:extLst>
          </p:cNvPr>
          <p:cNvGrpSpPr/>
          <p:nvPr/>
        </p:nvGrpSpPr>
        <p:grpSpPr>
          <a:xfrm>
            <a:off x="2232691" y="1176380"/>
            <a:ext cx="7883371" cy="3308833"/>
            <a:chOff x="2154314" y="1698252"/>
            <a:chExt cx="7883371" cy="330883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E64296A-73ED-150E-43E4-DE54A0362E07}"/>
                </a:ext>
              </a:extLst>
            </p:cNvPr>
            <p:cNvSpPr/>
            <p:nvPr/>
          </p:nvSpPr>
          <p:spPr>
            <a:xfrm>
              <a:off x="2154314" y="1891023"/>
              <a:ext cx="7883371" cy="3116062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3FFFF-A062-0D76-07D9-9D78C5BD721D}"/>
                </a:ext>
              </a:extLst>
            </p:cNvPr>
            <p:cNvSpPr txBox="1"/>
            <p:nvPr/>
          </p:nvSpPr>
          <p:spPr>
            <a:xfrm>
              <a:off x="2743200" y="1698252"/>
              <a:ext cx="10310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accent2"/>
                  </a:solidFill>
                </a:rPr>
                <a:t>정리 </a:t>
              </a:r>
              <a:r>
                <a:rPr lang="en-US" altLang="ko-KR" b="1">
                  <a:solidFill>
                    <a:schemeClr val="accent2"/>
                  </a:solidFill>
                </a:rPr>
                <a:t>3.1</a:t>
              </a:r>
              <a:endParaRPr lang="ko-KR" altLang="en-US" b="1">
                <a:solidFill>
                  <a:schemeClr val="accent2"/>
                </a:solidFill>
              </a:endParaRPr>
            </a:p>
          </p:txBody>
        </p:sp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E7DA0EAF-0C7A-2019-9116-62A4C8007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228" y="2788779"/>
              <a:ext cx="924714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49B34F70-8DF1-3D3B-1C9E-76E1B7809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301" y="4178061"/>
              <a:ext cx="6195292" cy="42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170B9B0-61D8-A58B-7F8A-AB6A17FFDB3F}"/>
                </a:ext>
              </a:extLst>
            </p:cNvPr>
            <p:cNvGrpSpPr/>
            <p:nvPr/>
          </p:nvGrpSpPr>
          <p:grpSpPr>
            <a:xfrm>
              <a:off x="2272841" y="2265134"/>
              <a:ext cx="5696701" cy="369332"/>
              <a:chOff x="2272841" y="2265134"/>
              <a:chExt cx="5696701" cy="369332"/>
            </a:xfrm>
          </p:grpSpPr>
          <p:pic>
            <p:nvPicPr>
              <p:cNvPr id="6148" name="Picture 4">
                <a:extLst>
                  <a:ext uri="{FF2B5EF4-FFF2-40B4-BE49-F238E27FC236}">
                    <a16:creationId xmlns:a16="http://schemas.microsoft.com/office/drawing/2014/main" id="{D1EE5455-A6F4-5C97-1AC4-1CA5208EDB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841" y="2303592"/>
                <a:ext cx="2243512" cy="292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3D0D74-0784-D05A-A211-23F6D79DCBAC}"/>
                  </a:ext>
                </a:extLst>
              </p:cNvPr>
              <p:cNvSpPr txBox="1"/>
              <p:nvPr/>
            </p:nvSpPr>
            <p:spPr>
              <a:xfrm>
                <a:off x="4516353" y="2265134"/>
                <a:ext cx="345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을 유한 차원 선형 클래스라 하자</a:t>
                </a:r>
                <a:r>
                  <a:rPr lang="en-US" altLang="ko-KR"/>
                  <a:t>. </a:t>
                </a:r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3E5569-6A0A-E296-6C4F-A554B567420A}"/>
                </a:ext>
              </a:extLst>
            </p:cNvPr>
            <p:cNvSpPr txBox="1"/>
            <p:nvPr/>
          </p:nvSpPr>
          <p:spPr>
            <a:xfrm>
              <a:off x="3181942" y="2823911"/>
              <a:ext cx="678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가 교환 가능하고 식 </a:t>
              </a:r>
              <a:r>
                <a:rPr lang="en-US" altLang="ko-KR"/>
                <a:t>(7)</a:t>
              </a:r>
              <a:r>
                <a:rPr lang="ko-KR" altLang="en-US"/>
                <a:t>과 </a:t>
              </a:r>
              <a:r>
                <a:rPr lang="en-US" altLang="ko-KR"/>
                <a:t>dual </a:t>
              </a:r>
              <a:r>
                <a:rPr lang="ko-KR" altLang="en-US"/>
                <a:t>문제의 해가 입력 데이터에서 대칭적</a:t>
              </a:r>
              <a:endParaRPr lang="en-US" altLang="ko-K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8E5226-3972-DF93-745E-83CEB2DD05AA}"/>
                </a:ext>
              </a:extLst>
            </p:cNvPr>
            <p:cNvSpPr txBox="1"/>
            <p:nvPr/>
          </p:nvSpPr>
          <p:spPr>
            <a:xfrm>
              <a:off x="2154314" y="3299347"/>
              <a:ext cx="7688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으로 계산되며 무응답과 단조성의 가정이 되면</a:t>
              </a:r>
              <a:r>
                <a:rPr lang="en-US" altLang="ko-KR"/>
                <a:t>, </a:t>
              </a:r>
              <a:r>
                <a:rPr lang="ko-KR" altLang="en-US"/>
                <a:t>모든 </a:t>
              </a:r>
              <a:r>
                <a:rPr lang="en-US" altLang="ko-KR"/>
                <a:t>f</a:t>
              </a:r>
              <a:r>
                <a:rPr lang="ko-KR" altLang="en-US"/>
                <a:t>에 대해 다음이 성립한다</a:t>
              </a:r>
              <a:r>
                <a:rPr lang="en-US" altLang="ko-KR"/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23F2D3-7012-3459-71BA-6DCA6812482E}"/>
              </a:ext>
            </a:extLst>
          </p:cNvPr>
          <p:cNvSpPr txBox="1"/>
          <p:nvPr/>
        </p:nvSpPr>
        <p:spPr>
          <a:xfrm>
            <a:off x="41126" y="5161077"/>
            <a:ext cx="82942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필터링의 기준인 </a:t>
            </a:r>
            <a:r>
              <a:rPr lang="el-GR" altLang="ko-KR" sz="1600" b="0" i="1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τ</a:t>
            </a:r>
            <a:r>
              <a:rPr lang="en-US" altLang="ko-KR" sz="1600" b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ko-KR" altLang="en-US" sz="1600" b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가 </a:t>
            </a:r>
            <a:r>
              <a:rPr lang="en-US" altLang="ko-KR" sz="1600" b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random</a:t>
            </a:r>
            <a:r>
              <a:rPr lang="ko-KR" altLang="en-US" sz="1600" b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하게 설정이 되어도 신뢰성을 보장하는 것이 성립한다는 의미</a:t>
            </a:r>
            <a:endParaRPr lang="en-US" altLang="ko-KR" sz="1600" b="0">
              <a:solidFill>
                <a:srgbClr val="212529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solidFill>
                <a:srgbClr val="212529"/>
              </a:solidFill>
              <a:highlight>
                <a:srgbClr val="FFFFFF"/>
              </a:highlight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즉</a:t>
            </a:r>
            <a:r>
              <a:rPr lang="en-US" altLang="ko-KR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테스트 포인트에 맞춰서 필터링 컷오프를 동적으로 조정하는 것이 가능 </a:t>
            </a:r>
            <a:endParaRPr lang="en-US" altLang="ko-KR" sz="1600">
              <a:solidFill>
                <a:srgbClr val="212529"/>
              </a:solidFill>
              <a:highlight>
                <a:srgbClr val="FFFFFF"/>
              </a:highlight>
              <a:cs typeface="Times New Roman" panose="02020603050405020304" pitchFamily="18" charset="0"/>
            </a:endParaRPr>
          </a:p>
          <a:p>
            <a:r>
              <a:rPr lang="en-US" altLang="ko-KR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	</a:t>
            </a:r>
            <a:r>
              <a:rPr lang="ko-KR" altLang="en-US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→   빡세게 제한하면 과하게 필터링되는 것을 </a:t>
            </a:r>
            <a:r>
              <a:rPr lang="en-US" altLang="ko-KR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random</a:t>
            </a:r>
            <a:r>
              <a:rPr lang="ko-KR" altLang="en-US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으로 방지</a:t>
            </a:r>
            <a:endParaRPr lang="en-US" altLang="ko-KR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3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6880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방법 </a:t>
            </a:r>
            <a:r>
              <a:rPr lang="en-US" altLang="ko-KR" sz="3200" b="1" spc="-300">
                <a:solidFill>
                  <a:schemeClr val="accent1"/>
                </a:solidFill>
              </a:rPr>
              <a:t>2 - Level-adaptive conformal prediciton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34B8A-E432-3865-5336-FAAD774DCE6A}"/>
              </a:ext>
            </a:extLst>
          </p:cNvPr>
          <p:cNvSpPr txBox="1"/>
          <p:nvPr/>
        </p:nvSpPr>
        <p:spPr>
          <a:xfrm>
            <a:off x="144378" y="5702063"/>
            <a:ext cx="864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cs typeface="Times New Roman" panose="02020603050405020304" pitchFamily="18" charset="0"/>
              </a:rPr>
              <a:t>오류 확률 </a:t>
            </a:r>
            <a:r>
              <a:rPr lang="el-GR" altLang="ko-KR" sz="1600" b="0" i="0">
                <a:effectLst/>
                <a:highlight>
                  <a:srgbClr val="FFFFFF"/>
                </a:highlight>
              </a:rPr>
              <a:t>α</a:t>
            </a:r>
            <a:r>
              <a:rPr lang="en-US" altLang="ko-KR" sz="1600" b="0" i="0">
                <a:effectLst/>
                <a:highlight>
                  <a:srgbClr val="FFFFFF"/>
                </a:highlight>
              </a:rPr>
              <a:t> </a:t>
            </a:r>
            <a:r>
              <a:rPr lang="ko-KR" altLang="en-US" sz="1600" b="0" i="0">
                <a:effectLst/>
                <a:highlight>
                  <a:srgbClr val="FFFFFF"/>
                </a:highlight>
              </a:rPr>
              <a:t>에 대해서도 데이터</a:t>
            </a:r>
            <a:r>
              <a:rPr lang="en-US" altLang="ko-KR" sz="1600" b="0" i="0">
                <a:effectLst/>
                <a:highlight>
                  <a:srgbClr val="FFFFFF"/>
                </a:highlight>
              </a:rPr>
              <a:t>(calibration set)</a:t>
            </a:r>
            <a:r>
              <a:rPr lang="ko-KR" altLang="en-US" sz="1600" b="0" i="0">
                <a:effectLst/>
                <a:highlight>
                  <a:srgbClr val="FFFFFF"/>
                </a:highlight>
              </a:rPr>
              <a:t> 기반으로 조정하는 것이 가능하다는 것을 시사</a:t>
            </a:r>
            <a:endParaRPr lang="en-US" altLang="ko-KR" sz="1600" b="0" i="0">
              <a:effectLst/>
              <a:highlight>
                <a:srgbClr val="FF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highlight>
                <a:srgbClr val="FFFFFF"/>
              </a:highlight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highlight>
                  <a:srgbClr val="FFFFFF"/>
                </a:highlight>
                <a:cs typeface="Times New Roman" panose="02020603050405020304" pitchFamily="18" charset="0"/>
              </a:rPr>
              <a:t>목적식의 경우는 핀볼 손실에서 추정된 </a:t>
            </a:r>
            <a:r>
              <a:rPr lang="el-GR" altLang="ko-KR" sz="1600" b="0" i="0">
                <a:effectLst/>
                <a:highlight>
                  <a:srgbClr val="FFFFFF"/>
                </a:highlight>
              </a:rPr>
              <a:t>α</a:t>
            </a:r>
            <a:r>
              <a:rPr lang="en-US" altLang="ko-KR" sz="1600" b="0" i="0">
                <a:effectLst/>
                <a:highlight>
                  <a:srgbClr val="FFFFFF"/>
                </a:highlight>
              </a:rPr>
              <a:t>( ) </a:t>
            </a:r>
            <a:r>
              <a:rPr lang="ko-KR" altLang="en-US" sz="1600" b="0" i="0">
                <a:effectLst/>
                <a:highlight>
                  <a:srgbClr val="FFFFFF"/>
                </a:highlight>
              </a:rPr>
              <a:t>식 기입</a:t>
            </a:r>
            <a:endParaRPr lang="en-US" altLang="ko-KR" sz="1600" dirty="0"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2103B2-C919-B5C9-ECC0-15C6BEADEDBF}"/>
              </a:ext>
            </a:extLst>
          </p:cNvPr>
          <p:cNvGrpSpPr/>
          <p:nvPr/>
        </p:nvGrpSpPr>
        <p:grpSpPr>
          <a:xfrm>
            <a:off x="2232692" y="1603970"/>
            <a:ext cx="7883371" cy="3308833"/>
            <a:chOff x="2154314" y="1698252"/>
            <a:chExt cx="7883371" cy="330883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82BA37A-1716-F3AB-705D-C9F02111463D}"/>
                </a:ext>
              </a:extLst>
            </p:cNvPr>
            <p:cNvSpPr/>
            <p:nvPr/>
          </p:nvSpPr>
          <p:spPr>
            <a:xfrm>
              <a:off x="2154314" y="1891023"/>
              <a:ext cx="7883371" cy="3116062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3826A-FB63-21E8-4538-4588D4EB9873}"/>
                </a:ext>
              </a:extLst>
            </p:cNvPr>
            <p:cNvSpPr txBox="1"/>
            <p:nvPr/>
          </p:nvSpPr>
          <p:spPr>
            <a:xfrm>
              <a:off x="2743200" y="1698252"/>
              <a:ext cx="10310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accent2"/>
                  </a:solidFill>
                </a:rPr>
                <a:t>정리 </a:t>
              </a:r>
              <a:r>
                <a:rPr lang="en-US" altLang="ko-KR" b="1">
                  <a:solidFill>
                    <a:schemeClr val="accent2"/>
                  </a:solidFill>
                </a:rPr>
                <a:t>3.2</a:t>
              </a:r>
              <a:endParaRPr lang="ko-KR" altLang="en-US" b="1">
                <a:solidFill>
                  <a:schemeClr val="accent2"/>
                </a:solidFill>
              </a:endParaRPr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9FB879BD-0394-7695-48DE-0ECAB6B1E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228" y="2788779"/>
              <a:ext cx="924714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6750CE5-E50D-9089-6B99-184D83FAD553}"/>
                </a:ext>
              </a:extLst>
            </p:cNvPr>
            <p:cNvGrpSpPr/>
            <p:nvPr/>
          </p:nvGrpSpPr>
          <p:grpSpPr>
            <a:xfrm>
              <a:off x="2272841" y="2265134"/>
              <a:ext cx="5696701" cy="369332"/>
              <a:chOff x="2272841" y="2265134"/>
              <a:chExt cx="5696701" cy="369332"/>
            </a:xfrm>
          </p:grpSpPr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4B4E9BA9-0971-E4AF-F721-A254179FC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841" y="2303592"/>
                <a:ext cx="2243512" cy="292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9D89DE-23AE-C966-6021-861FC2C9E7CF}"/>
                  </a:ext>
                </a:extLst>
              </p:cNvPr>
              <p:cNvSpPr txBox="1"/>
              <p:nvPr/>
            </p:nvSpPr>
            <p:spPr>
              <a:xfrm>
                <a:off x="4516353" y="2265134"/>
                <a:ext cx="345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을 유한 차원 선형 클래스라 하자</a:t>
                </a:r>
                <a:r>
                  <a:rPr lang="en-US" altLang="ko-KR"/>
                  <a:t>. </a:t>
                </a:r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AE4749-86A4-C7D9-7D6E-23CFC833205B}"/>
                </a:ext>
              </a:extLst>
            </p:cNvPr>
            <p:cNvSpPr txBox="1"/>
            <p:nvPr/>
          </p:nvSpPr>
          <p:spPr>
            <a:xfrm>
              <a:off x="3181942" y="2823911"/>
              <a:ext cx="678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가 교환 가능하고 식 </a:t>
              </a:r>
              <a:r>
                <a:rPr lang="en-US" altLang="ko-KR"/>
                <a:t>(7)</a:t>
              </a:r>
              <a:r>
                <a:rPr lang="ko-KR" altLang="en-US"/>
                <a:t>과 </a:t>
              </a:r>
              <a:r>
                <a:rPr lang="en-US" altLang="ko-KR"/>
                <a:t>dual </a:t>
              </a:r>
              <a:r>
                <a:rPr lang="ko-KR" altLang="en-US"/>
                <a:t>문제의 해가 입력 데이터에서 대칭적</a:t>
              </a:r>
              <a:endParaRPr lang="en-US" altLang="ko-K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ABFD80-E8E5-10EC-75D4-5A5B1A4CBE91}"/>
                </a:ext>
              </a:extLst>
            </p:cNvPr>
            <p:cNvSpPr txBox="1"/>
            <p:nvPr/>
          </p:nvSpPr>
          <p:spPr>
            <a:xfrm>
              <a:off x="2154314" y="3299347"/>
              <a:ext cx="4753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으로 계산되면</a:t>
              </a:r>
              <a:r>
                <a:rPr lang="en-US" altLang="ko-KR"/>
                <a:t>, </a:t>
              </a:r>
              <a:r>
                <a:rPr lang="ko-KR" altLang="en-US"/>
                <a:t>모든 </a:t>
              </a:r>
              <a:r>
                <a:rPr lang="en-US" altLang="ko-KR"/>
                <a:t>f </a:t>
              </a:r>
              <a:r>
                <a:rPr lang="ko-KR" altLang="en-US"/>
                <a:t>에 대해 다음이 성립한다</a:t>
              </a:r>
              <a:r>
                <a:rPr lang="en-US" altLang="ko-KR"/>
                <a:t>.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AC9E42-7F0A-891F-F8EF-3B98D1F6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99" y="4165040"/>
            <a:ext cx="7172156" cy="4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20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97C30-CB51-410B-8FEC-0A8C71421697}"/>
              </a:ext>
            </a:extLst>
          </p:cNvPr>
          <p:cNvSpPr txBox="1"/>
          <p:nvPr/>
        </p:nvSpPr>
        <p:spPr>
          <a:xfrm>
            <a:off x="1163052" y="272716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Level-adaptive </a:t>
            </a:r>
            <a:r>
              <a:rPr lang="ko-KR" altLang="en-US" sz="3200" b="1" spc="-300">
                <a:solidFill>
                  <a:schemeClr val="accent1"/>
                </a:solidFill>
              </a:rPr>
              <a:t>방식의 보장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79771-45BE-4E5D-9795-73EB24301845}"/>
              </a:ext>
            </a:extLst>
          </p:cNvPr>
          <p:cNvSpPr txBox="1"/>
          <p:nvPr/>
        </p:nvSpPr>
        <p:spPr>
          <a:xfrm>
            <a:off x="144378" y="6261345"/>
            <a:ext cx="795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Level adaptive probability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즉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, nominal level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이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empirical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하게 잘 보정되었음을 시사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6E5D4-829D-4E4B-A3E1-5EB41995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08" y="1802055"/>
            <a:ext cx="3867539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C4D5FF-8780-43CB-B133-73CE8CB2F467}"/>
              </a:ext>
            </a:extLst>
          </p:cNvPr>
          <p:cNvSpPr/>
          <p:nvPr/>
        </p:nvSpPr>
        <p:spPr>
          <a:xfrm>
            <a:off x="5144277" y="2701032"/>
            <a:ext cx="2292221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4633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방법 </a:t>
            </a:r>
            <a:r>
              <a:rPr lang="en-US" altLang="ko-KR" sz="3200" b="1" spc="-300">
                <a:solidFill>
                  <a:schemeClr val="accent1"/>
                </a:solidFill>
              </a:rPr>
              <a:t>3 - Conditional Boosting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34B8A-E432-3865-5336-FAAD774DCE6A}"/>
              </a:ext>
            </a:extLst>
          </p:cNvPr>
          <p:cNvSpPr txBox="1"/>
          <p:nvPr/>
        </p:nvSpPr>
        <p:spPr>
          <a:xfrm>
            <a:off x="144378" y="5042118"/>
            <a:ext cx="86084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cs typeface="Times New Roman" panose="02020603050405020304" pitchFamily="18" charset="0"/>
              </a:rPr>
              <a:t>*   </a:t>
            </a:r>
            <a:r>
              <a:rPr lang="ko-KR" altLang="en-US" sz="1600">
                <a:cs typeface="Times New Roman" panose="02020603050405020304" pitchFamily="18" charset="0"/>
              </a:rPr>
              <a:t>미분불가능한 목적식을 미분가능하도록 하는 방법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cs typeface="Times New Roman" panose="02020603050405020304" pitchFamily="18" charset="0"/>
              </a:rPr>
              <a:t>목표 </a:t>
            </a:r>
            <a:r>
              <a:rPr lang="en-US" altLang="ko-KR" sz="1600">
                <a:cs typeface="Times New Roman" panose="02020603050405020304" pitchFamily="18" charset="0"/>
              </a:rPr>
              <a:t>: </a:t>
            </a:r>
            <a:r>
              <a:rPr lang="ko-KR" altLang="en-US" sz="1600">
                <a:cs typeface="Times New Roman" panose="02020603050405020304" pitchFamily="18" charset="0"/>
              </a:rPr>
              <a:t>필터링 방법과 </a:t>
            </a:r>
            <a:r>
              <a:rPr lang="en-US" altLang="ko-KR" sz="1600">
                <a:cs typeface="Times New Roman" panose="02020603050405020304" pitchFamily="18" charset="0"/>
              </a:rPr>
              <a:t>LLM </a:t>
            </a:r>
            <a:r>
              <a:rPr lang="ko-KR" altLang="en-US" sz="1600">
                <a:cs typeface="Times New Roman" panose="02020603050405020304" pitchFamily="18" charset="0"/>
              </a:rPr>
              <a:t>출력을 가능한 많이 유지하면서도 유효성을 보장하는 점수를 찾는 것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altLang="ko-KR" sz="1600">
                <a:ea typeface="+mj-ea"/>
              </a:rPr>
              <a:t>θ</a:t>
            </a:r>
            <a:r>
              <a:rPr lang="en-US" altLang="ko-KR" sz="1600">
                <a:ea typeface="+mj-ea"/>
              </a:rPr>
              <a:t> </a:t>
            </a:r>
            <a:r>
              <a:rPr lang="ko-KR" altLang="en-US" sz="1600">
                <a:ea typeface="+mj-ea"/>
              </a:rPr>
              <a:t>로 매개변수화된 </a:t>
            </a:r>
            <a:r>
              <a:rPr lang="en-US" altLang="ko-KR" sz="1600">
                <a:solidFill>
                  <a:schemeClr val="accent3">
                    <a:lumMod val="60000"/>
                    <a:lumOff val="40000"/>
                  </a:schemeClr>
                </a:solidFill>
                <a:ea typeface="+mj-ea"/>
              </a:rPr>
              <a:t>claim score function</a:t>
            </a:r>
            <a:r>
              <a:rPr lang="ko-KR" altLang="en-US" sz="1600">
                <a:ea typeface="+mj-ea"/>
              </a:rPr>
              <a:t>이 각 </a:t>
            </a:r>
            <a:r>
              <a:rPr lang="en-US" altLang="ko-KR" sz="1600">
                <a:ea typeface="+mj-ea"/>
              </a:rPr>
              <a:t>sub-claim</a:t>
            </a:r>
            <a:r>
              <a:rPr lang="ko-KR" altLang="en-US" sz="1600">
                <a:ea typeface="+mj-ea"/>
              </a:rPr>
              <a:t>의 신뢰도를 측정</a:t>
            </a:r>
            <a:endParaRPr lang="en-US" altLang="ko-KR" sz="1600"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E7916C-A03A-295E-7E0A-BCC0012A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39" y="2390337"/>
            <a:ext cx="6304279" cy="107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3323F-CE59-40CA-9E3A-CD180258D809}"/>
              </a:ext>
            </a:extLst>
          </p:cNvPr>
          <p:cNvSpPr txBox="1"/>
          <p:nvPr/>
        </p:nvSpPr>
        <p:spPr>
          <a:xfrm>
            <a:off x="4844331" y="3338451"/>
            <a:ext cx="2651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 Indicator ft</a:t>
            </a:r>
            <a:r>
              <a:rPr lang="ko-KR" altLang="en-US" sz="1200"/>
              <a:t>의 경우 </a:t>
            </a:r>
            <a:r>
              <a:rPr lang="en-US" altLang="ko-KR" sz="1200"/>
              <a:t>sigmoid</a:t>
            </a:r>
            <a:r>
              <a:rPr lang="ko-KR" altLang="en-US" sz="1200"/>
              <a:t>로 근사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46AF-4CC9-4E5E-8101-8AE0C624D2B9}"/>
              </a:ext>
            </a:extLst>
          </p:cNvPr>
          <p:cNvSpPr txBox="1"/>
          <p:nvPr/>
        </p:nvSpPr>
        <p:spPr>
          <a:xfrm>
            <a:off x="6125980" y="2153206"/>
            <a:ext cx="551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 Tau hat</a:t>
            </a:r>
            <a:r>
              <a:rPr lang="ko-KR" altLang="en-US" sz="1200"/>
              <a:t>의 경우 </a:t>
            </a:r>
            <a:r>
              <a:rPr lang="en-US" altLang="ko-KR" sz="1200"/>
              <a:t>P_theta</a:t>
            </a:r>
            <a:r>
              <a:rPr lang="ko-KR" altLang="en-US" sz="1200"/>
              <a:t>에 의존</a:t>
            </a:r>
            <a:r>
              <a:rPr lang="en-US" altLang="ko-KR" sz="1200"/>
              <a:t>, </a:t>
            </a:r>
            <a:r>
              <a:rPr lang="ko-KR" altLang="en-US" sz="1200"/>
              <a:t>분위수 회귀 문제로 구함</a:t>
            </a:r>
            <a:r>
              <a:rPr lang="en-US" altLang="ko-KR" sz="1200"/>
              <a:t>, </a:t>
            </a:r>
            <a:r>
              <a:rPr lang="ko-KR" altLang="en-US" sz="1200"/>
              <a:t>하지만 역전파 불분명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6BADB0-F545-4976-BB2F-B36390EB931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024328" y="2430205"/>
            <a:ext cx="860933" cy="27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Contd.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7" name="그림 6" descr="\documentclass{article}&#10;\usepackage{amsmath, amsfonts, amssymb, xcolor}&#10;\pagestyle{empty}&#10;&#10;\begin{document}&#10;&#10;$\hat{\tau}_i(\theta) = \Phi(X)^{-1}_B S_B(\theta)$&#10;&#10;\end{document}" title="IguanaTex Bitmap Display">
            <a:extLst>
              <a:ext uri="{FF2B5EF4-FFF2-40B4-BE49-F238E27FC236}">
                <a16:creationId xmlns:a16="http://schemas.microsoft.com/office/drawing/2014/main" id="{16598743-B66C-4047-9493-59F3F11305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87" y="3224285"/>
            <a:ext cx="2355809" cy="300190"/>
          </a:xfrm>
          <a:prstGeom prst="rect">
            <a:avLst/>
          </a:prstGeom>
        </p:spPr>
      </p:pic>
      <p:pic>
        <p:nvPicPr>
          <p:cNvPr id="12" name="그림 11" descr="\documentclass{article}&#10;\usepackage{amsmath, amsfonts, amssymb, xcolor}&#10;\pagestyle{empty}&#10;&#10;\begin{document}&#10;&#10;$F = \{\Phi(X)^\top \beta : \beta \in \mathbb{R}^d\}$&#10;&#10;\end{document}" title="IguanaTex Bitmap Display">
            <a:extLst>
              <a:ext uri="{FF2B5EF4-FFF2-40B4-BE49-F238E27FC236}">
                <a16:creationId xmlns:a16="http://schemas.microsoft.com/office/drawing/2014/main" id="{26DF7356-E15B-4158-9348-1C23A1F175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16" y="1260922"/>
            <a:ext cx="2674286" cy="300183"/>
          </a:xfrm>
          <a:prstGeom prst="rect">
            <a:avLst/>
          </a:prstGeom>
        </p:spPr>
      </p:pic>
      <p:pic>
        <p:nvPicPr>
          <p:cNvPr id="14" name="그림 13" descr="\documentclass{article}&#10;\usepackage{amsmath, amsfonts, amssymb, xcolor}&#10;\pagestyle{empty}&#10;&#10;\begin{document}&#10;&#10;$\hat{\tau}_i(\theta)$&#10;&#10;\end{document}" title="IguanaTex Bitmap Display">
            <a:extLst>
              <a:ext uri="{FF2B5EF4-FFF2-40B4-BE49-F238E27FC236}">
                <a16:creationId xmlns:a16="http://schemas.microsoft.com/office/drawing/2014/main" id="{B61D5274-D47A-4C67-9B20-9E09D480DC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98" y="1285936"/>
            <a:ext cx="486095" cy="254476"/>
          </a:xfrm>
          <a:prstGeom prst="rect">
            <a:avLst/>
          </a:prstGeom>
        </p:spPr>
      </p:pic>
      <p:pic>
        <p:nvPicPr>
          <p:cNvPr id="16" name="그림 15" descr="\documentclass{article}&#10;\usepackage{amsmath, amsfonts, amssymb, xcolor}&#10;\pagestyle{empty}&#10;&#10;\begin{document}&#10;&#10;$\dim(\Phi)$&#10;&#10;\end{document}" title="IguanaTex Bitmap Display">
            <a:extLst>
              <a:ext uri="{FF2B5EF4-FFF2-40B4-BE49-F238E27FC236}">
                <a16:creationId xmlns:a16="http://schemas.microsoft.com/office/drawing/2014/main" id="{E2A3A889-4B33-448B-B5A0-7887027CDC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58" y="4635352"/>
            <a:ext cx="648339" cy="214401"/>
          </a:xfrm>
          <a:prstGeom prst="rect">
            <a:avLst/>
          </a:prstGeom>
        </p:spPr>
      </p:pic>
      <p:pic>
        <p:nvPicPr>
          <p:cNvPr id="18" name="그림 17" descr="\documentclass{article}&#10;\usepackage{amsmath, amsfonts, amssymb, xcolor}&#10;\pagestyle{empty}&#10;&#10;\begin{document}&#10;&#10;$\partial \theta \hat{\tau}_i(\theta) = \Phi(X)^{-1}_B \partial \theta S_B(\theta).$&#10;&#10;\end{document}" title="IguanaTex Bitmap Display">
            <a:extLst>
              <a:ext uri="{FF2B5EF4-FFF2-40B4-BE49-F238E27FC236}">
                <a16:creationId xmlns:a16="http://schemas.microsoft.com/office/drawing/2014/main" id="{C9D3AC81-5209-45E3-82C4-FC2B1EEB46D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02" y="5579168"/>
            <a:ext cx="2976000" cy="300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77965A-15FE-2F5E-8C2E-E0D7B71C96A2}"/>
              </a:ext>
            </a:extLst>
          </p:cNvPr>
          <p:cNvSpPr txBox="1"/>
          <p:nvPr/>
        </p:nvSpPr>
        <p:spPr>
          <a:xfrm>
            <a:off x="406400" y="1193284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linear function class </a:t>
            </a:r>
            <a:r>
              <a:rPr lang="ko-KR" altLang="en-US"/>
              <a:t>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D3ADC-9A57-0250-5F71-5BB51400A315}"/>
              </a:ext>
            </a:extLst>
          </p:cNvPr>
          <p:cNvSpPr txBox="1"/>
          <p:nvPr/>
        </p:nvSpPr>
        <p:spPr>
          <a:xfrm>
            <a:off x="5755201" y="12263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에서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D6D7E-F5A4-3189-7231-A1DE6E3B8D83}"/>
              </a:ext>
            </a:extLst>
          </p:cNvPr>
          <p:cNvSpPr txBox="1"/>
          <p:nvPr/>
        </p:nvSpPr>
        <p:spPr>
          <a:xfrm>
            <a:off x="7041320" y="1224413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를 얻는 회귀식은 </a:t>
            </a:r>
            <a:r>
              <a:rPr lang="en-US" altLang="ko-KR"/>
              <a:t>LP (</a:t>
            </a:r>
            <a:r>
              <a:rPr lang="ko-KR" altLang="en-US"/>
              <a:t>최적화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A4D97-CE5B-5918-738D-E2B03C915124}"/>
              </a:ext>
            </a:extLst>
          </p:cNvPr>
          <p:cNvSpPr txBox="1"/>
          <p:nvPr/>
        </p:nvSpPr>
        <p:spPr>
          <a:xfrm>
            <a:off x="408998" y="2235515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그러므로 선형방정식의 해는 다음과 같다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7E30D-2EEC-D7AD-46BD-6A5A13847D09}"/>
              </a:ext>
            </a:extLst>
          </p:cNvPr>
          <p:cNvSpPr txBox="1"/>
          <p:nvPr/>
        </p:nvSpPr>
        <p:spPr>
          <a:xfrm>
            <a:off x="406400" y="4143912"/>
            <a:ext cx="97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여기서 위 해가 </a:t>
            </a:r>
            <a:r>
              <a:rPr lang="en-US" altLang="ko-KR"/>
              <a:t>non-degenerate </a:t>
            </a:r>
            <a:r>
              <a:rPr lang="ko-KR" altLang="en-US"/>
              <a:t>라고 가정하면 다음과 같은 미분연산을 수행할 수 있다</a:t>
            </a:r>
            <a:r>
              <a:rPr lang="en-US" altLang="ko-KR"/>
              <a:t>. (</a:t>
            </a:r>
            <a:r>
              <a:rPr lang="ko-KR" altLang="en-US"/>
              <a:t>명제 </a:t>
            </a:r>
            <a:r>
              <a:rPr lang="en-US" altLang="ko-KR"/>
              <a:t>3.1)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A2982-F325-C984-B1F7-BED3B88E45E5}"/>
              </a:ext>
            </a:extLst>
          </p:cNvPr>
          <p:cNvSpPr txBox="1"/>
          <p:nvPr/>
        </p:nvSpPr>
        <p:spPr>
          <a:xfrm>
            <a:off x="2412112" y="4604054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보간</a:t>
            </a:r>
            <a:r>
              <a:rPr lang="en-US" altLang="ko-KR" sz="1200"/>
              <a:t>, B</a:t>
            </a:r>
            <a:r>
              <a:rPr lang="ko-KR" altLang="en-US" sz="1200"/>
              <a:t>를 최적 기저</a:t>
            </a:r>
          </a:p>
        </p:txBody>
      </p:sp>
    </p:spTree>
    <p:extLst>
      <p:ext uri="{BB962C8B-B14F-4D97-AF65-F5344CB8AC3E}">
        <p14:creationId xmlns:p14="http://schemas.microsoft.com/office/powerpoint/2010/main" val="195776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5C76D2-7F39-4F58-97D7-74F7301D4AD8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16546-E938-4F8E-AD1A-031EF03A80AF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33939-8BC9-4D3A-A64A-0A1054AEC8A2}"/>
                </a:ext>
              </a:extLst>
            </p:cNvPr>
            <p:cNvSpPr txBox="1"/>
            <p:nvPr/>
          </p:nvSpPr>
          <p:spPr>
            <a:xfrm>
              <a:off x="6817895" y="3350782"/>
              <a:ext cx="3262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Experiments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80C3D9-002D-4F6A-A630-B5919F728CD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38B89E5-8549-499E-8954-707C2B7597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0142D5-CFA1-4569-B6E1-539AF90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79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재현 데이터 실험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140AC4-34A1-4E9D-90C5-315F5805D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99" y="1504310"/>
            <a:ext cx="6391275" cy="2686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5CCDF-368C-48B7-A097-6555A67BABC4}"/>
              </a:ext>
            </a:extLst>
          </p:cNvPr>
          <p:cNvSpPr txBox="1"/>
          <p:nvPr/>
        </p:nvSpPr>
        <p:spPr>
          <a:xfrm>
            <a:off x="144378" y="5261845"/>
            <a:ext cx="7774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cs typeface="Times New Roman" panose="02020603050405020304" pitchFamily="18" charset="0"/>
              </a:rPr>
              <a:t>선행 연구 </a:t>
            </a:r>
            <a:r>
              <a:rPr lang="en-US" altLang="ko-KR" sz="1600">
                <a:cs typeface="Times New Roman" panose="02020603050405020304" pitchFamily="18" charset="0"/>
              </a:rPr>
              <a:t>ConfTr</a:t>
            </a:r>
            <a:r>
              <a:rPr lang="ko-KR" altLang="en-US" sz="1600">
                <a:cs typeface="Times New Roman" panose="02020603050405020304" pitchFamily="18" charset="0"/>
              </a:rPr>
              <a:t>과 </a:t>
            </a:r>
            <a:r>
              <a:rPr lang="en-US" altLang="ko-KR" sz="1600">
                <a:cs typeface="Times New Roman" panose="02020603050405020304" pitchFamily="18" charset="0"/>
              </a:rPr>
              <a:t>Conditional Boosting </a:t>
            </a:r>
            <a:r>
              <a:rPr lang="ko-KR" altLang="en-US" sz="1600">
                <a:cs typeface="Times New Roman" panose="02020603050405020304" pitchFamily="18" charset="0"/>
              </a:rPr>
              <a:t>비교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cs typeface="Times New Roman" panose="02020603050405020304" pitchFamily="18" charset="0"/>
              </a:rPr>
              <a:t>ConfTr </a:t>
            </a:r>
            <a:r>
              <a:rPr lang="ko-KR" altLang="en-US" sz="1600">
                <a:cs typeface="Times New Roman" panose="02020603050405020304" pitchFamily="18" charset="0"/>
              </a:rPr>
              <a:t>방법이 </a:t>
            </a:r>
            <a:r>
              <a:rPr lang="en-US" altLang="ko-KR" sz="1600">
                <a:cs typeface="Times New Roman" panose="02020603050405020304" pitchFamily="18" charset="0"/>
              </a:rPr>
              <a:t>CB</a:t>
            </a:r>
            <a:r>
              <a:rPr lang="ko-KR" altLang="en-US" sz="1600">
                <a:cs typeface="Times New Roman" panose="02020603050405020304" pitchFamily="18" charset="0"/>
              </a:rPr>
              <a:t>보다 더 좁은 구간을 제공하지만</a:t>
            </a:r>
            <a:r>
              <a:rPr lang="en-US" altLang="ko-KR" sz="1600"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cs typeface="Times New Roman" panose="02020603050405020304" pitchFamily="18" charset="0"/>
              </a:rPr>
              <a:t>조건부 유효성 측면에서는 떨어짐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cs typeface="Times New Roman" panose="02020603050405020304" pitchFamily="18" charset="0"/>
            </a:endParaRPr>
          </a:p>
        </p:txBody>
      </p:sp>
      <p:pic>
        <p:nvPicPr>
          <p:cNvPr id="8" name="그림 7" descr="\documentclass{article}&#10;\usepackage{amsmath, amsfonts, amssymb, xcolor}&#10;\pagestyle{empty}&#10;&#10;\begin{document}&#10;&#10;\begin{itemize}&#10;&#10;\item $X^{(1)}_i \sim \text{i.i.d. Unif}(1, 10)$&#10;\item $X^{(2)}_i \sim \text{i.i.d. Unif}(5, 10)$&#10;\item $Y_i \sim \mathcal{N}(0, (X^{(1)}_i)^6)$&#10;\item $S_\theta(X, Y) := |Y| / |X^\top \theta|$&#10;&#10;\end{itemize}&#10;&#10;\end{document}" title="IguanaTex Bitmap Display">
            <a:extLst>
              <a:ext uri="{FF2B5EF4-FFF2-40B4-BE49-F238E27FC236}">
                <a16:creationId xmlns:a16="http://schemas.microsoft.com/office/drawing/2014/main" id="{CC4D8A7A-AFCB-40D3-B171-CBFC8B60A2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95" y="2142818"/>
            <a:ext cx="2258895" cy="1566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3AEF5A-ED99-4F03-B28E-B66C008228B7}"/>
              </a:ext>
            </a:extLst>
          </p:cNvPr>
          <p:cNvSpPr txBox="1"/>
          <p:nvPr/>
        </p:nvSpPr>
        <p:spPr>
          <a:xfrm>
            <a:off x="7018693" y="167567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세팅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B8B9FB-8E53-40B6-80BE-212C0EC221E0}"/>
              </a:ext>
            </a:extLst>
          </p:cNvPr>
          <p:cNvCxnSpPr>
            <a:cxnSpLocks/>
          </p:cNvCxnSpPr>
          <p:nvPr/>
        </p:nvCxnSpPr>
        <p:spPr>
          <a:xfrm>
            <a:off x="9778481" y="2926056"/>
            <a:ext cx="39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D58950-379E-484D-A9E1-4149F544A2A7}"/>
              </a:ext>
            </a:extLst>
          </p:cNvPr>
          <p:cNvSpPr txBox="1"/>
          <p:nvPr/>
        </p:nvSpPr>
        <p:spPr>
          <a:xfrm>
            <a:off x="10333803" y="272604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이분산성 구조</a:t>
            </a:r>
          </a:p>
        </p:txBody>
      </p:sp>
    </p:spTree>
    <p:extLst>
      <p:ext uri="{BB962C8B-B14F-4D97-AF65-F5344CB8AC3E}">
        <p14:creationId xmlns:p14="http://schemas.microsoft.com/office/powerpoint/2010/main" val="1707126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재현 데이터 실험</a:t>
            </a:r>
            <a:r>
              <a:rPr lang="en-US" altLang="ko-KR" sz="3200" b="1" spc="-300">
                <a:solidFill>
                  <a:schemeClr val="accent1"/>
                </a:solidFill>
              </a:rPr>
              <a:t>2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5CCDF-368C-48B7-A097-6555A67BABC4}"/>
              </a:ext>
            </a:extLst>
          </p:cNvPr>
          <p:cNvSpPr txBox="1"/>
          <p:nvPr/>
        </p:nvSpPr>
        <p:spPr>
          <a:xfrm>
            <a:off x="164754" y="5451842"/>
            <a:ext cx="38539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cs typeface="Times New Roman" panose="02020603050405020304" pitchFamily="18" charset="0"/>
              </a:rPr>
              <a:t>level-adaptive method</a:t>
            </a:r>
            <a:r>
              <a:rPr lang="ko-KR" altLang="en-US" sz="1600">
                <a:cs typeface="Times New Roman" panose="02020603050405020304" pitchFamily="18" charset="0"/>
              </a:rPr>
              <a:t>의 성능을 평가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AEF5A-ED99-4F03-B28E-B66C008228B7}"/>
              </a:ext>
            </a:extLst>
          </p:cNvPr>
          <p:cNvSpPr txBox="1"/>
          <p:nvPr/>
        </p:nvSpPr>
        <p:spPr>
          <a:xfrm>
            <a:off x="7671187" y="4434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세팅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BEB508-6F94-4D2A-9AF5-7D311C74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90" y="969784"/>
            <a:ext cx="9401175" cy="2981325"/>
          </a:xfrm>
          <a:prstGeom prst="rect">
            <a:avLst/>
          </a:prstGeom>
        </p:spPr>
      </p:pic>
      <p:pic>
        <p:nvPicPr>
          <p:cNvPr id="16" name="그림 15" descr="\documentclass{article}&#10;\usepackage{amsmath, amsfonts, amssymb, xcolor}&#10;\pagestyle{empty}&#10;&#10;\begin{document}&#10;&#10;\begin{itemize}&#10;    \item $x_i \sim \text{Uniform}(1, 10)$&#10;    \item $y_i \sim \mathcal{N}(0, x_{i,1}^3)$&#10;    \item $s(x, y) = |y|$&#10;\end{itemize}&#10;&#10;\end{document}" title="IguanaTex Bitmap Display">
            <a:extLst>
              <a:ext uri="{FF2B5EF4-FFF2-40B4-BE49-F238E27FC236}">
                <a16:creationId xmlns:a16="http://schemas.microsoft.com/office/drawing/2014/main" id="{B69D9A50-4686-4940-97A0-3B2987D109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84" y="4977422"/>
            <a:ext cx="1906592" cy="101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6751BF-BA13-47A8-9855-256F545136C4}"/>
              </a:ext>
            </a:extLst>
          </p:cNvPr>
          <p:cNvSpPr txBox="1"/>
          <p:nvPr/>
        </p:nvSpPr>
        <p:spPr>
          <a:xfrm>
            <a:off x="376778" y="4144811"/>
            <a:ext cx="455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fix</a:t>
            </a:r>
            <a:r>
              <a:rPr lang="ko-KR" altLang="en-US" sz="1400"/>
              <a:t>된 </a:t>
            </a:r>
            <a:r>
              <a:rPr lang="el-GR" altLang="ko-KR" sz="1400">
                <a:highlight>
                  <a:srgbClr val="FFFFFF"/>
                </a:highlight>
              </a:rPr>
              <a:t>α </a:t>
            </a:r>
            <a:r>
              <a:rPr lang="ko-KR" altLang="en-US" sz="1400"/>
              <a:t>에서 </a:t>
            </a:r>
            <a:r>
              <a:rPr lang="en-US" altLang="ko-KR" sz="1400"/>
              <a:t>test point</a:t>
            </a:r>
            <a:r>
              <a:rPr lang="ko-KR" altLang="en-US" sz="1400"/>
              <a:t>에 대한 구간 길이의 </a:t>
            </a:r>
            <a:r>
              <a:rPr lang="en-US" altLang="ko-KR" sz="1400"/>
              <a:t>empirical dist</a:t>
            </a:r>
            <a:endParaRPr lang="ko-KR" altLang="en-US" sz="14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A844FF-C4B1-4E32-A976-9FE46EE35BD3}"/>
              </a:ext>
            </a:extLst>
          </p:cNvPr>
          <p:cNvCxnSpPr>
            <a:stCxn id="17" idx="0"/>
          </p:cNvCxnSpPr>
          <p:nvPr/>
        </p:nvCxnSpPr>
        <p:spPr>
          <a:xfrm flipV="1">
            <a:off x="2654806" y="3951109"/>
            <a:ext cx="433627" cy="1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153FCA-0944-44E2-B731-4BFBC3E6E5BC}"/>
              </a:ext>
            </a:extLst>
          </p:cNvPr>
          <p:cNvSpPr txBox="1"/>
          <p:nvPr/>
        </p:nvSpPr>
        <p:spPr>
          <a:xfrm>
            <a:off x="4499089" y="662743"/>
            <a:ext cx="4515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highlight>
                  <a:srgbClr val="FFFFFF"/>
                </a:highlight>
              </a:rPr>
              <a:t>adaptive </a:t>
            </a:r>
            <a:r>
              <a:rPr lang="el-GR" altLang="ko-KR" sz="1400">
                <a:highlight>
                  <a:srgbClr val="FFFFFF"/>
                </a:highlight>
              </a:rPr>
              <a:t>α </a:t>
            </a:r>
            <a:r>
              <a:rPr lang="ko-KR" altLang="en-US" sz="1400"/>
              <a:t>에서</a:t>
            </a:r>
            <a:r>
              <a:rPr lang="en-US" altLang="ko-KR" sz="1400"/>
              <a:t> </a:t>
            </a:r>
            <a:r>
              <a:rPr lang="ko-KR" altLang="en-US" sz="1400"/>
              <a:t>최대 목표길이가 </a:t>
            </a:r>
            <a:r>
              <a:rPr lang="en-US" altLang="ko-KR" sz="1400"/>
              <a:t>500</a:t>
            </a:r>
            <a:r>
              <a:rPr lang="ko-KR" altLang="en-US" sz="1400"/>
              <a:t>이 넘지않도록 조정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BCAB64-0A75-400F-AB0E-58A243BA467C}"/>
              </a:ext>
            </a:extLst>
          </p:cNvPr>
          <p:cNvCxnSpPr>
            <a:cxnSpLocks/>
          </p:cNvCxnSpPr>
          <p:nvPr/>
        </p:nvCxnSpPr>
        <p:spPr>
          <a:xfrm flipH="1">
            <a:off x="6618497" y="972856"/>
            <a:ext cx="81748" cy="37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8AD3EB-34B9-4064-858C-AC3339ED71D6}"/>
              </a:ext>
            </a:extLst>
          </p:cNvPr>
          <p:cNvSpPr txBox="1"/>
          <p:nvPr/>
        </p:nvSpPr>
        <p:spPr>
          <a:xfrm>
            <a:off x="8610600" y="103284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highlight>
                  <a:srgbClr val="FFFFFF"/>
                </a:highlight>
              </a:rPr>
              <a:t>정리 </a:t>
            </a:r>
            <a:r>
              <a:rPr lang="en-US" altLang="ko-KR" sz="1400">
                <a:highlight>
                  <a:srgbClr val="FFFFFF"/>
                </a:highlight>
              </a:rPr>
              <a:t>3.2 </a:t>
            </a:r>
            <a:r>
              <a:rPr lang="ko-KR" altLang="en-US" sz="1400">
                <a:highlight>
                  <a:srgbClr val="FFFFFF"/>
                </a:highlight>
              </a:rPr>
              <a:t>의 검증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9010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Overview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80825" y="3142347"/>
            <a:ext cx="158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Conformal</a:t>
            </a:r>
          </a:p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Prediciton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03119" y="3142347"/>
            <a:ext cx="158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Question</a:t>
            </a:r>
          </a:p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Answering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4" y="3296235"/>
            <a:ext cx="158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Optimization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C5ED87-182A-4670-A7CB-3A7693D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의료 데이터 </a:t>
            </a:r>
            <a:r>
              <a:rPr lang="en-US" altLang="ko-KR" sz="3200" b="1" spc="-300">
                <a:solidFill>
                  <a:schemeClr val="accent1"/>
                </a:solidFill>
              </a:rPr>
              <a:t>QA </a:t>
            </a:r>
            <a:r>
              <a:rPr lang="ko-KR" altLang="en-US" sz="3200" b="1" spc="-300">
                <a:solidFill>
                  <a:schemeClr val="accent1"/>
                </a:solidFill>
              </a:rPr>
              <a:t>실험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29040-7292-4F17-AEDA-AD6CC47AC339}"/>
              </a:ext>
            </a:extLst>
          </p:cNvPr>
          <p:cNvSpPr txBox="1"/>
          <p:nvPr/>
        </p:nvSpPr>
        <p:spPr>
          <a:xfrm>
            <a:off x="1570215" y="1759851"/>
            <a:ext cx="29867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HealthSearchQA : 3047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K-QA : 1077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LiveQA 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MedicationQA : 627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2253D3-9862-4F02-8B14-00F7F5A07DB5}"/>
              </a:ext>
            </a:extLst>
          </p:cNvPr>
          <p:cNvCxnSpPr/>
          <p:nvPr/>
        </p:nvCxnSpPr>
        <p:spPr>
          <a:xfrm>
            <a:off x="3420951" y="2481942"/>
            <a:ext cx="1558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77C3430-C7E5-4808-9A3F-09F720689B8B}"/>
              </a:ext>
            </a:extLst>
          </p:cNvPr>
          <p:cNvSpPr/>
          <p:nvPr/>
        </p:nvSpPr>
        <p:spPr>
          <a:xfrm>
            <a:off x="4979163" y="1880123"/>
            <a:ext cx="270587" cy="120363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436D4-1C83-4FFB-9FE0-60E212AE057A}"/>
              </a:ext>
            </a:extLst>
          </p:cNvPr>
          <p:cNvSpPr txBox="1"/>
          <p:nvPr/>
        </p:nvSpPr>
        <p:spPr>
          <a:xfrm>
            <a:off x="5367664" y="169545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K-QA Golden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BBC98-76AF-4763-87D8-9769BB034935}"/>
              </a:ext>
            </a:extLst>
          </p:cNvPr>
          <p:cNvSpPr txBox="1"/>
          <p:nvPr/>
        </p:nvSpPr>
        <p:spPr>
          <a:xfrm>
            <a:off x="5402632" y="289909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K-QA Silver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A206E0-5059-448A-A5C4-ED95BEA0D6FD}"/>
              </a:ext>
            </a:extLst>
          </p:cNvPr>
          <p:cNvCxnSpPr>
            <a:cxnSpLocks/>
          </p:cNvCxnSpPr>
          <p:nvPr/>
        </p:nvCxnSpPr>
        <p:spPr>
          <a:xfrm>
            <a:off x="7009362" y="3111750"/>
            <a:ext cx="42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39C7EC-4AD7-4C80-B429-6DC9196D8743}"/>
              </a:ext>
            </a:extLst>
          </p:cNvPr>
          <p:cNvCxnSpPr>
            <a:cxnSpLocks/>
          </p:cNvCxnSpPr>
          <p:nvPr/>
        </p:nvCxnSpPr>
        <p:spPr>
          <a:xfrm>
            <a:off x="6980606" y="1880123"/>
            <a:ext cx="42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FBB9C3-C715-43B4-98AB-57BFBAB05A56}"/>
              </a:ext>
            </a:extLst>
          </p:cNvPr>
          <p:cNvSpPr txBox="1"/>
          <p:nvPr/>
        </p:nvSpPr>
        <p:spPr>
          <a:xfrm>
            <a:off x="7584562" y="174162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도메인 전문가가 작성하거나 검토한 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74B321-E30C-41DC-82D5-E32F5F3D07DC}"/>
              </a:ext>
            </a:extLst>
          </p:cNvPr>
          <p:cNvSpPr txBox="1"/>
          <p:nvPr/>
        </p:nvSpPr>
        <p:spPr>
          <a:xfrm>
            <a:off x="7584561" y="2945260"/>
            <a:ext cx="2818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LLM</a:t>
            </a:r>
            <a:r>
              <a:rPr lang="ko-KR" altLang="en-US" sz="1200"/>
              <a:t>이나 비전문가에 의해 생성된 데이터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39E2E-0DDC-4235-9A35-6C79412BC55E}"/>
              </a:ext>
            </a:extLst>
          </p:cNvPr>
          <p:cNvSpPr txBox="1"/>
          <p:nvPr/>
        </p:nvSpPr>
        <p:spPr>
          <a:xfrm>
            <a:off x="1163052" y="131051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데이터셋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9397B-ECCA-48DB-90A9-D5F9C29B7CC5}"/>
              </a:ext>
            </a:extLst>
          </p:cNvPr>
          <p:cNvSpPr txBox="1"/>
          <p:nvPr/>
        </p:nvSpPr>
        <p:spPr>
          <a:xfrm>
            <a:off x="419258" y="418825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Claim Score </a:t>
            </a:r>
            <a:r>
              <a:rPr lang="ko-KR" altLang="en-US"/>
              <a:t>경우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76DBEB-80A8-4194-8951-EBB4A5350869}"/>
              </a:ext>
            </a:extLst>
          </p:cNvPr>
          <p:cNvSpPr/>
          <p:nvPr/>
        </p:nvSpPr>
        <p:spPr>
          <a:xfrm>
            <a:off x="6096000" y="5185878"/>
            <a:ext cx="6627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"</a:t>
            </a:r>
            <a:r>
              <a:rPr lang="ko-KR" altLang="en-US" sz="1200"/>
              <a:t>대상포진 백신은 일반적으로 </a:t>
            </a:r>
            <a:r>
              <a:rPr lang="en-US" altLang="ko-KR" sz="1200"/>
              <a:t>50</a:t>
            </a:r>
            <a:r>
              <a:rPr lang="ko-KR" altLang="en-US" sz="1200"/>
              <a:t>세 이상의 성인에게 권장됩니다</a:t>
            </a:r>
            <a:r>
              <a:rPr lang="en-US" altLang="ko-KR" sz="1200"/>
              <a:t>."</a:t>
            </a:r>
            <a:endParaRPr lang="ko-KR" altLang="en-US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FFE08B-9EB3-4B89-940F-D2CA1DEFD5B6}"/>
              </a:ext>
            </a:extLst>
          </p:cNvPr>
          <p:cNvSpPr/>
          <p:nvPr/>
        </p:nvSpPr>
        <p:spPr>
          <a:xfrm>
            <a:off x="4486403" y="4833319"/>
            <a:ext cx="98552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 3.5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09060-4A91-420D-907D-B9E8EE564E28}"/>
              </a:ext>
            </a:extLst>
          </p:cNvPr>
          <p:cNvSpPr txBox="1"/>
          <p:nvPr/>
        </p:nvSpPr>
        <p:spPr>
          <a:xfrm>
            <a:off x="591532" y="5141413"/>
            <a:ext cx="336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Temperature = 5 </a:t>
            </a:r>
            <a:r>
              <a:rPr lang="ko-KR" altLang="en-US"/>
              <a:t>에서 </a:t>
            </a:r>
            <a:r>
              <a:rPr lang="en-US" altLang="ko-KR"/>
              <a:t>5</a:t>
            </a:r>
            <a:r>
              <a:rPr lang="ko-KR" altLang="en-US"/>
              <a:t>번 질문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12425F-545F-4867-B27E-0EEEEAB454B9}"/>
              </a:ext>
            </a:extLst>
          </p:cNvPr>
          <p:cNvCxnSpPr/>
          <p:nvPr/>
        </p:nvCxnSpPr>
        <p:spPr>
          <a:xfrm>
            <a:off x="4030824" y="5326079"/>
            <a:ext cx="31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F10A32-B33B-4DAD-9CF2-3BF46EEE8E73}"/>
              </a:ext>
            </a:extLst>
          </p:cNvPr>
          <p:cNvCxnSpPr/>
          <p:nvPr/>
        </p:nvCxnSpPr>
        <p:spPr>
          <a:xfrm>
            <a:off x="5626359" y="5324378"/>
            <a:ext cx="31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61B8EC-EBD8-4AEC-BAF5-749C41AEF1E8}"/>
              </a:ext>
            </a:extLst>
          </p:cNvPr>
          <p:cNvSpPr txBox="1"/>
          <p:nvPr/>
        </p:nvSpPr>
        <p:spPr>
          <a:xfrm>
            <a:off x="551885" y="5565693"/>
            <a:ext cx="2444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* </a:t>
            </a:r>
            <a:r>
              <a:rPr lang="ko-KR" altLang="en-US" sz="1100"/>
              <a:t>위 파라미터가 높을수록 </a:t>
            </a:r>
            <a:r>
              <a:rPr lang="en-US" altLang="ko-KR" sz="1100"/>
              <a:t>random </a:t>
            </a:r>
            <a:r>
              <a:rPr lang="ko-KR" altLang="en-US" sz="1100"/>
              <a:t>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0A236-4EA6-451A-B88E-E7B9C257F8CA}"/>
              </a:ext>
            </a:extLst>
          </p:cNvPr>
          <p:cNvSpPr txBox="1"/>
          <p:nvPr/>
        </p:nvSpPr>
        <p:spPr>
          <a:xfrm>
            <a:off x="7584561" y="5510745"/>
            <a:ext cx="203453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* </a:t>
            </a:r>
            <a:r>
              <a:rPr lang="ko-KR" altLang="en-US" sz="1100"/>
              <a:t>지지 </a:t>
            </a:r>
            <a:r>
              <a:rPr lang="en-US" altLang="ko-KR" sz="1100"/>
              <a:t>(+1)</a:t>
            </a:r>
          </a:p>
          <a:p>
            <a:r>
              <a:rPr lang="en-US" altLang="ko-KR" sz="1100"/>
              <a:t>* </a:t>
            </a:r>
            <a:r>
              <a:rPr lang="ko-KR" altLang="en-US" sz="1100"/>
              <a:t>관련없음 </a:t>
            </a:r>
            <a:r>
              <a:rPr lang="en-US" altLang="ko-KR" sz="1100"/>
              <a:t>(0)</a:t>
            </a:r>
          </a:p>
          <a:p>
            <a:r>
              <a:rPr lang="en-US" altLang="ko-KR" sz="1100"/>
              <a:t>* </a:t>
            </a:r>
            <a:r>
              <a:rPr lang="ko-KR" altLang="en-US" sz="1100"/>
              <a:t>모순 </a:t>
            </a:r>
            <a:r>
              <a:rPr lang="en-US" altLang="ko-KR" sz="1100"/>
              <a:t>(-1)</a:t>
            </a:r>
          </a:p>
          <a:p>
            <a:endParaRPr lang="en-US" altLang="ko-KR" sz="1100"/>
          </a:p>
          <a:p>
            <a:r>
              <a:rPr lang="ko-KR" altLang="en-US" sz="1100"/>
              <a:t>위 점수를 평균하여 </a:t>
            </a:r>
            <a:r>
              <a:rPr lang="en-US" altLang="ko-KR" sz="1100"/>
              <a:t>Score </a:t>
            </a:r>
            <a:r>
              <a:rPr lang="ko-KR" altLang="en-US" sz="1100"/>
              <a:t>계산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63EC3D-58BA-453E-881C-C2CAABDCBEF2}"/>
              </a:ext>
            </a:extLst>
          </p:cNvPr>
          <p:cNvSpPr txBox="1"/>
          <p:nvPr/>
        </p:nvSpPr>
        <p:spPr>
          <a:xfrm>
            <a:off x="215546" y="6307142"/>
            <a:ext cx="641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cs typeface="Times New Roman" panose="02020603050405020304" pitchFamily="18" charset="0"/>
              </a:rPr>
              <a:t>그 외에도 </a:t>
            </a:r>
            <a:r>
              <a:rPr lang="en-US" altLang="ko-KR" sz="1600">
                <a:cs typeface="Times New Roman" panose="02020603050405020304" pitchFamily="18" charset="0"/>
              </a:rPr>
              <a:t>Frequency, self-reported </a:t>
            </a:r>
            <a:r>
              <a:rPr lang="ko-KR" altLang="en-US" sz="1600">
                <a:cs typeface="Times New Roman" panose="02020603050405020304" pitchFamily="18" charset="0"/>
              </a:rPr>
              <a:t>등 점수 부여 방식이 있다</a:t>
            </a:r>
            <a:r>
              <a:rPr lang="en-US" altLang="ko-KR" sz="160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025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Contd.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4" name="그림 3" descr="\documentclass{article}&#10;\usepackage{amsmath, amsfonts, amssymb, xcolor, kotex}&#10;\pagestyle{empty}&#10;&#10;\begin{document}&#10;&#10;$S(C_i, W_i) = \inf\{\tau : \hat{F}(C_i; \tau) \text{가 뒷받침되지 않은 주장을 포함하지 않음}\}.$&#10;&#10;\end{document}" title="IguanaTex Bitmap Display">
            <a:extLst>
              <a:ext uri="{FF2B5EF4-FFF2-40B4-BE49-F238E27FC236}">
                <a16:creationId xmlns:a16="http://schemas.microsoft.com/office/drawing/2014/main" id="{3F7D92BA-A1BB-4D16-B799-B296B56DBA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9497"/>
            <a:ext cx="5545638" cy="21643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BF520F0-12F8-44FD-A095-C8DEDB014116}"/>
              </a:ext>
            </a:extLst>
          </p:cNvPr>
          <p:cNvGrpSpPr/>
          <p:nvPr/>
        </p:nvGrpSpPr>
        <p:grpSpPr>
          <a:xfrm>
            <a:off x="746426" y="2424393"/>
            <a:ext cx="10409137" cy="2677787"/>
            <a:chOff x="802062" y="1875450"/>
            <a:chExt cx="10409137" cy="26777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3A1B41-2A5E-43B6-B9FB-A6673D777E99}"/>
                </a:ext>
              </a:extLst>
            </p:cNvPr>
            <p:cNvSpPr/>
            <p:nvPr/>
          </p:nvSpPr>
          <p:spPr>
            <a:xfrm>
              <a:off x="802062" y="2463534"/>
              <a:ext cx="985520" cy="985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Data</a:t>
              </a:r>
              <a:endParaRPr lang="ko-KR" altLang="en-US"/>
            </a:p>
          </p:txBody>
        </p:sp>
        <p:sp>
          <p:nvSpPr>
            <p:cNvPr id="13" name="왼쪽 중괄호 12">
              <a:extLst>
                <a:ext uri="{FF2B5EF4-FFF2-40B4-BE49-F238E27FC236}">
                  <a16:creationId xmlns:a16="http://schemas.microsoft.com/office/drawing/2014/main" id="{F0923EB2-80A9-4C45-A364-15DBFD1A5471}"/>
                </a:ext>
              </a:extLst>
            </p:cNvPr>
            <p:cNvSpPr/>
            <p:nvPr/>
          </p:nvSpPr>
          <p:spPr>
            <a:xfrm>
              <a:off x="1992235" y="2234210"/>
              <a:ext cx="457200" cy="18824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5BD43E-D433-40ED-8F68-B89F21A3FF04}"/>
                </a:ext>
              </a:extLst>
            </p:cNvPr>
            <p:cNvSpPr txBox="1"/>
            <p:nvPr/>
          </p:nvSpPr>
          <p:spPr>
            <a:xfrm>
              <a:off x="2543899" y="2031587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Split (n=1421)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A3906F-793D-4288-BF27-E1E56787A40F}"/>
                </a:ext>
              </a:extLst>
            </p:cNvPr>
            <p:cNvSpPr txBox="1"/>
            <p:nvPr/>
          </p:nvSpPr>
          <p:spPr>
            <a:xfrm>
              <a:off x="4879016" y="1875450"/>
              <a:ext cx="633218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/>
                <a:t>Conditional Boosting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/>
                <a:t>n=720 : estimate </a:t>
              </a:r>
              <a:r>
                <a:rPr lang="el-GR" altLang="ko-KR" sz="1600">
                  <a:highlight>
                    <a:srgbClr val="FFFFFF"/>
                  </a:highlight>
                </a:rPr>
                <a:t>α</a:t>
              </a:r>
              <a:r>
                <a:rPr lang="en-US" altLang="ko-KR" sz="1600">
                  <a:highlight>
                    <a:srgbClr val="FFFFFF"/>
                  </a:highlight>
                </a:rPr>
                <a:t>(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>
                <a:highlight>
                  <a:srgbClr val="FFFFFF"/>
                </a:highligh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>
                  <a:highlight>
                    <a:srgbClr val="FFFFFF"/>
                  </a:highlight>
                </a:rPr>
                <a:t>각 </a:t>
              </a:r>
              <a:r>
                <a:rPr lang="el-GR" altLang="ko-KR" sz="1600">
                  <a:highlight>
                    <a:srgbClr val="FFFFFF"/>
                  </a:highlight>
                </a:rPr>
                <a:t>α</a:t>
              </a:r>
              <a:r>
                <a:rPr lang="ko-KR" altLang="en-US" sz="1600">
                  <a:highlight>
                    <a:srgbClr val="FFFFFF"/>
                  </a:highlight>
                </a:rPr>
                <a:t>에서 </a:t>
              </a:r>
              <a:r>
                <a:rPr lang="en-US" altLang="ko-KR" sz="1600">
                  <a:highlight>
                    <a:srgbClr val="FFFFFF"/>
                  </a:highlight>
                </a:rPr>
                <a:t>claim</a:t>
              </a:r>
              <a:r>
                <a:rPr lang="ko-KR" altLang="en-US" sz="1600">
                  <a:highlight>
                    <a:srgbClr val="FFFFFF"/>
                  </a:highlight>
                </a:rPr>
                <a:t>의 유효성 평가 → </a:t>
              </a:r>
              <a:r>
                <a:rPr lang="en-US" altLang="ko-KR" sz="1600">
                  <a:highlight>
                    <a:srgbClr val="FFFFFF"/>
                  </a:highlight>
                </a:rPr>
                <a:t>claim 70% </a:t>
              </a:r>
              <a:r>
                <a:rPr lang="ko-KR" altLang="en-US" sz="1600">
                  <a:highlight>
                    <a:srgbClr val="FFFFFF"/>
                  </a:highlight>
                </a:rPr>
                <a:t>점유하는 가장 작은 값</a:t>
              </a:r>
              <a:endParaRPr lang="en-US" altLang="ko-KR" sz="1600">
                <a:highlight>
                  <a:srgbClr val="FFFFFF"/>
                </a:highligh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342A8EB-3907-4F67-91F9-01922182F8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448" y="2234211"/>
              <a:ext cx="424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836339-D9FD-4C52-A58C-D6855B4B21AE}"/>
                </a:ext>
              </a:extLst>
            </p:cNvPr>
            <p:cNvSpPr txBox="1"/>
            <p:nvPr/>
          </p:nvSpPr>
          <p:spPr>
            <a:xfrm>
              <a:off x="2543899" y="3916059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Another Split</a:t>
              </a:r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64DBB4-9068-4029-8983-DD2F2F3076F1}"/>
                </a:ext>
              </a:extLst>
            </p:cNvPr>
            <p:cNvCxnSpPr>
              <a:cxnSpLocks/>
            </p:cNvCxnSpPr>
            <p:nvPr/>
          </p:nvCxnSpPr>
          <p:spPr>
            <a:xfrm>
              <a:off x="4209681" y="4116643"/>
              <a:ext cx="424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F0CE01-F7C1-4586-884D-65286D986745}"/>
                </a:ext>
              </a:extLst>
            </p:cNvPr>
            <p:cNvSpPr txBox="1"/>
            <p:nvPr/>
          </p:nvSpPr>
          <p:spPr>
            <a:xfrm>
              <a:off x="4776844" y="3722240"/>
              <a:ext cx="3823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/>
                <a:t>level-adaptive conformal prediction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/>
                <a:t>evaluate methods</a:t>
              </a:r>
              <a:endParaRPr lang="ko-KR" altLang="en-US" sz="160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B6E51D-8423-4D0E-AE2D-6A244E35681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260841" y="1795928"/>
            <a:ext cx="2607978" cy="62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63DB3DB5-B721-45F6-AD65-A60BE1DAD637}"/>
              </a:ext>
            </a:extLst>
          </p:cNvPr>
          <p:cNvSpPr/>
          <p:nvPr/>
        </p:nvSpPr>
        <p:spPr>
          <a:xfrm>
            <a:off x="4595133" y="3058272"/>
            <a:ext cx="100853" cy="5185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AD8FA-0A96-9DA1-AB71-DCE4633A449D}"/>
              </a:ext>
            </a:extLst>
          </p:cNvPr>
          <p:cNvSpPr txBox="1"/>
          <p:nvPr/>
        </p:nvSpPr>
        <p:spPr>
          <a:xfrm>
            <a:off x="332338" y="2613758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대상포진 백신은 </a:t>
            </a:r>
            <a:endParaRPr lang="en-US" altLang="ko-KR"/>
          </a:p>
          <a:p>
            <a:r>
              <a:rPr lang="ko-KR" altLang="en-US"/>
              <a:t>얼마나 자주 접종해야 하나요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96026-3E35-62B8-3286-A8A2220DB8A2}"/>
              </a:ext>
            </a:extLst>
          </p:cNvPr>
          <p:cNvSpPr/>
          <p:nvPr/>
        </p:nvSpPr>
        <p:spPr>
          <a:xfrm>
            <a:off x="3568298" y="2551568"/>
            <a:ext cx="98552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 3.5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573973-1929-0374-7D59-497F77C0098A}"/>
              </a:ext>
            </a:extLst>
          </p:cNvPr>
          <p:cNvCxnSpPr>
            <a:cxnSpLocks/>
          </p:cNvCxnSpPr>
          <p:nvPr/>
        </p:nvCxnSpPr>
        <p:spPr>
          <a:xfrm>
            <a:off x="2674218" y="3053791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B53900-F67B-BDB2-DBC3-25570BE27BEA}"/>
              </a:ext>
            </a:extLst>
          </p:cNvPr>
          <p:cNvSpPr txBox="1"/>
          <p:nvPr/>
        </p:nvSpPr>
        <p:spPr>
          <a:xfrm>
            <a:off x="5381858" y="2353118"/>
            <a:ext cx="6644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 대상포진 백신은 일반적으로 </a:t>
            </a:r>
            <a:r>
              <a:rPr lang="en-US" altLang="ko-KR"/>
              <a:t>50</a:t>
            </a:r>
            <a:r>
              <a:rPr lang="ko-KR" altLang="en-US"/>
              <a:t>세 이상의 성인에게 권장됩니다</a:t>
            </a:r>
            <a:r>
              <a:rPr lang="en-US" altLang="ko-KR"/>
              <a:t>. </a:t>
            </a:r>
            <a:r>
              <a:rPr lang="ko-KR" altLang="en-US"/>
              <a:t>이 백신은 두 번에 걸쳐 접종하며</a:t>
            </a:r>
            <a:r>
              <a:rPr lang="en-US" altLang="ko-KR"/>
              <a:t>, </a:t>
            </a:r>
            <a:r>
              <a:rPr lang="ko-KR" altLang="en-US"/>
              <a:t>두 번째 접종은 첫 번째 접종 후 </a:t>
            </a:r>
            <a:r>
              <a:rPr lang="en-US" altLang="ko-KR"/>
              <a:t>2</a:t>
            </a:r>
            <a:r>
              <a:rPr lang="ko-KR" altLang="en-US"/>
              <a:t>개월에서 </a:t>
            </a:r>
            <a:r>
              <a:rPr lang="en-US" altLang="ko-KR"/>
              <a:t>6</a:t>
            </a:r>
            <a:r>
              <a:rPr lang="ko-KR" altLang="en-US"/>
              <a:t>개월 사이에 실시됩니다</a:t>
            </a:r>
            <a:r>
              <a:rPr lang="en-US" altLang="ko-KR"/>
              <a:t>. </a:t>
            </a:r>
            <a:r>
              <a:rPr lang="ko-KR" altLang="en-US"/>
              <a:t>현재로서는 대상포진 백신을 평생 한 번만 접종하는 것이 권장됩니다</a:t>
            </a:r>
            <a:r>
              <a:rPr lang="en-US" altLang="ko-KR"/>
              <a:t>. </a:t>
            </a:r>
            <a:r>
              <a:rPr lang="ko-KR" altLang="en-US"/>
              <a:t>그러나 개인 맞춤형 권고를 받기 위해서는 항상 의료 전문가와 상담하는 것이 가장 좋습니다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A6D7E2-EE9B-6DB3-19F3-1E4467D32852}"/>
              </a:ext>
            </a:extLst>
          </p:cNvPr>
          <p:cNvCxnSpPr>
            <a:cxnSpLocks/>
          </p:cNvCxnSpPr>
          <p:nvPr/>
        </p:nvCxnSpPr>
        <p:spPr>
          <a:xfrm>
            <a:off x="4828138" y="3053791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B9B59E-495B-A6DD-6A4B-F66AFDEA89F3}"/>
              </a:ext>
            </a:extLst>
          </p:cNvPr>
          <p:cNvSpPr txBox="1"/>
          <p:nvPr/>
        </p:nvSpPr>
        <p:spPr>
          <a:xfrm>
            <a:off x="103063" y="635635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Fig. 1 </a:t>
            </a:r>
            <a:r>
              <a:rPr lang="ko-KR" altLang="en-US"/>
              <a:t>참고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5038C7-E6E1-1AAF-C8BD-C949203AFC60}"/>
              </a:ext>
            </a:extLst>
          </p:cNvPr>
          <p:cNvSpPr txBox="1"/>
          <p:nvPr/>
        </p:nvSpPr>
        <p:spPr>
          <a:xfrm>
            <a:off x="254776" y="5372594"/>
            <a:ext cx="7659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Question Answering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작업에서 의료 관련 질문에 대한 대답을 신뢰할 수 있을까요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?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9F9FE-169F-F0BE-4A4A-90B9E6AC76DE}"/>
              </a:ext>
            </a:extLst>
          </p:cNvPr>
          <p:cNvSpPr txBox="1"/>
          <p:nvPr/>
        </p:nvSpPr>
        <p:spPr>
          <a:xfrm>
            <a:off x="1163052" y="272716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Question answering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53900-F67B-BDB2-DBC3-25570BE27BEA}"/>
              </a:ext>
            </a:extLst>
          </p:cNvPr>
          <p:cNvSpPr txBox="1"/>
          <p:nvPr/>
        </p:nvSpPr>
        <p:spPr>
          <a:xfrm>
            <a:off x="327257" y="1780107"/>
            <a:ext cx="5037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 대상포진 백신은 일반적으로 </a:t>
            </a:r>
            <a:r>
              <a:rPr lang="en-US" altLang="ko-KR"/>
              <a:t>50</a:t>
            </a:r>
            <a:r>
              <a:rPr lang="ko-KR" altLang="en-US"/>
              <a:t>세 이상의 성인에게 권장됩니다</a:t>
            </a:r>
            <a:r>
              <a:rPr lang="en-US" altLang="ko-KR"/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이 백신은 두 번에 걸쳐 접종하며</a:t>
            </a:r>
            <a:r>
              <a:rPr lang="en-US" altLang="ko-KR" strike="sngStrike">
                <a:solidFill>
                  <a:srgbClr val="FF0000"/>
                </a:solidFill>
              </a:rPr>
              <a:t>, </a:t>
            </a:r>
            <a:r>
              <a:rPr lang="ko-KR" altLang="en-US" strike="sngStrike">
                <a:solidFill>
                  <a:srgbClr val="FF0000"/>
                </a:solidFill>
              </a:rPr>
              <a:t>두 번째 접종은 첫 번째 접종 후 </a:t>
            </a:r>
            <a:r>
              <a:rPr lang="en-US" altLang="ko-KR" strike="sngStrike">
                <a:solidFill>
                  <a:srgbClr val="FF0000"/>
                </a:solidFill>
              </a:rPr>
              <a:t>2</a:t>
            </a:r>
            <a:r>
              <a:rPr lang="ko-KR" altLang="en-US" strike="sngStrike">
                <a:solidFill>
                  <a:srgbClr val="FF0000"/>
                </a:solidFill>
              </a:rPr>
              <a:t>개월에서 </a:t>
            </a:r>
            <a:r>
              <a:rPr lang="en-US" altLang="ko-KR" strike="sngStrike">
                <a:solidFill>
                  <a:srgbClr val="FF0000"/>
                </a:solidFill>
              </a:rPr>
              <a:t>6</a:t>
            </a:r>
            <a:r>
              <a:rPr lang="ko-KR" altLang="en-US" strike="sngStrike">
                <a:solidFill>
                  <a:srgbClr val="FF0000"/>
                </a:solidFill>
              </a:rPr>
              <a:t>개월 사이에 실시됩니다</a:t>
            </a:r>
            <a:r>
              <a:rPr lang="en-US" altLang="ko-KR" strike="sngStrike">
                <a:solidFill>
                  <a:srgbClr val="FF0000"/>
                </a:solidFill>
              </a:rPr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현재로서는 대상포진 백신을 평생 한 번만 접종하는 것이 권장됩니다</a:t>
            </a:r>
            <a:r>
              <a:rPr lang="en-US" altLang="ko-KR" strike="sngStrike">
                <a:solidFill>
                  <a:srgbClr val="FF0000"/>
                </a:solidFill>
              </a:rPr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그러나 개인 맞춤형 권고를 받기 위해서는 항상 의료 전문가와 상담하는 것이 가장 좋습니다</a:t>
            </a:r>
            <a:r>
              <a:rPr lang="en-US" altLang="ko-KR" strike="sngStrike">
                <a:solidFill>
                  <a:srgbClr val="FF0000"/>
                </a:solidFill>
              </a:rPr>
              <a:t>.</a:t>
            </a:r>
            <a:endParaRPr lang="ko-KR" altLang="en-US" strike="sngStrike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5038C7-E6E1-1AAF-C8BD-C949203AFC60}"/>
              </a:ext>
            </a:extLst>
          </p:cNvPr>
          <p:cNvSpPr txBox="1"/>
          <p:nvPr/>
        </p:nvSpPr>
        <p:spPr>
          <a:xfrm>
            <a:off x="144378" y="5415074"/>
            <a:ext cx="6575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선행 연구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Conformal Factuality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에서는 필터링이 과하게 적용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하지만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이 논문에서 제시하는 방법은 적응적으로 선택하는 것을 보여줌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8931-1C92-4FA6-321C-F188B382DD27}"/>
              </a:ext>
            </a:extLst>
          </p:cNvPr>
          <p:cNvSpPr txBox="1"/>
          <p:nvPr/>
        </p:nvSpPr>
        <p:spPr>
          <a:xfrm>
            <a:off x="6316577" y="1780107"/>
            <a:ext cx="5037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 대상포진 백신은 일반적으로 </a:t>
            </a:r>
            <a:r>
              <a:rPr lang="en-US" altLang="ko-KR"/>
              <a:t>50</a:t>
            </a:r>
            <a:r>
              <a:rPr lang="ko-KR" altLang="en-US"/>
              <a:t>세 이상의 성인에게 권장됩니다</a:t>
            </a:r>
            <a:r>
              <a:rPr lang="en-US" altLang="ko-KR"/>
              <a:t>. </a:t>
            </a:r>
            <a:r>
              <a:rPr lang="ko-KR" altLang="en-US"/>
              <a:t>이 백신은 두 번에 걸쳐 접종하며</a:t>
            </a:r>
            <a:r>
              <a:rPr lang="en-US" altLang="ko-KR"/>
              <a:t>, </a:t>
            </a:r>
            <a:r>
              <a:rPr lang="ko-KR" altLang="en-US"/>
              <a:t>두 번째 접종은 첫 번째 접종 후 </a:t>
            </a:r>
            <a:r>
              <a:rPr lang="en-US" altLang="ko-KR"/>
              <a:t>2</a:t>
            </a:r>
            <a:r>
              <a:rPr lang="ko-KR" altLang="en-US"/>
              <a:t>개월에서 </a:t>
            </a:r>
            <a:r>
              <a:rPr lang="en-US" altLang="ko-KR"/>
              <a:t>6</a:t>
            </a:r>
            <a:r>
              <a:rPr lang="ko-KR" altLang="en-US"/>
              <a:t>개월 사이에 실시됩니다</a:t>
            </a:r>
            <a:r>
              <a:rPr lang="en-US" altLang="ko-KR"/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현재로서는 대상포진 백신을 평생 한 번만 접종하는 것이 권장됩니다</a:t>
            </a:r>
            <a:r>
              <a:rPr lang="en-US" altLang="ko-KR" strike="sngStrike">
                <a:solidFill>
                  <a:srgbClr val="FF0000"/>
                </a:solidFill>
              </a:rPr>
              <a:t>.</a:t>
            </a:r>
            <a:r>
              <a:rPr lang="en-US" altLang="ko-KR"/>
              <a:t> </a:t>
            </a:r>
            <a:r>
              <a:rPr lang="ko-KR" altLang="en-US"/>
              <a:t>그러나 개인 맞춤형 권고를 받기 위해서는 항상 의료 전문가와 상담하는 것이 가장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9B59E-495B-A6DD-6A4B-F66AFDEA89F3}"/>
              </a:ext>
            </a:extLst>
          </p:cNvPr>
          <p:cNvSpPr txBox="1"/>
          <p:nvPr/>
        </p:nvSpPr>
        <p:spPr>
          <a:xfrm>
            <a:off x="144378" y="1051484"/>
            <a:ext cx="266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Conformal Factuality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9094B-EA30-219B-2FF0-BEA9BDBF3019}"/>
              </a:ext>
            </a:extLst>
          </p:cNvPr>
          <p:cNvSpPr txBox="1"/>
          <p:nvPr/>
        </p:nvSpPr>
        <p:spPr>
          <a:xfrm>
            <a:off x="6174378" y="10514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Proposed method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4FE3B-4E72-959D-E7FC-2F832AC084B9}"/>
              </a:ext>
            </a:extLst>
          </p:cNvPr>
          <p:cNvSpPr txBox="1"/>
          <p:nvPr/>
        </p:nvSpPr>
        <p:spPr>
          <a:xfrm>
            <a:off x="1476473" y="3986057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fixed level : 90%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845BC-E816-C3A8-7494-35897E66EB82}"/>
              </a:ext>
            </a:extLst>
          </p:cNvPr>
          <p:cNvSpPr txBox="1"/>
          <p:nvPr/>
        </p:nvSpPr>
        <p:spPr>
          <a:xfrm>
            <a:off x="7746588" y="397601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adapted level : 63%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31F358B-D120-70DB-683C-E8F2E8465839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3C943-33E2-A00F-10C8-52608D42282A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63FA37-4732-22CA-88FB-582ACBD1CEB8}"/>
                </a:ext>
              </a:extLst>
            </p:cNvPr>
            <p:cNvSpPr txBox="1"/>
            <p:nvPr/>
          </p:nvSpPr>
          <p:spPr>
            <a:xfrm>
              <a:off x="6817895" y="3350782"/>
              <a:ext cx="49584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>
                  <a:solidFill>
                    <a:schemeClr val="bg1"/>
                  </a:solidFill>
                  <a:latin typeface="+mn-ea"/>
                </a:rPr>
                <a:t>Conformal Prediction</a:t>
              </a:r>
              <a:endParaRPr lang="ko-KR" altLang="en-US" sz="44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F01B976-F26A-48B7-56EF-6E43A1B9E8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5891477-DAE0-92A1-FAA3-A31BE7E1FFF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774BC9-3B8F-455E-8C05-790F499E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4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41C1FC-0FA9-1D0B-E432-46C4088AF7B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6E8ED7-F0C7-79D9-721A-8639FEF8CF64}"/>
              </a:ext>
            </a:extLst>
          </p:cNvPr>
          <p:cNvSpPr txBox="1"/>
          <p:nvPr/>
        </p:nvSpPr>
        <p:spPr>
          <a:xfrm>
            <a:off x="1163052" y="272716"/>
            <a:ext cx="4580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Conformal prediction</a:t>
            </a:r>
            <a:r>
              <a:rPr lang="ko-KR" altLang="en-US" sz="3200" b="1" spc="-300">
                <a:solidFill>
                  <a:schemeClr val="accent1"/>
                </a:solidFill>
              </a:rPr>
              <a:t>의 의미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FBC856-C037-B229-7628-CE4EB70D4D9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9F595159-FC0C-01DA-284D-4BA93631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DFCD5F-D1A3-AD58-C2BF-63B6A4CEF41D}"/>
              </a:ext>
            </a:extLst>
          </p:cNvPr>
          <p:cNvGrpSpPr/>
          <p:nvPr/>
        </p:nvGrpSpPr>
        <p:grpSpPr>
          <a:xfrm>
            <a:off x="2105024" y="1522819"/>
            <a:ext cx="7981951" cy="2643786"/>
            <a:chOff x="2981254" y="1811482"/>
            <a:chExt cx="5827417" cy="19301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FB3F8BC-B264-CC35-870B-94D5749E8956}"/>
                </a:ext>
              </a:extLst>
            </p:cNvPr>
            <p:cNvGrpSpPr/>
            <p:nvPr/>
          </p:nvGrpSpPr>
          <p:grpSpPr>
            <a:xfrm>
              <a:off x="5233482" y="2037946"/>
              <a:ext cx="1470774" cy="1634450"/>
              <a:chOff x="3793788" y="2106039"/>
              <a:chExt cx="1470774" cy="163445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E36EDE-2A2E-BC12-A97F-432384904D20}"/>
                  </a:ext>
                </a:extLst>
              </p:cNvPr>
              <p:cNvSpPr/>
              <p:nvPr/>
            </p:nvSpPr>
            <p:spPr>
              <a:xfrm>
                <a:off x="3793788" y="2106039"/>
                <a:ext cx="1322961" cy="13229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?</a:t>
                </a:r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9DB635-EA14-F9C9-ADEB-6B2C8EE4AC74}"/>
                  </a:ext>
                </a:extLst>
              </p:cNvPr>
              <p:cNvSpPr txBox="1"/>
              <p:nvPr/>
            </p:nvSpPr>
            <p:spPr>
              <a:xfrm>
                <a:off x="3793788" y="3515789"/>
                <a:ext cx="1470774" cy="224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* blackbox model</a:t>
                </a:r>
                <a:endParaRPr lang="ko-KR" altLang="en-US" sz="1400"/>
              </a:p>
            </p:txBody>
          </p:sp>
        </p:grpSp>
        <p:pic>
          <p:nvPicPr>
            <p:cNvPr id="5" name="그래픽 4" descr="가로 막대형 차트 윤곽선">
              <a:extLst>
                <a:ext uri="{FF2B5EF4-FFF2-40B4-BE49-F238E27FC236}">
                  <a16:creationId xmlns:a16="http://schemas.microsoft.com/office/drawing/2014/main" id="{C7BEAB1D-4540-BD04-BC01-DCF7FAD34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1254" y="2268682"/>
              <a:ext cx="914400" cy="914400"/>
            </a:xfrm>
            <a:prstGeom prst="rect">
              <a:avLst/>
            </a:prstGeom>
          </p:spPr>
        </p:pic>
        <p:pic>
          <p:nvPicPr>
            <p:cNvPr id="6" name="그래픽 5" descr="상향 추세 윤곽선">
              <a:extLst>
                <a:ext uri="{FF2B5EF4-FFF2-40B4-BE49-F238E27FC236}">
                  <a16:creationId xmlns:a16="http://schemas.microsoft.com/office/drawing/2014/main" id="{9E9CB7B9-827B-23CD-6C47-C294F665D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4271" y="1811482"/>
              <a:ext cx="914400" cy="914400"/>
            </a:xfrm>
            <a:prstGeom prst="rect">
              <a:avLst/>
            </a:prstGeom>
          </p:spPr>
        </p:pic>
        <p:pic>
          <p:nvPicPr>
            <p:cNvPr id="7" name="그래픽 6" descr="하향 경향 그래프 윤곽선">
              <a:extLst>
                <a:ext uri="{FF2B5EF4-FFF2-40B4-BE49-F238E27FC236}">
                  <a16:creationId xmlns:a16="http://schemas.microsoft.com/office/drawing/2014/main" id="{85B777FF-8EA9-A7CE-19CD-9EB9AC3E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271" y="2827242"/>
              <a:ext cx="914400" cy="914400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500A6CF-A9C6-565E-0C94-F03AA74EDB69}"/>
                </a:ext>
              </a:extLst>
            </p:cNvPr>
            <p:cNvSpPr/>
            <p:nvPr/>
          </p:nvSpPr>
          <p:spPr>
            <a:xfrm>
              <a:off x="4351508" y="2679190"/>
              <a:ext cx="573932" cy="14805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8F2CF64-6965-94DB-F5E6-3E6132CEEBA2}"/>
                </a:ext>
              </a:extLst>
            </p:cNvPr>
            <p:cNvSpPr/>
            <p:nvPr/>
          </p:nvSpPr>
          <p:spPr>
            <a:xfrm>
              <a:off x="7172528" y="2679190"/>
              <a:ext cx="573932" cy="14805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5823F9-8DEE-7A9F-764A-C82D5CC351FF}"/>
              </a:ext>
            </a:extLst>
          </p:cNvPr>
          <p:cNvSpPr txBox="1"/>
          <p:nvPr/>
        </p:nvSpPr>
        <p:spPr>
          <a:xfrm>
            <a:off x="601920" y="5577115"/>
            <a:ext cx="660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예측 결과에 대해 신뢰할 수 있는지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의사결정에 영향을 주는 불확실성이 어느 정도 수준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(level)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22B70-C416-8562-2ECF-7FE519C16BE4}"/>
              </a:ext>
            </a:extLst>
          </p:cNvPr>
          <p:cNvSpPr txBox="1"/>
          <p:nvPr/>
        </p:nvSpPr>
        <p:spPr>
          <a:xfrm>
            <a:off x="4249179" y="4661475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XAI</a:t>
            </a:r>
            <a:r>
              <a:rPr lang="ko-KR" altLang="en-US"/>
              <a:t>는 모델을 들여다 보는 노력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6A430-9038-4297-62B7-44E275B0CA7D}"/>
              </a:ext>
            </a:extLst>
          </p:cNvPr>
          <p:cNvSpPr txBox="1"/>
          <p:nvPr/>
        </p:nvSpPr>
        <p:spPr>
          <a:xfrm>
            <a:off x="7293936" y="109473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FF0000"/>
                </a:solidFill>
              </a:rPr>
              <a:t>예측 결과에 대해 신뢰할 수 있는지 노력</a:t>
            </a:r>
          </a:p>
        </p:txBody>
      </p:sp>
    </p:spTree>
    <p:extLst>
      <p:ext uri="{BB962C8B-B14F-4D97-AF65-F5344CB8AC3E}">
        <p14:creationId xmlns:p14="http://schemas.microsoft.com/office/powerpoint/2010/main" val="411375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D7BF6D-E493-6233-2018-F9F9AED1E05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983B19-3565-E8E1-D0A1-54D6CA58AFCD}"/>
              </a:ext>
            </a:extLst>
          </p:cNvPr>
          <p:cNvSpPr txBox="1"/>
          <p:nvPr/>
        </p:nvSpPr>
        <p:spPr>
          <a:xfrm>
            <a:off x="1163052" y="272716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Prediction interval</a:t>
            </a:r>
            <a:r>
              <a:rPr lang="ko-KR" altLang="en-US" sz="3200" b="1" spc="-300">
                <a:solidFill>
                  <a:schemeClr val="accent1"/>
                </a:solidFill>
              </a:rPr>
              <a:t>의 정의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C25970-6A81-CE74-AEE9-5A7F20FFF22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0B2C08-FE3E-1DC1-7739-FB0DCCA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F574ED-B1B4-50B4-24C0-9F2086C2D505}"/>
              </a:ext>
            </a:extLst>
          </p:cNvPr>
          <p:cNvSpPr/>
          <p:nvPr/>
        </p:nvSpPr>
        <p:spPr>
          <a:xfrm>
            <a:off x="2154314" y="2512381"/>
            <a:ext cx="7883371" cy="25541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\documentclass{article}&#10;\usepackage{amsmath, amsfonts, amssymb, xcolor}&#10;\pagestyle{empty}&#10;&#10;\begin{document}&#10;&#10;Train set $(X_1, Y_1)...(X_n, Y_n) $ and test point $(X_{n+1}, ?)$&#10;&#10;\end{document}" title="IguanaTex Bitmap Display">
            <a:extLst>
              <a:ext uri="{FF2B5EF4-FFF2-40B4-BE49-F238E27FC236}">
                <a16:creationId xmlns:a16="http://schemas.microsoft.com/office/drawing/2014/main" id="{0513B290-CD41-2F90-6E09-9E4FF9584B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84" y="1847057"/>
            <a:ext cx="5849903" cy="254476"/>
          </a:xfrm>
          <a:prstGeom prst="rect">
            <a:avLst/>
          </a:prstGeom>
        </p:spPr>
      </p:pic>
      <p:pic>
        <p:nvPicPr>
          <p:cNvPr id="5" name="그림 4" descr="\documentclass{article}&#10;\usepackage{amsmath, amsfonts, amssymb, xcolor}&#10;\pagestyle{empty}&#10;&#10;\begin{document}&#10;&#10;$P(Y_{n+1} \in \hat{C}(X_{n+1})) \geq 1 - \alpha$&#10;&#10;&#10;\end{document}" title="IguanaTex Bitmap Display">
            <a:extLst>
              <a:ext uri="{FF2B5EF4-FFF2-40B4-BE49-F238E27FC236}">
                <a16:creationId xmlns:a16="http://schemas.microsoft.com/office/drawing/2014/main" id="{D34FEEDE-0543-B662-E87B-2B9A1B8D55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30" y="3324304"/>
            <a:ext cx="3158855" cy="303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9893B-D893-2828-4294-39159896720E}"/>
              </a:ext>
            </a:extLst>
          </p:cNvPr>
          <p:cNvSpPr txBox="1"/>
          <p:nvPr/>
        </p:nvSpPr>
        <p:spPr>
          <a:xfrm>
            <a:off x="2600250" y="2544125"/>
            <a:ext cx="444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Construct marginal prediction interval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E5460-6CD7-1949-A5E5-98B6F6215F8E}"/>
              </a:ext>
            </a:extLst>
          </p:cNvPr>
          <p:cNvSpPr txBox="1"/>
          <p:nvPr/>
        </p:nvSpPr>
        <p:spPr>
          <a:xfrm>
            <a:off x="2687958" y="4089040"/>
            <a:ext cx="3619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어떤 분포를 따르는지 상관 </a:t>
            </a:r>
            <a:r>
              <a:rPr lang="en-US" altLang="ko-KR"/>
              <a:t>(X)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어떤 </a:t>
            </a:r>
            <a:r>
              <a:rPr lang="en-US" altLang="ko-KR"/>
              <a:t>sample size</a:t>
            </a:r>
            <a:r>
              <a:rPr lang="ko-KR" altLang="en-US"/>
              <a:t>에 관계없음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B9F023-438A-4F95-953F-2FDD3AD3ACE0}"/>
              </a:ext>
            </a:extLst>
          </p:cNvPr>
          <p:cNvGrpSpPr/>
          <p:nvPr/>
        </p:nvGrpSpPr>
        <p:grpSpPr>
          <a:xfrm>
            <a:off x="401062" y="5904867"/>
            <a:ext cx="8520281" cy="369332"/>
            <a:chOff x="475707" y="5479807"/>
            <a:chExt cx="852028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8B13C1-7642-40EB-B770-9FA491921E83}"/>
                </a:ext>
              </a:extLst>
            </p:cNvPr>
            <p:cNvSpPr txBox="1"/>
            <p:nvPr/>
          </p:nvSpPr>
          <p:spPr>
            <a:xfrm>
              <a:off x="475707" y="5479807"/>
              <a:ext cx="852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논문에서는 위 수식을                                                                                  와 동치</a:t>
              </a:r>
            </a:p>
          </p:txBody>
        </p:sp>
        <p:pic>
          <p:nvPicPr>
            <p:cNvPr id="9" name="그림 8" descr="\documentclass{article}&#10;\usepackage{amsmath, amsfonts, amssymb, xcolor}&#10;\pagestyle{empty}&#10;&#10;\begin{document}&#10;&#10;$E[f(X_{n+1}) \cdot (1\{Y_{n+1} \in \hat{C}(X_{n+1})\} - (1 - \alpha))] = 0$&#10;&#10;\end{document}" title="IguanaTex Bitmap Display">
              <a:extLst>
                <a:ext uri="{FF2B5EF4-FFF2-40B4-BE49-F238E27FC236}">
                  <a16:creationId xmlns:a16="http://schemas.microsoft.com/office/drawing/2014/main" id="{EED3EA8E-CD6A-4A91-B023-B3B0DAD7EC1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15" y="5528016"/>
              <a:ext cx="4905600" cy="272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8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D7BF6D-E493-6233-2018-F9F9AED1E05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983B19-3565-E8E1-D0A1-54D6CA58AFCD}"/>
              </a:ext>
            </a:extLst>
          </p:cNvPr>
          <p:cNvSpPr txBox="1"/>
          <p:nvPr/>
        </p:nvSpPr>
        <p:spPr>
          <a:xfrm>
            <a:off x="1163052" y="272716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중요한 가정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C25970-6A81-CE74-AEE9-5A7F20FFF22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0B2C08-FE3E-1DC1-7739-FB0DCCA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 descr="\documentclass{article}&#10;\usepackage{amsmath, amsfonts, amssymb, xcolor}&#10;\pagestyle{empty}&#10;&#10;\begin{document}&#10;&#10;\begin{equation*}&#10;(Y_1, Y_2, \ldots, Y_n) \overset{d}{=} (Y_{\sigma(1)}, Y_{\sigma(2)}, \ldots, Y_{\sigma(n)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35CA4B49-E782-FA1E-29F5-6CF3EA898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61" y="3407634"/>
            <a:ext cx="4484572" cy="356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ED730-5257-647A-76D2-0082A1840404}"/>
              </a:ext>
            </a:extLst>
          </p:cNvPr>
          <p:cNvSpPr txBox="1"/>
          <p:nvPr/>
        </p:nvSpPr>
        <p:spPr>
          <a:xfrm>
            <a:off x="1632438" y="1961750"/>
            <a:ext cx="906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확률 변수 </a:t>
            </a:r>
            <a:r>
              <a:rPr lang="en-US" altLang="ko-KR"/>
              <a:t>'Y' </a:t>
            </a:r>
            <a:r>
              <a:rPr lang="ko-KR" altLang="en-US"/>
              <a:t>들이 교환가능</a:t>
            </a:r>
            <a:r>
              <a:rPr lang="en-US" altLang="ko-KR"/>
              <a:t>(exchangeable)</a:t>
            </a:r>
            <a:r>
              <a:rPr lang="ko-KR" altLang="en-US"/>
              <a:t>하면 모든 순열 </a:t>
            </a:r>
            <a:r>
              <a:rPr lang="el-GR" altLang="ko-KR"/>
              <a:t>σ</a:t>
            </a:r>
            <a:r>
              <a:rPr lang="en-US" altLang="ko-KR"/>
              <a:t> </a:t>
            </a:r>
            <a:r>
              <a:rPr lang="ko-KR" altLang="en-US"/>
              <a:t>에 대해 다음이 성립한다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F223D-A2D1-F023-9C72-E3B43DFFDF37}"/>
              </a:ext>
            </a:extLst>
          </p:cNvPr>
          <p:cNvSpPr txBox="1"/>
          <p:nvPr/>
        </p:nvSpPr>
        <p:spPr>
          <a:xfrm>
            <a:off x="531691" y="5481152"/>
            <a:ext cx="7048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IID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개의 확률 변수는 항상 교환 가능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(exchangeable)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복잡한 독립성 가정의 대안으로 많이 사용됌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(I.I.D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보다는 약한 가정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204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78.89"/>
  <p:tag name="OUTPUTTYPE" val="PNG"/>
  <p:tag name="IGUANATEXVERSION" val="160"/>
  <p:tag name="LATEXADDIN" val="\documentclass{article}&#10;\usepackage{amsmath, amsfonts, amssymb, xcolor}&#10;\pagestyle{empty}&#10;&#10;\begin{document}&#10;&#10;Train set $(X_1, Y_1)...(X_n, Y_n) $ and test point $(X_{n+1}, ?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1159.355"/>
  <p:tag name="OUTPUTTYPE" val="PNG"/>
  <p:tag name="IGUANATEXVERSION" val="160"/>
  <p:tag name="LATEXADDIN" val="\documentclass{article}&#10;\usepackage{amsmath, amsfonts, amssymb, xcolor}&#10;\pagestyle{empty}&#10;&#10;\begin{document}&#10;&#10;$\hat{\tau}_i(\theta) = \Phi(X)^{-1}_B S_B(\theta)$&#10;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16.086"/>
  <p:tag name="OUTPUTTYPE" val="PNG"/>
  <p:tag name="IGUANATEXVERSION" val="160"/>
  <p:tag name="LATEXADDIN" val="\documentclass{article}&#10;\usepackage{amsmath, amsfonts, amssymb, xcolor}&#10;\pagestyle{empty}&#10;&#10;\begin{document}&#10;&#10;$F = \{\Phi(X)^\top \beta : \beta \in \mathbb{R}^d\}$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9.2201"/>
  <p:tag name="OUTPUTTYPE" val="PNG"/>
  <p:tag name="IGUANATEXVERSION" val="160"/>
  <p:tag name="LATEXADDIN" val="\documentclass{article}&#10;\usepackage{amsmath, amsfonts, amssymb, xcolor}&#10;\pagestyle{empty}&#10;&#10;\begin{document}&#10;&#10;$\hat{\tau}_i(\theta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8.7027"/>
  <p:tag name="OUTPUTTYPE" val="PNG"/>
  <p:tag name="IGUANATEXVERSION" val="160"/>
  <p:tag name="LATEXADDIN" val="\documentclass{article}&#10;\usepackage{amsmath, amsfonts, amssymb, xcolor}&#10;\pagestyle{empty}&#10;&#10;\begin{document}&#10;&#10;$\dim(\Phi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1464.567"/>
  <p:tag name="OUTPUTTYPE" val="PNG"/>
  <p:tag name="IGUANATEXVERSION" val="160"/>
  <p:tag name="LATEXADDIN" val="\documentclass{article}&#10;\usepackage{amsmath, amsfonts, amssymb, xcolor}&#10;\pagestyle{empty}&#10;&#10;\begin{document}&#10;&#10;$\partial \theta \hat{\tau}_i(\theta) = \Phi(X)^{-1}_B \partial \theta S_B(\theta).$&#10;&#10;\end{document}"/>
  <p:tag name="IGUANATEXSIZE" val="20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3.6295"/>
  <p:tag name="ORIGINALWIDTH" val="1389.576"/>
  <p:tag name="OUTPUTTYPE" val="PNG"/>
  <p:tag name="IGUANATEXVERSION" val="160"/>
  <p:tag name="LATEXADDIN" val="\documentclass{article}&#10;\usepackage{amsmath, amsfonts, amssymb, xcolor}&#10;\pagestyle{empty}&#10;&#10;\begin{document}&#10;&#10;\begin{itemize}&#10;&#10;\item $X^{(1)}_i \sim \text{i.i.d. Unif}(1, 10)$&#10;\item $X^{(2)}_i \sim \text{i.i.d. Unif}(5, 10)$&#10;\item $Y_i \sim \mathcal{N}(0, (X^{(1)}_i)^6)$&#10;\item $S_\theta(X, Y) := |Y| / |X^\top \theta|$&#10;&#10;\end{itemize}&#10;&#10;\end{document}"/>
  <p:tag name="IGUANATEXSIZE" val="16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3.1721"/>
  <p:tag name="ORIGINALWIDTH" val="1172.853"/>
  <p:tag name="OUTPUTTYPE" val="PNG"/>
  <p:tag name="IGUANATEXVERSION" val="160"/>
  <p:tag name="LATEXADDIN" val="\documentclass{article}&#10;\usepackage{amsmath, amsfonts, amssymb, xcolor}&#10;\pagestyle{empty}&#10;&#10;\begin{document}&#10;&#10;\begin{itemize}&#10;    \item $x_i \sim \text{Uniform}(1, 10)$&#10;    \item $y_i \sim \mathcal{N}(0, x_{i,1}^3)$&#10;    \item $s(x, y) = |y|$&#10;\end{itemize}&#10;&#10;\end{document}"/>
  <p:tag name="IGUANATEXSIZE" val="16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823.772"/>
  <p:tag name="OUTPUTTYPE" val="PNG"/>
  <p:tag name="IGUANATEXVERSION" val="160"/>
  <p:tag name="LATEXADDIN" val="\documentclass{article}&#10;\usepackage{amsmath, amsfonts, amssymb, xcolor, kotex}&#10;\pagestyle{empty}&#10;&#10;\begin{document}&#10;&#10;$S(C_i, W_i) = \inf\{\tau : \hat{F}(C_i; \tau) \text{가 뒷받침되지 않은 주장을 포함하지 않음}\}.$&#10;&#10;\end{document}"/>
  <p:tag name="IGUANATEXSIZE" val="20"/>
  <p:tag name="IGUANATEXCURSOR" val="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554.556"/>
  <p:tag name="OUTPUTTYPE" val="PNG"/>
  <p:tag name="IGUANATEXVERSION" val="160"/>
  <p:tag name="LATEXADDIN" val="\documentclass{article}&#10;\usepackage{amsmath, amsfonts, amssymb, xcolor}&#10;\pagestyle{empty}&#10;&#10;\begin{document}&#10;&#10;$P(Y_{n+1} \in \hat{C}(X_{n+1})) \geq 1 - \alpha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82.415"/>
  <p:tag name="OUTPUTTYPE" val="PNG"/>
  <p:tag name="IGUANATEXVERSION" val="160"/>
  <p:tag name="LATEXADDIN" val="\documentclass{article}&#10;\usepackage{amsmath, amsfonts, amssymb, xcolor}&#10;\pagestyle{empty}&#10;&#10;\begin{document}&#10;&#10;$E[f(X_{n+1}) \cdot (1\{Y_{n+1} \in \hat{C}(X_{n+1})\} - (1 - \alpha))] = 0$&#10;&#10;\end{document}"/>
  <p:tag name="IGUANATEXSIZE" val="1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2206.974"/>
  <p:tag name="OUTPUTTYPE" val="PNG"/>
  <p:tag name="IGUANATEXVERSION" val="160"/>
  <p:tag name="LATEXADDIN" val="\documentclass{article}&#10;\usepackage{amsmath, amsfonts, amssymb, xcolor}&#10;\pagestyle{empty}&#10;&#10;\begin{document}&#10;&#10;\begin{equation*}&#10;(Y_1, Y_2, \ldots, Y_n) \overset{d}{=} (Y_{\sigma(1)}, Y_{\sigma(2)}, \ldots, Y_{\sigma(n)})&#10;\end{equation*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78.89"/>
  <p:tag name="OUTPUTTYPE" val="PNG"/>
  <p:tag name="IGUANATEXVERSION" val="160"/>
  <p:tag name="LATEXADDIN" val="\documentclass{article}&#10;\usepackage{amsmath, amsfonts, amssymb, xcolor}&#10;\pagestyle{empty}&#10;&#10;\begin{document}&#10;&#10;Train set $(X_1, Y_1)...(X_n, Y_n) $ and test point $(X_{n+1}, ?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5.4105"/>
  <p:tag name="ORIGINALWIDTH" val="1514.061"/>
  <p:tag name="OUTPUTTYPE" val="PNG"/>
  <p:tag name="IGUANATEXVERSION" val="160"/>
  <p:tag name="LATEXADDIN" val="\documentclass{article}&#10;\usepackage{amsmath, amsfonts, amssymb, xcolor, enumitem}&#10;\pagestyle{empty}&#10;&#10;\begin{document}&#10;&#10;\begin{itemize}[itemsep=7pt]&#10;    \item \(\hat{f}_n\) : a point predictor&#10;    \item From \(X_{n+1}\) to \(Y_{n+1}\) at \(\hat{f}_n\)&#10;    \item a set predictor \(\hat{C}_n\).&#10;\end{itemize}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801.275"/>
  <p:tag name="OUTPUTTYPE" val="PNG"/>
  <p:tag name="IGUANATEXVERSION" val="160"/>
  <p:tag name="LATEXADDIN" val="\documentclass{article}&#10;\usepackage{amsmath, amsfonts, amssymb, xcolor}&#10;\pagestyle{empty}&#10;&#10;\begin{document}&#10;&#10;\[&#10;R_i = |Y_i - \hat{f}_n(X_i)|, \quad i = 1, \ldots, n&#10;\]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642.295"/>
  <p:tag name="OUTPUTTYPE" val="PNG"/>
  <p:tag name="IGUANATEXVERSION" val="160"/>
  <p:tag name="LATEXADDIN" val="\documentclass{article}&#10;\usepackage{amsmath, amsfonts, amssymb, xcolor}&#10;\pagestyle{empty}&#10;&#10;\begin{document}&#10;&#10;\[&#10;\hat{C}_n(x) = \{ y : |y - \hat{f}_n(x)| \leq \hat{q}_n \}&#10;\]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256.468"/>
  <p:tag name="OUTPUTTYPE" val="PNG"/>
  <p:tag name="IGUANATEXVERSION" val="160"/>
  <p:tag name="LATEXADDIN" val="\documentclass{article}&#10;\usepackage{amsmath, amsfonts, amssymb, xcolor}&#10;\pagestyle{empty}&#10;&#10;\begin{document}&#10;&#10;\[&#10;P \left( \hat{F}(C_{n+1}) \text{ is factual } \mid \alpha_{n+1} \in I, P_{n+1} \in G \right) = E[\alpha_{n+1} \mid \alpha_{n+1} \in I, P_{n+1} \in G]&#10;\]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보고 템플릿 전용 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</TotalTime>
  <Words>1520</Words>
  <Application>Microsoft Office PowerPoint</Application>
  <PresentationFormat>와이드스크린</PresentationFormat>
  <Paragraphs>275</Paragraphs>
  <Slides>31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나눔고딕</vt:lpstr>
      <vt:lpstr>맑은 고딕</vt:lpstr>
      <vt:lpstr>Arial</vt:lpstr>
      <vt:lpstr>Cambria Math</vt:lpstr>
      <vt:lpstr>Times New Roman</vt:lpstr>
      <vt:lpstr>Wingdings</vt:lpstr>
      <vt:lpstr>Office 테마</vt:lpstr>
      <vt:lpstr>LLM validity via CP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Lasso</dc:title>
  <dc:creator>ParkMose</dc:creator>
  <cp:lastModifiedBy>박모세</cp:lastModifiedBy>
  <cp:revision>1060</cp:revision>
  <dcterms:created xsi:type="dcterms:W3CDTF">2024-01-27T05:53:52Z</dcterms:created>
  <dcterms:modified xsi:type="dcterms:W3CDTF">2024-08-06T07:39:34Z</dcterms:modified>
</cp:coreProperties>
</file>