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20"/>
  </p:notesMasterIdLst>
  <p:sldIdLst>
    <p:sldId id="4198" r:id="rId5"/>
    <p:sldId id="4223" r:id="rId6"/>
    <p:sldId id="4224" r:id="rId7"/>
    <p:sldId id="4225" r:id="rId8"/>
    <p:sldId id="4228" r:id="rId9"/>
    <p:sldId id="4226" r:id="rId10"/>
    <p:sldId id="4135" r:id="rId11"/>
    <p:sldId id="4219" r:id="rId12"/>
    <p:sldId id="4229" r:id="rId13"/>
    <p:sldId id="4215" r:id="rId14"/>
    <p:sldId id="4230" r:id="rId15"/>
    <p:sldId id="4213" r:id="rId16"/>
    <p:sldId id="4218" r:id="rId17"/>
    <p:sldId id="4227" r:id="rId18"/>
    <p:sldId id="422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08A540-2320-4BA2-8018-95D0C13E746B}" v="9" dt="2024-01-05T20:27:39.6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49" autoAdjust="0"/>
    <p:restoredTop sz="86599" autoAdjust="0"/>
  </p:normalViewPr>
  <p:slideViewPr>
    <p:cSldViewPr snapToGrid="0">
      <p:cViewPr varScale="1">
        <p:scale>
          <a:sx n="87" d="100"/>
          <a:sy n="87" d="100"/>
        </p:scale>
        <p:origin x="168" y="6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7" d="100"/>
          <a:sy n="77" d="100"/>
        </p:scale>
        <p:origin x="27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FAB1D-5F01-4BBB-AB33-EF974F680BAC}" type="datetimeFigureOut">
              <a:rPr lang="en-US" smtClean="0"/>
              <a:t>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5641CF-4EA1-466D-B501-58796293AAED}" type="slidenum">
              <a:rPr lang="en-US" smtClean="0"/>
              <a:t>‹#›</a:t>
            </a:fld>
            <a:endParaRPr lang="en-US"/>
          </a:p>
        </p:txBody>
      </p:sp>
    </p:spTree>
    <p:extLst>
      <p:ext uri="{BB962C8B-B14F-4D97-AF65-F5344CB8AC3E}">
        <p14:creationId xmlns:p14="http://schemas.microsoft.com/office/powerpoint/2010/main" val="2255696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295E89-1B5D-4332-B623-1A1A8707984E}" type="slidenum">
              <a:rPr lang="en-US" smtClean="0"/>
              <a:pPr/>
              <a:t>1</a:t>
            </a:fld>
            <a:endParaRPr lang="en-US"/>
          </a:p>
        </p:txBody>
      </p:sp>
    </p:spTree>
    <p:extLst>
      <p:ext uri="{BB962C8B-B14F-4D97-AF65-F5344CB8AC3E}">
        <p14:creationId xmlns:p14="http://schemas.microsoft.com/office/powerpoint/2010/main" val="4234674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11</a:t>
            </a:fld>
            <a:endParaRPr lang="en-US"/>
          </a:p>
        </p:txBody>
      </p:sp>
    </p:spTree>
    <p:extLst>
      <p:ext uri="{BB962C8B-B14F-4D97-AF65-F5344CB8AC3E}">
        <p14:creationId xmlns:p14="http://schemas.microsoft.com/office/powerpoint/2010/main" val="3255869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12</a:t>
            </a:fld>
            <a:endParaRPr lang="en-US"/>
          </a:p>
        </p:txBody>
      </p:sp>
    </p:spTree>
    <p:extLst>
      <p:ext uri="{BB962C8B-B14F-4D97-AF65-F5344CB8AC3E}">
        <p14:creationId xmlns:p14="http://schemas.microsoft.com/office/powerpoint/2010/main" val="1991825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13</a:t>
            </a:fld>
            <a:endParaRPr lang="en-US"/>
          </a:p>
        </p:txBody>
      </p:sp>
    </p:spTree>
    <p:extLst>
      <p:ext uri="{BB962C8B-B14F-4D97-AF65-F5344CB8AC3E}">
        <p14:creationId xmlns:p14="http://schemas.microsoft.com/office/powerpoint/2010/main" val="2716931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14</a:t>
            </a:fld>
            <a:endParaRPr lang="en-US"/>
          </a:p>
        </p:txBody>
      </p:sp>
    </p:spTree>
    <p:extLst>
      <p:ext uri="{BB962C8B-B14F-4D97-AF65-F5344CB8AC3E}">
        <p14:creationId xmlns:p14="http://schemas.microsoft.com/office/powerpoint/2010/main" val="1819523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15</a:t>
            </a:fld>
            <a:endParaRPr lang="en-US"/>
          </a:p>
        </p:txBody>
      </p:sp>
    </p:spTree>
    <p:extLst>
      <p:ext uri="{BB962C8B-B14F-4D97-AF65-F5344CB8AC3E}">
        <p14:creationId xmlns:p14="http://schemas.microsoft.com/office/powerpoint/2010/main" val="847882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D295E89-1B5D-4332-B623-1A1A8707984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29496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D295E89-1B5D-4332-B623-1A1A8707984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05718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D295E89-1B5D-4332-B623-1A1A8707984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40895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D295E89-1B5D-4332-B623-1A1A8707984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93651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D295E89-1B5D-4332-B623-1A1A8707984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49524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8</a:t>
            </a:fld>
            <a:endParaRPr lang="en-US"/>
          </a:p>
        </p:txBody>
      </p:sp>
    </p:spTree>
    <p:extLst>
      <p:ext uri="{BB962C8B-B14F-4D97-AF65-F5344CB8AC3E}">
        <p14:creationId xmlns:p14="http://schemas.microsoft.com/office/powerpoint/2010/main" val="401728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9</a:t>
            </a:fld>
            <a:endParaRPr lang="en-US"/>
          </a:p>
        </p:txBody>
      </p:sp>
    </p:spTree>
    <p:extLst>
      <p:ext uri="{BB962C8B-B14F-4D97-AF65-F5344CB8AC3E}">
        <p14:creationId xmlns:p14="http://schemas.microsoft.com/office/powerpoint/2010/main" val="2747535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295E89-1B5D-4332-B623-1A1A8707984E}" type="slidenum">
              <a:rPr lang="en-US" smtClean="0"/>
              <a:pPr/>
              <a:t>10</a:t>
            </a:fld>
            <a:endParaRPr lang="en-US"/>
          </a:p>
        </p:txBody>
      </p:sp>
    </p:spTree>
    <p:extLst>
      <p:ext uri="{BB962C8B-B14F-4D97-AF65-F5344CB8AC3E}">
        <p14:creationId xmlns:p14="http://schemas.microsoft.com/office/powerpoint/2010/main" val="19918257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pic>
        <p:nvPicPr>
          <p:cNvPr id="10" name="Imagine Cup graphic">
            <a:extLst>
              <a:ext uri="{FF2B5EF4-FFF2-40B4-BE49-F238E27FC236}">
                <a16:creationId xmlns:a16="http://schemas.microsoft.com/office/drawing/2014/main" id="{7A768CAE-CEAF-4BA0-893F-17D0F25711F4}"/>
              </a:ext>
            </a:extLst>
          </p:cNvPr>
          <p:cNvPicPr>
            <a:picLocks noChangeAspect="1"/>
          </p:cNvPicPr>
          <p:nvPr userDrawn="1"/>
        </p:nvPicPr>
        <p:blipFill>
          <a:blip r:embed="rId2"/>
          <a:srcRect/>
          <a:stretch/>
        </p:blipFill>
        <p:spPr>
          <a:xfrm>
            <a:off x="0" y="-528638"/>
            <a:ext cx="12187111" cy="7915275"/>
          </a:xfrm>
          <a:prstGeom prst="rect">
            <a:avLst/>
          </a:prstGeom>
        </p:spPr>
      </p:pic>
      <p:sp>
        <p:nvSpPr>
          <p:cNvPr id="11" name="Rectangle 10">
            <a:extLst>
              <a:ext uri="{FF2B5EF4-FFF2-40B4-BE49-F238E27FC236}">
                <a16:creationId xmlns:a16="http://schemas.microsoft.com/office/drawing/2014/main" id="{A7DBB59E-366E-4213-BD85-DC74B71FCCD4}"/>
              </a:ext>
            </a:extLst>
          </p:cNvPr>
          <p:cNvSpPr/>
          <p:nvPr userDrawn="1"/>
        </p:nvSpPr>
        <p:spPr bwMode="auto">
          <a:xfrm>
            <a:off x="4442460" y="2743173"/>
            <a:ext cx="3307080" cy="1371653"/>
          </a:xfrm>
          <a:prstGeom prst="rect">
            <a:avLst/>
          </a:prstGeom>
          <a:solidFill>
            <a:srgbClr val="0D0D0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D646530F-211F-0A45-A9A2-2B8AB305FCFD}"/>
              </a:ext>
            </a:extLst>
          </p:cNvPr>
          <p:cNvPicPr>
            <a:picLocks noChangeAspect="1"/>
          </p:cNvPicPr>
          <p:nvPr userDrawn="1"/>
        </p:nvPicPr>
        <p:blipFill>
          <a:blip r:embed="rId3"/>
          <a:srcRect/>
          <a:stretch/>
        </p:blipFill>
        <p:spPr>
          <a:xfrm>
            <a:off x="4395214" y="2743172"/>
            <a:ext cx="3401702" cy="1371654"/>
          </a:xfrm>
          <a:prstGeom prst="rect">
            <a:avLst/>
          </a:prstGeom>
        </p:spPr>
      </p:pic>
      <p:pic>
        <p:nvPicPr>
          <p:cNvPr id="2" name="MS logo white - EMF" descr="Microsoft logo white text version">
            <a:extLst>
              <a:ext uri="{FF2B5EF4-FFF2-40B4-BE49-F238E27FC236}">
                <a16:creationId xmlns:a16="http://schemas.microsoft.com/office/drawing/2014/main" id="{7033D55B-F61A-48E5-891C-F971584B96CC}"/>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black">
          <a:xfrm>
            <a:off x="293688" y="6269038"/>
            <a:ext cx="1366245" cy="292608"/>
          </a:xfrm>
          <a:prstGeom prst="rect">
            <a:avLst/>
          </a:prstGeom>
        </p:spPr>
      </p:pic>
    </p:spTree>
    <p:extLst>
      <p:ext uri="{BB962C8B-B14F-4D97-AF65-F5344CB8AC3E}">
        <p14:creationId xmlns:p14="http://schemas.microsoft.com/office/powerpoint/2010/main" val="357345123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guide id="4" orient="horz" pos="2160">
          <p15:clr>
            <a:srgbClr val="FBAE40"/>
          </p15:clr>
        </p15:guide>
        <p15:guide id="5"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Imagine Cup graphic">
            <a:extLst>
              <a:ext uri="{FF2B5EF4-FFF2-40B4-BE49-F238E27FC236}">
                <a16:creationId xmlns:a16="http://schemas.microsoft.com/office/drawing/2014/main" id="{A46DE884-B430-4EFD-94D6-BF7FA8A5A39E}"/>
              </a:ext>
            </a:extLst>
          </p:cNvPr>
          <p:cNvPicPr>
            <a:picLocks noChangeAspect="1"/>
          </p:cNvPicPr>
          <p:nvPr userDrawn="1"/>
        </p:nvPicPr>
        <p:blipFill rotWithShape="1">
          <a:blip r:embed="rId2"/>
          <a:srcRect t="40236" b="45325"/>
          <a:stretch/>
        </p:blipFill>
        <p:spPr>
          <a:xfrm>
            <a:off x="4889" y="987623"/>
            <a:ext cx="12187111" cy="1143000"/>
          </a:xfrm>
          <a:prstGeom prst="rect">
            <a:avLst/>
          </a:prstGeom>
        </p:spPr>
      </p:pic>
      <p:pic>
        <p:nvPicPr>
          <p:cNvPr id="6" name="Picture 5">
            <a:extLst>
              <a:ext uri="{FF2B5EF4-FFF2-40B4-BE49-F238E27FC236}">
                <a16:creationId xmlns:a16="http://schemas.microsoft.com/office/drawing/2014/main" id="{A40939C5-2A1D-024D-9721-71D2A968A27A}"/>
              </a:ext>
            </a:extLst>
          </p:cNvPr>
          <p:cNvPicPr>
            <a:picLocks noChangeAspect="1"/>
          </p:cNvPicPr>
          <p:nvPr userDrawn="1"/>
        </p:nvPicPr>
        <p:blipFill>
          <a:blip r:embed="rId3"/>
          <a:srcRect/>
          <a:stretch/>
        </p:blipFill>
        <p:spPr>
          <a:xfrm>
            <a:off x="10505661" y="6019367"/>
            <a:ext cx="1582331" cy="638037"/>
          </a:xfrm>
          <a:prstGeom prst="rect">
            <a:avLst/>
          </a:prstGeom>
        </p:spPr>
      </p:pic>
    </p:spTree>
    <p:extLst>
      <p:ext uri="{BB962C8B-B14F-4D97-AF65-F5344CB8AC3E}">
        <p14:creationId xmlns:p14="http://schemas.microsoft.com/office/powerpoint/2010/main" val="7466971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alkin 3">
    <p:bg>
      <p:bgPr>
        <a:solidFill>
          <a:srgbClr val="0D0D0D"/>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FA1FB81A-230B-4B5F-94D8-5F0D77A4703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3143" y="5976430"/>
            <a:ext cx="1366245" cy="292608"/>
          </a:xfrm>
          <a:prstGeom prst="rect">
            <a:avLst/>
          </a:prstGeom>
        </p:spPr>
      </p:pic>
      <p:pic>
        <p:nvPicPr>
          <p:cNvPr id="11" name="Picture 10">
            <a:extLst>
              <a:ext uri="{FF2B5EF4-FFF2-40B4-BE49-F238E27FC236}">
                <a16:creationId xmlns:a16="http://schemas.microsoft.com/office/drawing/2014/main" id="{B680DBEF-79E5-473C-AC90-265797C34DF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79966" y="594255"/>
            <a:ext cx="2743200" cy="584462"/>
          </a:xfrm>
          <a:prstGeom prst="rect">
            <a:avLst/>
          </a:prstGeom>
        </p:spPr>
      </p:pic>
    </p:spTree>
    <p:extLst>
      <p:ext uri="{BB962C8B-B14F-4D97-AF65-F5344CB8AC3E}">
        <p14:creationId xmlns:p14="http://schemas.microsoft.com/office/powerpoint/2010/main" val="3465093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4">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51D11B78-31B1-4F76-BB10-2E94696627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2948" y="5976430"/>
            <a:ext cx="1366440" cy="292608"/>
          </a:xfrm>
          <a:prstGeom prst="rect">
            <a:avLst/>
          </a:prstGeom>
        </p:spPr>
      </p:pic>
      <p:pic>
        <p:nvPicPr>
          <p:cNvPr id="10" name="Picture 9">
            <a:extLst>
              <a:ext uri="{FF2B5EF4-FFF2-40B4-BE49-F238E27FC236}">
                <a16:creationId xmlns:a16="http://schemas.microsoft.com/office/drawing/2014/main" id="{C35114BC-02B1-4B99-8201-F5E163A40D4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07973" y="488400"/>
            <a:ext cx="3285333" cy="908600"/>
          </a:xfrm>
          <a:prstGeom prst="rect">
            <a:avLst/>
          </a:prstGeom>
        </p:spPr>
      </p:pic>
    </p:spTree>
    <p:extLst>
      <p:ext uri="{BB962C8B-B14F-4D97-AF65-F5344CB8AC3E}">
        <p14:creationId xmlns:p14="http://schemas.microsoft.com/office/powerpoint/2010/main" val="17354241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4769A96C-1F8C-4A28-9626-3016CF5A344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10243143" y="5976430"/>
            <a:ext cx="1366245" cy="292608"/>
          </a:xfrm>
          <a:prstGeom prst="rect">
            <a:avLst/>
          </a:prstGeom>
        </p:spPr>
      </p:pic>
      <p:pic>
        <p:nvPicPr>
          <p:cNvPr id="8" name="Picture 7">
            <a:extLst>
              <a:ext uri="{FF2B5EF4-FFF2-40B4-BE49-F238E27FC236}">
                <a16:creationId xmlns:a16="http://schemas.microsoft.com/office/drawing/2014/main" id="{7A3529F9-71B3-4D8F-BD00-8F49447F435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79966" y="594255"/>
            <a:ext cx="2743200" cy="584462"/>
          </a:xfrm>
          <a:prstGeom prst="rect">
            <a:avLst/>
          </a:prstGeom>
        </p:spPr>
      </p:pic>
    </p:spTree>
    <p:extLst>
      <p:ext uri="{BB962C8B-B14F-4D97-AF65-F5344CB8AC3E}">
        <p14:creationId xmlns:p14="http://schemas.microsoft.com/office/powerpoint/2010/main" val="41192334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316778-509D-4D24-9453-A47F9BFB857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07973" y="488400"/>
            <a:ext cx="3285333" cy="9086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10242948" y="5976430"/>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1726219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489866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55489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63325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38907742"/>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267055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Walkin">
    <p:bg>
      <p:bgRef idx="1001">
        <a:schemeClr val="bg2"/>
      </p:bgRef>
    </p:bg>
    <p:spTree>
      <p:nvGrpSpPr>
        <p:cNvPr id="1" name=""/>
        <p:cNvGrpSpPr/>
        <p:nvPr/>
      </p:nvGrpSpPr>
      <p:grpSpPr>
        <a:xfrm>
          <a:off x="0" y="0"/>
          <a:ext cx="0" cy="0"/>
          <a:chOff x="0" y="0"/>
          <a:chExt cx="0" cy="0"/>
        </a:xfrm>
      </p:grpSpPr>
      <p:pic>
        <p:nvPicPr>
          <p:cNvPr id="10" name="Imagine Cup graphic">
            <a:extLst>
              <a:ext uri="{FF2B5EF4-FFF2-40B4-BE49-F238E27FC236}">
                <a16:creationId xmlns:a16="http://schemas.microsoft.com/office/drawing/2014/main" id="{7A768CAE-CEAF-4BA0-893F-17D0F25711F4}"/>
              </a:ext>
            </a:extLst>
          </p:cNvPr>
          <p:cNvPicPr>
            <a:picLocks noChangeAspect="1"/>
          </p:cNvPicPr>
          <p:nvPr userDrawn="1"/>
        </p:nvPicPr>
        <p:blipFill>
          <a:blip r:embed="rId2"/>
          <a:srcRect/>
          <a:stretch/>
        </p:blipFill>
        <p:spPr>
          <a:xfrm>
            <a:off x="0" y="-528638"/>
            <a:ext cx="12187111" cy="7915275"/>
          </a:xfrm>
          <a:prstGeom prst="rect">
            <a:avLst/>
          </a:prstGeom>
        </p:spPr>
      </p:pic>
      <p:pic>
        <p:nvPicPr>
          <p:cNvPr id="7" name="Picture 6">
            <a:extLst>
              <a:ext uri="{FF2B5EF4-FFF2-40B4-BE49-F238E27FC236}">
                <a16:creationId xmlns:a16="http://schemas.microsoft.com/office/drawing/2014/main" id="{5718BA59-A1DD-8A48-A08C-B2397CF70501}"/>
              </a:ext>
            </a:extLst>
          </p:cNvPr>
          <p:cNvPicPr>
            <a:picLocks noChangeAspect="1"/>
          </p:cNvPicPr>
          <p:nvPr userDrawn="1"/>
        </p:nvPicPr>
        <p:blipFill>
          <a:blip r:embed="rId3"/>
          <a:srcRect/>
          <a:stretch/>
        </p:blipFill>
        <p:spPr>
          <a:xfrm>
            <a:off x="7091129" y="1174746"/>
            <a:ext cx="1913975" cy="771764"/>
          </a:xfrm>
          <a:prstGeom prst="rect">
            <a:avLst/>
          </a:prstGeom>
        </p:spPr>
      </p:pic>
    </p:spTree>
    <p:extLst>
      <p:ext uri="{BB962C8B-B14F-4D97-AF65-F5344CB8AC3E}">
        <p14:creationId xmlns:p14="http://schemas.microsoft.com/office/powerpoint/2010/main" val="406921002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guide id="4" orient="horz" pos="2160">
          <p15:clr>
            <a:srgbClr val="FBAE40"/>
          </p15:clr>
        </p15:guide>
        <p15:guide id="5"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9023212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Imagine Cup graphic">
            <a:extLst>
              <a:ext uri="{FF2B5EF4-FFF2-40B4-BE49-F238E27FC236}">
                <a16:creationId xmlns:a16="http://schemas.microsoft.com/office/drawing/2014/main" id="{02CFD7D6-FB74-4D1A-9DEC-F778D5EE9C6D}"/>
              </a:ext>
            </a:extLst>
          </p:cNvPr>
          <p:cNvPicPr>
            <a:picLocks noChangeAspect="1"/>
          </p:cNvPicPr>
          <p:nvPr userDrawn="1"/>
        </p:nvPicPr>
        <p:blipFill rotWithShape="1">
          <a:blip r:embed="rId2"/>
          <a:srcRect t="40236" b="45325"/>
          <a:stretch/>
        </p:blipFill>
        <p:spPr>
          <a:xfrm>
            <a:off x="4889" y="987623"/>
            <a:ext cx="12187111" cy="1143000"/>
          </a:xfrm>
          <a:prstGeom prst="rect">
            <a:avLst/>
          </a:prstGeom>
        </p:spPr>
      </p:pic>
    </p:spTree>
    <p:extLst>
      <p:ext uri="{BB962C8B-B14F-4D97-AF65-F5344CB8AC3E}">
        <p14:creationId xmlns:p14="http://schemas.microsoft.com/office/powerpoint/2010/main" val="32703604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3" name="Imagine Cup graphic">
            <a:extLst>
              <a:ext uri="{FF2B5EF4-FFF2-40B4-BE49-F238E27FC236}">
                <a16:creationId xmlns:a16="http://schemas.microsoft.com/office/drawing/2014/main" id="{CFBCED6C-BF3A-46EE-B83A-22E4A1DAC8FE}"/>
              </a:ext>
            </a:extLst>
          </p:cNvPr>
          <p:cNvPicPr>
            <a:picLocks noChangeAspect="1"/>
          </p:cNvPicPr>
          <p:nvPr userDrawn="1"/>
        </p:nvPicPr>
        <p:blipFill rotWithShape="1">
          <a:blip r:embed="rId2"/>
          <a:srcRect t="31573" b="53988"/>
          <a:stretch/>
        </p:blipFill>
        <p:spPr>
          <a:xfrm>
            <a:off x="4889" y="987623"/>
            <a:ext cx="12187111" cy="1143000"/>
          </a:xfrm>
          <a:prstGeom prst="rect">
            <a:avLst/>
          </a:prstGeom>
        </p:spPr>
      </p:pic>
    </p:spTree>
    <p:extLst>
      <p:ext uri="{BB962C8B-B14F-4D97-AF65-F5344CB8AC3E}">
        <p14:creationId xmlns:p14="http://schemas.microsoft.com/office/powerpoint/2010/main" val="1727907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3" name="Imagine Cup graphic">
            <a:extLst>
              <a:ext uri="{FF2B5EF4-FFF2-40B4-BE49-F238E27FC236}">
                <a16:creationId xmlns:a16="http://schemas.microsoft.com/office/drawing/2014/main" id="{DF8E3C63-A5AE-43C7-9259-B22578B88BC1}"/>
              </a:ext>
            </a:extLst>
          </p:cNvPr>
          <p:cNvPicPr>
            <a:picLocks noChangeAspect="1"/>
          </p:cNvPicPr>
          <p:nvPr userDrawn="1"/>
        </p:nvPicPr>
        <p:blipFill rotWithShape="1">
          <a:blip r:embed="rId2"/>
          <a:srcRect t="31573" b="53988"/>
          <a:stretch/>
        </p:blipFill>
        <p:spPr>
          <a:xfrm>
            <a:off x="4889" y="987623"/>
            <a:ext cx="12187111" cy="1143000"/>
          </a:xfrm>
          <a:prstGeom prst="rect">
            <a:avLst/>
          </a:prstGeom>
        </p:spPr>
      </p:pic>
    </p:spTree>
    <p:extLst>
      <p:ext uri="{BB962C8B-B14F-4D97-AF65-F5344CB8AC3E}">
        <p14:creationId xmlns:p14="http://schemas.microsoft.com/office/powerpoint/2010/main" val="31990002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3" name="Imagine Cup graphic">
            <a:extLst>
              <a:ext uri="{FF2B5EF4-FFF2-40B4-BE49-F238E27FC236}">
                <a16:creationId xmlns:a16="http://schemas.microsoft.com/office/drawing/2014/main" id="{2982D0A8-6E84-4AA3-8485-8842D13681B2}"/>
              </a:ext>
            </a:extLst>
          </p:cNvPr>
          <p:cNvPicPr>
            <a:picLocks noChangeAspect="1"/>
          </p:cNvPicPr>
          <p:nvPr userDrawn="1"/>
        </p:nvPicPr>
        <p:blipFill rotWithShape="1">
          <a:blip r:embed="rId2"/>
          <a:srcRect t="45130" b="40431"/>
          <a:stretch/>
        </p:blipFill>
        <p:spPr>
          <a:xfrm>
            <a:off x="4889" y="987623"/>
            <a:ext cx="12187111" cy="1143000"/>
          </a:xfrm>
          <a:prstGeom prst="rect">
            <a:avLst/>
          </a:prstGeom>
        </p:spPr>
      </p:pic>
    </p:spTree>
    <p:extLst>
      <p:ext uri="{BB962C8B-B14F-4D97-AF65-F5344CB8AC3E}">
        <p14:creationId xmlns:p14="http://schemas.microsoft.com/office/powerpoint/2010/main" val="37547538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3" name="Imagine Cup graphic">
            <a:extLst>
              <a:ext uri="{FF2B5EF4-FFF2-40B4-BE49-F238E27FC236}">
                <a16:creationId xmlns:a16="http://schemas.microsoft.com/office/drawing/2014/main" id="{137C928F-4272-49D3-872D-B5C6314E5176}"/>
              </a:ext>
            </a:extLst>
          </p:cNvPr>
          <p:cNvPicPr>
            <a:picLocks noChangeAspect="1"/>
          </p:cNvPicPr>
          <p:nvPr userDrawn="1"/>
        </p:nvPicPr>
        <p:blipFill rotWithShape="1">
          <a:blip r:embed="rId2"/>
          <a:srcRect t="45130" b="40431"/>
          <a:stretch/>
        </p:blipFill>
        <p:spPr>
          <a:xfrm>
            <a:off x="4889" y="987623"/>
            <a:ext cx="12187111" cy="1143000"/>
          </a:xfrm>
          <a:prstGeom prst="rect">
            <a:avLst/>
          </a:prstGeom>
        </p:spPr>
      </p:pic>
    </p:spTree>
    <p:extLst>
      <p:ext uri="{BB962C8B-B14F-4D97-AF65-F5344CB8AC3E}">
        <p14:creationId xmlns:p14="http://schemas.microsoft.com/office/powerpoint/2010/main" val="3215090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9976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49533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28931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805514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_Walkin">
    <p:bg>
      <p:bgPr>
        <a:solidFill>
          <a:schemeClr val="tx1"/>
        </a:solidFill>
        <a:effectLst/>
      </p:bgPr>
    </p:bg>
    <p:spTree>
      <p:nvGrpSpPr>
        <p:cNvPr id="1" name=""/>
        <p:cNvGrpSpPr/>
        <p:nvPr/>
      </p:nvGrpSpPr>
      <p:grpSpPr>
        <a:xfrm>
          <a:off x="0" y="0"/>
          <a:ext cx="0" cy="0"/>
          <a:chOff x="0" y="0"/>
          <a:chExt cx="0" cy="0"/>
        </a:xfrm>
      </p:grpSpPr>
      <p:pic>
        <p:nvPicPr>
          <p:cNvPr id="10" name="Imagine Cup graphic">
            <a:extLst>
              <a:ext uri="{FF2B5EF4-FFF2-40B4-BE49-F238E27FC236}">
                <a16:creationId xmlns:a16="http://schemas.microsoft.com/office/drawing/2014/main" id="{7A768CAE-CEAF-4BA0-893F-17D0F25711F4}"/>
              </a:ext>
            </a:extLst>
          </p:cNvPr>
          <p:cNvPicPr>
            <a:picLocks noChangeAspect="1"/>
          </p:cNvPicPr>
          <p:nvPr userDrawn="1"/>
        </p:nvPicPr>
        <p:blipFill>
          <a:blip r:embed="rId2"/>
          <a:srcRect/>
          <a:stretch/>
        </p:blipFill>
        <p:spPr>
          <a:xfrm>
            <a:off x="0" y="-528638"/>
            <a:ext cx="12187111" cy="7915275"/>
          </a:xfrm>
          <a:prstGeom prst="rect">
            <a:avLst/>
          </a:prstGeom>
        </p:spPr>
      </p:pic>
      <p:pic>
        <p:nvPicPr>
          <p:cNvPr id="7" name="Picture 6">
            <a:extLst>
              <a:ext uri="{FF2B5EF4-FFF2-40B4-BE49-F238E27FC236}">
                <a16:creationId xmlns:a16="http://schemas.microsoft.com/office/drawing/2014/main" id="{5718BA59-A1DD-8A48-A08C-B2397CF70501}"/>
              </a:ext>
            </a:extLst>
          </p:cNvPr>
          <p:cNvPicPr>
            <a:picLocks noChangeAspect="1"/>
          </p:cNvPicPr>
          <p:nvPr userDrawn="1"/>
        </p:nvPicPr>
        <p:blipFill>
          <a:blip r:embed="rId3"/>
          <a:srcRect/>
          <a:stretch/>
        </p:blipFill>
        <p:spPr>
          <a:xfrm>
            <a:off x="7091129" y="1277520"/>
            <a:ext cx="1913975" cy="566217"/>
          </a:xfrm>
          <a:prstGeom prst="rect">
            <a:avLst/>
          </a:prstGeom>
        </p:spPr>
      </p:pic>
    </p:spTree>
    <p:extLst>
      <p:ext uri="{BB962C8B-B14F-4D97-AF65-F5344CB8AC3E}">
        <p14:creationId xmlns:p14="http://schemas.microsoft.com/office/powerpoint/2010/main" val="348872174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guide id="4" orient="horz" pos="2160">
          <p15:clr>
            <a:srgbClr val="FBAE40"/>
          </p15:clr>
        </p15:guide>
        <p15:guide id="5"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545F59-D1B6-4264-934E-CE232C07121E}"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6AFA0C-331B-4453-A0E4-E64F045832FE}"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62" y="-143"/>
            <a:ext cx="12200326" cy="6858286"/>
          </a:xfrm>
          <a:prstGeom prst="rect">
            <a:avLst/>
          </a:prstGeom>
        </p:spPr>
      </p:pic>
    </p:spTree>
    <p:extLst>
      <p:ext uri="{BB962C8B-B14F-4D97-AF65-F5344CB8AC3E}">
        <p14:creationId xmlns:p14="http://schemas.microsoft.com/office/powerpoint/2010/main" val="988841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124BC1-E217-A147-A7EF-B2E47559E9C5}"/>
              </a:ext>
            </a:extLst>
          </p:cNvPr>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Imagine Cup graphic">
            <a:extLst>
              <a:ext uri="{FF2B5EF4-FFF2-40B4-BE49-F238E27FC236}">
                <a16:creationId xmlns:a16="http://schemas.microsoft.com/office/drawing/2014/main" id="{43407507-FB69-423A-97DE-7EED6CD702AB}"/>
              </a:ext>
            </a:extLst>
          </p:cNvPr>
          <p:cNvPicPr>
            <a:picLocks noChangeAspect="1"/>
          </p:cNvPicPr>
          <p:nvPr userDrawn="1"/>
        </p:nvPicPr>
        <p:blipFill>
          <a:blip r:embed="rId2"/>
          <a:srcRect/>
          <a:stretch/>
        </p:blipFill>
        <p:spPr>
          <a:xfrm>
            <a:off x="0" y="-533898"/>
            <a:ext cx="12187111" cy="7915275"/>
          </a:xfrm>
          <a:prstGeom prst="rect">
            <a:avLst/>
          </a:prstGeom>
        </p:spPr>
      </p:pic>
      <p:sp>
        <p:nvSpPr>
          <p:cNvPr id="4" name="Rectangle 3">
            <a:extLst>
              <a:ext uri="{FF2B5EF4-FFF2-40B4-BE49-F238E27FC236}">
                <a16:creationId xmlns:a16="http://schemas.microsoft.com/office/drawing/2014/main" id="{FDF14B08-4B11-4C23-9CB3-6A1D70D64E16}"/>
              </a:ext>
            </a:extLst>
          </p:cNvPr>
          <p:cNvSpPr/>
          <p:nvPr userDrawn="1"/>
        </p:nvSpPr>
        <p:spPr bwMode="auto">
          <a:xfrm>
            <a:off x="4001229" y="2780245"/>
            <a:ext cx="4184650" cy="12943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187F70EF-6E4F-8B45-B0BB-6F7EAA78F1DE}"/>
              </a:ext>
            </a:extLst>
          </p:cNvPr>
          <p:cNvPicPr>
            <a:picLocks noChangeAspect="1"/>
          </p:cNvPicPr>
          <p:nvPr userDrawn="1"/>
        </p:nvPicPr>
        <p:blipFill>
          <a:blip r:embed="rId3"/>
          <a:srcRect/>
          <a:stretch/>
        </p:blipFill>
        <p:spPr>
          <a:xfrm>
            <a:off x="4306359" y="2899565"/>
            <a:ext cx="3579281" cy="1058870"/>
          </a:xfrm>
          <a:prstGeom prst="rect">
            <a:avLst/>
          </a:prstGeom>
        </p:spPr>
      </p:pic>
      <p:pic>
        <p:nvPicPr>
          <p:cNvPr id="2" name="MS logo gray - EMF" descr="Microsoft logo, gray text version">
            <a:extLst>
              <a:ext uri="{FF2B5EF4-FFF2-40B4-BE49-F238E27FC236}">
                <a16:creationId xmlns:a16="http://schemas.microsoft.com/office/drawing/2014/main" id="{E6FC95E3-3BAC-4679-BC75-9D81120B9A9D}"/>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black">
          <a:xfrm>
            <a:off x="293688" y="6269038"/>
            <a:ext cx="1366440" cy="292608"/>
          </a:xfrm>
          <a:prstGeom prst="rect">
            <a:avLst/>
          </a:prstGeom>
        </p:spPr>
      </p:pic>
    </p:spTree>
    <p:extLst>
      <p:ext uri="{BB962C8B-B14F-4D97-AF65-F5344CB8AC3E}">
        <p14:creationId xmlns:p14="http://schemas.microsoft.com/office/powerpoint/2010/main" val="398999664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43191"/>
            <a:ext cx="4755896" cy="1751570"/>
          </a:xfrm>
        </p:spPr>
        <p:txBody>
          <a:bodyPr vert="horz" wrap="square" lIns="0" tIns="0" rIns="0" bIns="0" rtlCol="0" anchor="ctr">
            <a:spAutoFit/>
          </a:bodyPr>
          <a:lstStyle>
            <a:lvl1pPr>
              <a:lnSpc>
                <a:spcPct val="90000"/>
              </a:lnSpc>
              <a:spcBef>
                <a:spcPts val="600"/>
              </a:spcBef>
              <a:spcAft>
                <a:spcPts val="600"/>
              </a:spcAft>
              <a:defRPr lang="en-US" sz="1802" dirty="0"/>
            </a:lvl1pPr>
            <a:lvl2pPr>
              <a:lnSpc>
                <a:spcPct val="90000"/>
              </a:lnSpc>
              <a:spcBef>
                <a:spcPts val="600"/>
              </a:spcBef>
              <a:spcAft>
                <a:spcPts val="600"/>
              </a:spcAft>
              <a:defRPr lang="en-US" dirty="0"/>
            </a:lvl2pPr>
            <a:lvl3pPr>
              <a:lnSpc>
                <a:spcPct val="90000"/>
              </a:lnSpc>
              <a:spcBef>
                <a:spcPts val="600"/>
              </a:spcBef>
              <a:spcAft>
                <a:spcPts val="600"/>
              </a:spcAft>
              <a:defRPr lang="en-US" dirty="0"/>
            </a:lvl3pPr>
            <a:lvl4pPr>
              <a:lnSpc>
                <a:spcPct val="90000"/>
              </a:lnSpc>
              <a:spcBef>
                <a:spcPts val="600"/>
              </a:spcBef>
              <a:spcAft>
                <a:spcPts val="600"/>
              </a:spcAft>
              <a:defRPr lang="en-US" dirty="0"/>
            </a:lvl4pPr>
            <a:lvl5pPr>
              <a:lnSpc>
                <a:spcPct val="90000"/>
              </a:lnSpc>
              <a:spcBef>
                <a:spcPts val="600"/>
              </a:spcBef>
              <a:spcAft>
                <a:spcPts val="600"/>
              </a:spcAft>
              <a:defRPr lang="en-US" dirty="0"/>
            </a:lvl5pPr>
          </a:lstStyle>
          <a:p>
            <a:pPr marL="0" lvl="0" indent="0">
              <a:buNone/>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ine Cup graphic">
            <a:extLst>
              <a:ext uri="{FF2B5EF4-FFF2-40B4-BE49-F238E27FC236}">
                <a16:creationId xmlns:a16="http://schemas.microsoft.com/office/drawing/2014/main" id="{BBC7D5C8-98DF-5747-ABF7-C81DE32294C4}"/>
              </a:ext>
            </a:extLst>
          </p:cNvPr>
          <p:cNvPicPr>
            <a:picLocks noChangeAspect="1"/>
          </p:cNvPicPr>
          <p:nvPr userDrawn="1"/>
        </p:nvPicPr>
        <p:blipFill rotWithShape="1">
          <a:blip r:embed="rId2"/>
          <a:srcRect l="-1550" t="7043" r="1550" b="73024"/>
          <a:stretch/>
        </p:blipFill>
        <p:spPr>
          <a:xfrm>
            <a:off x="4889" y="5230429"/>
            <a:ext cx="12187111" cy="1577876"/>
          </a:xfrm>
          <a:prstGeom prst="rect">
            <a:avLst/>
          </a:prstGeom>
        </p:spPr>
      </p:pic>
      <p:pic>
        <p:nvPicPr>
          <p:cNvPr id="5" name="Picture 4">
            <a:extLst>
              <a:ext uri="{FF2B5EF4-FFF2-40B4-BE49-F238E27FC236}">
                <a16:creationId xmlns:a16="http://schemas.microsoft.com/office/drawing/2014/main" id="{A34F8632-5BAE-2742-8FA7-645EFAFE3BAF}"/>
              </a:ext>
            </a:extLst>
          </p:cNvPr>
          <p:cNvPicPr>
            <a:picLocks noChangeAspect="1"/>
          </p:cNvPicPr>
          <p:nvPr userDrawn="1"/>
        </p:nvPicPr>
        <p:blipFill>
          <a:blip r:embed="rId3"/>
          <a:srcRect/>
          <a:stretch/>
        </p:blipFill>
        <p:spPr>
          <a:xfrm>
            <a:off x="10505661" y="6019367"/>
            <a:ext cx="1582331" cy="638037"/>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hite-Title and Content">
    <p:bg>
      <p:bgPr>
        <a:solidFill>
          <a:schemeClr val="bg1"/>
        </a:solidFill>
        <a:effectLst/>
      </p:bgPr>
    </p:bg>
    <p:spTree>
      <p:nvGrpSpPr>
        <p:cNvPr id="1" name=""/>
        <p:cNvGrpSpPr/>
        <p:nvPr/>
      </p:nvGrpSpPr>
      <p:grpSpPr>
        <a:xfrm>
          <a:off x="0" y="0"/>
          <a:ext cx="0" cy="0"/>
          <a:chOff x="0" y="0"/>
          <a:chExt cx="0" cy="0"/>
        </a:xfrm>
      </p:grpSpPr>
      <p:pic>
        <p:nvPicPr>
          <p:cNvPr id="4" name="Imagine Cup graphic">
            <a:extLst>
              <a:ext uri="{FF2B5EF4-FFF2-40B4-BE49-F238E27FC236}">
                <a16:creationId xmlns:a16="http://schemas.microsoft.com/office/drawing/2014/main" id="{BBC7D5C8-98DF-5747-ABF7-C81DE32294C4}"/>
              </a:ext>
            </a:extLst>
          </p:cNvPr>
          <p:cNvPicPr>
            <a:picLocks noChangeAspect="1"/>
          </p:cNvPicPr>
          <p:nvPr userDrawn="1"/>
        </p:nvPicPr>
        <p:blipFill rotWithShape="1">
          <a:blip r:embed="rId2"/>
          <a:srcRect l="-1550" t="7043" r="1550" b="73024"/>
          <a:stretch/>
        </p:blipFill>
        <p:spPr>
          <a:xfrm>
            <a:off x="4889" y="5230429"/>
            <a:ext cx="12187111" cy="1577876"/>
          </a:xfrm>
          <a:prstGeom prst="rect">
            <a:avLst/>
          </a:prstGeom>
        </p:spPr>
      </p:pic>
      <p:sp>
        <p:nvSpPr>
          <p:cNvPr id="6" name="Rectangle 5">
            <a:extLst>
              <a:ext uri="{FF2B5EF4-FFF2-40B4-BE49-F238E27FC236}">
                <a16:creationId xmlns:a16="http://schemas.microsoft.com/office/drawing/2014/main" id="{9913DD49-D00B-8441-9855-1542F020CD21}"/>
              </a:ext>
            </a:extLst>
          </p:cNvPr>
          <p:cNvSpPr/>
          <p:nvPr userDrawn="1"/>
        </p:nvSpPr>
        <p:spPr bwMode="auto">
          <a:xfrm>
            <a:off x="10251440" y="6033213"/>
            <a:ext cx="1757680" cy="46810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3" name="Text Placeholder 2"/>
          <p:cNvSpPr>
            <a:spLocks noGrp="1"/>
          </p:cNvSpPr>
          <p:nvPr>
            <p:ph type="body" sz="quarter" idx="10"/>
          </p:nvPr>
        </p:nvSpPr>
        <p:spPr>
          <a:xfrm>
            <a:off x="584200" y="1443191"/>
            <a:ext cx="11018520" cy="1751570"/>
          </a:xfrm>
        </p:spPr>
        <p:txBody>
          <a:bodyPr vert="horz" wrap="square" lIns="0" tIns="0" rIns="0" bIns="0" rtlCol="0" anchor="ctr">
            <a:spAutoFit/>
          </a:bodyPr>
          <a:lstStyle>
            <a:lvl1pPr>
              <a:lnSpc>
                <a:spcPct val="90000"/>
              </a:lnSpc>
              <a:spcBef>
                <a:spcPts val="600"/>
              </a:spcBef>
              <a:spcAft>
                <a:spcPts val="600"/>
              </a:spcAft>
              <a:defRPr lang="en-US" sz="1802" dirty="0">
                <a:solidFill>
                  <a:schemeClr val="tx2"/>
                </a:solidFill>
              </a:defRPr>
            </a:lvl1pPr>
            <a:lvl2pPr>
              <a:lnSpc>
                <a:spcPct val="90000"/>
              </a:lnSpc>
              <a:spcBef>
                <a:spcPts val="600"/>
              </a:spcBef>
              <a:spcAft>
                <a:spcPts val="600"/>
              </a:spcAft>
              <a:defRPr lang="en-US" dirty="0">
                <a:solidFill>
                  <a:schemeClr val="tx2"/>
                </a:solidFill>
              </a:defRPr>
            </a:lvl2pPr>
            <a:lvl3pPr>
              <a:lnSpc>
                <a:spcPct val="90000"/>
              </a:lnSpc>
              <a:spcBef>
                <a:spcPts val="600"/>
              </a:spcBef>
              <a:spcAft>
                <a:spcPts val="600"/>
              </a:spcAft>
              <a:defRPr lang="en-US" dirty="0">
                <a:solidFill>
                  <a:schemeClr val="tx2"/>
                </a:solidFill>
              </a:defRPr>
            </a:lvl3pPr>
            <a:lvl4pPr>
              <a:lnSpc>
                <a:spcPct val="90000"/>
              </a:lnSpc>
              <a:spcBef>
                <a:spcPts val="600"/>
              </a:spcBef>
              <a:spcAft>
                <a:spcPts val="600"/>
              </a:spcAft>
              <a:defRPr lang="en-US" dirty="0">
                <a:solidFill>
                  <a:schemeClr val="tx2"/>
                </a:solidFill>
              </a:defRPr>
            </a:lvl4pPr>
            <a:lvl5pPr>
              <a:lnSpc>
                <a:spcPct val="90000"/>
              </a:lnSpc>
              <a:spcBef>
                <a:spcPts val="600"/>
              </a:spcBef>
              <a:spcAft>
                <a:spcPts val="600"/>
              </a:spcAft>
              <a:defRPr lang="en-US" dirty="0">
                <a:solidFill>
                  <a:schemeClr val="tx2"/>
                </a:solidFill>
              </a:defRPr>
            </a:lvl5pPr>
          </a:lstStyle>
          <a:p>
            <a:pPr marL="0" lvl="0" indent="0">
              <a:buNone/>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A34F8632-5BAE-2742-8FA7-645EFAFE3BAF}"/>
              </a:ext>
            </a:extLst>
          </p:cNvPr>
          <p:cNvPicPr>
            <a:picLocks noChangeAspect="1"/>
          </p:cNvPicPr>
          <p:nvPr userDrawn="1"/>
        </p:nvPicPr>
        <p:blipFill>
          <a:blip r:embed="rId3"/>
          <a:srcRect/>
          <a:stretch/>
        </p:blipFill>
        <p:spPr>
          <a:xfrm>
            <a:off x="10332941" y="6033213"/>
            <a:ext cx="1582331" cy="468106"/>
          </a:xfrm>
          <a:prstGeom prst="rect">
            <a:avLst/>
          </a:prstGeom>
        </p:spPr>
      </p:pic>
    </p:spTree>
    <p:extLst>
      <p:ext uri="{BB962C8B-B14F-4D97-AF65-F5344CB8AC3E}">
        <p14:creationId xmlns:p14="http://schemas.microsoft.com/office/powerpoint/2010/main" val="12565590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alki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124BC1-E217-A147-A7EF-B2E47559E9C5}"/>
              </a:ext>
            </a:extLst>
          </p:cNvPr>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Imagine Cup graphic">
            <a:extLst>
              <a:ext uri="{FF2B5EF4-FFF2-40B4-BE49-F238E27FC236}">
                <a16:creationId xmlns:a16="http://schemas.microsoft.com/office/drawing/2014/main" id="{43407507-FB69-423A-97DE-7EED6CD702AB}"/>
              </a:ext>
            </a:extLst>
          </p:cNvPr>
          <p:cNvPicPr>
            <a:picLocks noChangeAspect="1"/>
          </p:cNvPicPr>
          <p:nvPr userDrawn="1"/>
        </p:nvPicPr>
        <p:blipFill>
          <a:blip r:embed="rId2"/>
          <a:srcRect/>
          <a:stretch/>
        </p:blipFill>
        <p:spPr>
          <a:xfrm>
            <a:off x="-1" y="-530226"/>
            <a:ext cx="12187111" cy="7915275"/>
          </a:xfrm>
          <a:prstGeom prst="rect">
            <a:avLst/>
          </a:prstGeom>
        </p:spPr>
      </p:pic>
      <p:sp>
        <p:nvSpPr>
          <p:cNvPr id="4" name="Rectangle 3">
            <a:extLst>
              <a:ext uri="{FF2B5EF4-FFF2-40B4-BE49-F238E27FC236}">
                <a16:creationId xmlns:a16="http://schemas.microsoft.com/office/drawing/2014/main" id="{FDF14B08-4B11-4C23-9CB3-6A1D70D64E16}"/>
              </a:ext>
            </a:extLst>
          </p:cNvPr>
          <p:cNvSpPr/>
          <p:nvPr userDrawn="1"/>
        </p:nvSpPr>
        <p:spPr bwMode="auto">
          <a:xfrm>
            <a:off x="4001229" y="2780245"/>
            <a:ext cx="4184650" cy="12943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187F70EF-6E4F-8B45-B0BB-6F7EAA78F1DE}"/>
              </a:ext>
            </a:extLst>
          </p:cNvPr>
          <p:cNvPicPr>
            <a:picLocks noChangeAspect="1"/>
          </p:cNvPicPr>
          <p:nvPr userDrawn="1"/>
        </p:nvPicPr>
        <p:blipFill>
          <a:blip r:embed="rId3"/>
          <a:stretch>
            <a:fillRect/>
          </a:stretch>
        </p:blipFill>
        <p:spPr>
          <a:xfrm>
            <a:off x="4132159" y="2637316"/>
            <a:ext cx="3900669" cy="1572850"/>
          </a:xfrm>
          <a:prstGeom prst="rect">
            <a:avLst/>
          </a:prstGeom>
        </p:spPr>
      </p:pic>
      <p:pic>
        <p:nvPicPr>
          <p:cNvPr id="2" name="MS logo gray - EMF" descr="Microsoft logo, gray text version">
            <a:extLst>
              <a:ext uri="{FF2B5EF4-FFF2-40B4-BE49-F238E27FC236}">
                <a16:creationId xmlns:a16="http://schemas.microsoft.com/office/drawing/2014/main" id="{E6FC95E3-3BAC-4679-BC75-9D81120B9A9D}"/>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black">
          <a:xfrm>
            <a:off x="293688" y="6269038"/>
            <a:ext cx="1366440" cy="292608"/>
          </a:xfrm>
          <a:prstGeom prst="rect">
            <a:avLst/>
          </a:prstGeom>
        </p:spPr>
      </p:pic>
    </p:spTree>
    <p:extLst>
      <p:ext uri="{BB962C8B-B14F-4D97-AF65-F5344CB8AC3E}">
        <p14:creationId xmlns:p14="http://schemas.microsoft.com/office/powerpoint/2010/main" val="194377548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alkin 4">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51D11B78-31B1-4F76-BB10-2E94696627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300662" y="6194144"/>
            <a:ext cx="1366440" cy="292608"/>
          </a:xfrm>
          <a:prstGeom prst="rect">
            <a:avLst/>
          </a:prstGeom>
        </p:spPr>
      </p:pic>
      <p:pic>
        <p:nvPicPr>
          <p:cNvPr id="10" name="Picture 9">
            <a:extLst>
              <a:ext uri="{FF2B5EF4-FFF2-40B4-BE49-F238E27FC236}">
                <a16:creationId xmlns:a16="http://schemas.microsoft.com/office/drawing/2014/main" id="{C35114BC-02B1-4B99-8201-F5E163A40D4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906667" y="134662"/>
            <a:ext cx="3285333" cy="908600"/>
          </a:xfrm>
          <a:prstGeom prst="rect">
            <a:avLst/>
          </a:prstGeom>
        </p:spPr>
      </p:pic>
    </p:spTree>
    <p:extLst>
      <p:ext uri="{BB962C8B-B14F-4D97-AF65-F5344CB8AC3E}">
        <p14:creationId xmlns:p14="http://schemas.microsoft.com/office/powerpoint/2010/main" val="19571748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1920526"/>
          </a:xfr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ine Cup graphic">
            <a:extLst>
              <a:ext uri="{FF2B5EF4-FFF2-40B4-BE49-F238E27FC236}">
                <a16:creationId xmlns:a16="http://schemas.microsoft.com/office/drawing/2014/main" id="{BBC7D5C8-98DF-5747-ABF7-C81DE32294C4}"/>
              </a:ext>
            </a:extLst>
          </p:cNvPr>
          <p:cNvPicPr>
            <a:picLocks noChangeAspect="1"/>
          </p:cNvPicPr>
          <p:nvPr userDrawn="1"/>
        </p:nvPicPr>
        <p:blipFill rotWithShape="1">
          <a:blip r:embed="rId2"/>
          <a:srcRect l="-1550" t="7043" r="1550" b="73024"/>
          <a:stretch/>
        </p:blipFill>
        <p:spPr>
          <a:xfrm>
            <a:off x="4889" y="5230429"/>
            <a:ext cx="12187111" cy="1577876"/>
          </a:xfrm>
          <a:prstGeom prst="rect">
            <a:avLst/>
          </a:prstGeom>
        </p:spPr>
      </p:pic>
      <p:pic>
        <p:nvPicPr>
          <p:cNvPr id="5" name="Picture 4">
            <a:extLst>
              <a:ext uri="{FF2B5EF4-FFF2-40B4-BE49-F238E27FC236}">
                <a16:creationId xmlns:a16="http://schemas.microsoft.com/office/drawing/2014/main" id="{A34F8632-5BAE-2742-8FA7-645EFAFE3BAF}"/>
              </a:ext>
            </a:extLst>
          </p:cNvPr>
          <p:cNvPicPr>
            <a:picLocks noChangeAspect="1"/>
          </p:cNvPicPr>
          <p:nvPr userDrawn="1"/>
        </p:nvPicPr>
        <p:blipFill>
          <a:blip r:embed="rId3"/>
          <a:srcRect/>
          <a:stretch/>
        </p:blipFill>
        <p:spPr>
          <a:xfrm>
            <a:off x="10505661" y="6019367"/>
            <a:ext cx="1582331" cy="638037"/>
          </a:xfrm>
          <a:prstGeom prst="rect">
            <a:avLst/>
          </a:prstGeom>
        </p:spPr>
      </p:pic>
    </p:spTree>
    <p:extLst>
      <p:ext uri="{BB962C8B-B14F-4D97-AF65-F5344CB8AC3E}">
        <p14:creationId xmlns:p14="http://schemas.microsoft.com/office/powerpoint/2010/main" val="23892093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79729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4771" r:id="rId3"/>
    <p:sldLayoutId id="2147484743" r:id="rId4"/>
    <p:sldLayoutId id="2147484241" r:id="rId5"/>
    <p:sldLayoutId id="2147484770" r:id="rId6"/>
    <p:sldLayoutId id="2147483663" r:id="rId7"/>
    <p:sldLayoutId id="2147483664" r:id="rId8"/>
    <p:sldLayoutId id="2147483665" r:id="rId9"/>
    <p:sldLayoutId id="2147483666" r:id="rId10"/>
    <p:sldLayoutId id="2147483667" r:id="rId11"/>
    <p:sldLayoutId id="2147484744"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bg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bg1"/>
          </a:soli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bg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bg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bg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bg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aka.ms/ICJRules"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8">
            <a:extLst>
              <a:ext uri="{FF2B5EF4-FFF2-40B4-BE49-F238E27FC236}">
                <a16:creationId xmlns:a16="http://schemas.microsoft.com/office/drawing/2014/main" id="{46B225F6-1451-0D4C-8652-626EEDD31A36}"/>
              </a:ext>
            </a:extLst>
          </p:cNvPr>
          <p:cNvSpPr txBox="1">
            <a:spLocks noGrp="1"/>
          </p:cNvSpPr>
          <p:nvPr>
            <p:ph type="title" idx="4294967295"/>
          </p:nvPr>
        </p:nvSpPr>
        <p:spPr>
          <a:xfrm>
            <a:off x="653510" y="5224244"/>
            <a:ext cx="7682089" cy="369332"/>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bg1"/>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50" normalizeH="0" baseline="0" noProof="0" dirty="0">
                <a:ln w="3175">
                  <a:noFill/>
                </a:ln>
                <a:solidFill>
                  <a:srgbClr val="5C2D91"/>
                </a:solidFill>
                <a:effectLst/>
                <a:uLnTx/>
                <a:uFillTx/>
                <a:latin typeface="+mj-lt"/>
                <a:ea typeface="+mn-ea"/>
                <a:cs typeface="Segoe UI"/>
              </a:rPr>
              <a:t>Submission Template</a:t>
            </a:r>
            <a:endParaRPr kumimoji="0" lang="en-US" sz="3600" b="0" i="0" u="none" strike="noStrike" kern="1200" cap="none" spc="-50" normalizeH="0" baseline="0" noProof="0" dirty="0">
              <a:ln w="3175">
                <a:noFill/>
              </a:ln>
              <a:solidFill>
                <a:srgbClr val="5C2D91"/>
              </a:solidFill>
              <a:effectLst/>
              <a:uLnTx/>
              <a:uFillTx/>
              <a:latin typeface="+mj-lt"/>
              <a:ea typeface="+mn-ea"/>
              <a:cs typeface="Segoe UI"/>
            </a:endParaRPr>
          </a:p>
        </p:txBody>
      </p:sp>
    </p:spTree>
    <p:extLst>
      <p:ext uri="{BB962C8B-B14F-4D97-AF65-F5344CB8AC3E}">
        <p14:creationId xmlns:p14="http://schemas.microsoft.com/office/powerpoint/2010/main" val="2684107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t>The Concept </a:t>
            </a:r>
            <a:endParaRPr lang="en-US" dirty="0"/>
          </a:p>
        </p:txBody>
      </p:sp>
    </p:spTree>
    <p:extLst>
      <p:ext uri="{BB962C8B-B14F-4D97-AF65-F5344CB8AC3E}">
        <p14:creationId xmlns:p14="http://schemas.microsoft.com/office/powerpoint/2010/main" val="270214615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t>The Concept</a:t>
            </a:r>
            <a:endParaRPr lang="en-US" dirty="0"/>
          </a:p>
        </p:txBody>
      </p:sp>
    </p:spTree>
    <p:extLst>
      <p:ext uri="{BB962C8B-B14F-4D97-AF65-F5344CB8AC3E}">
        <p14:creationId xmlns:p14="http://schemas.microsoft.com/office/powerpoint/2010/main" val="243980727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cs typeface="Segoe UI"/>
              </a:rPr>
              <a:t>Action / Use of Technology</a:t>
            </a:r>
            <a:endParaRPr lang="en-US" dirty="0"/>
          </a:p>
        </p:txBody>
      </p:sp>
    </p:spTree>
    <p:extLst>
      <p:ext uri="{BB962C8B-B14F-4D97-AF65-F5344CB8AC3E}">
        <p14:creationId xmlns:p14="http://schemas.microsoft.com/office/powerpoint/2010/main" val="13320281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cs typeface="Segoe UI"/>
              </a:rPr>
              <a:t>Ethics</a:t>
            </a:r>
            <a:endParaRPr lang="en-US" dirty="0"/>
          </a:p>
        </p:txBody>
      </p:sp>
    </p:spTree>
    <p:extLst>
      <p:ext uri="{BB962C8B-B14F-4D97-AF65-F5344CB8AC3E}">
        <p14:creationId xmlns:p14="http://schemas.microsoft.com/office/powerpoint/2010/main" val="81615903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cs typeface="Segoe UI"/>
              </a:rPr>
              <a:t>Impact / Problem Solving</a:t>
            </a:r>
            <a:endParaRPr lang="en-US" dirty="0"/>
          </a:p>
        </p:txBody>
      </p:sp>
    </p:spTree>
    <p:extLst>
      <p:ext uri="{BB962C8B-B14F-4D97-AF65-F5344CB8AC3E}">
        <p14:creationId xmlns:p14="http://schemas.microsoft.com/office/powerpoint/2010/main" val="106312470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a:xfrm>
            <a:off x="588263" y="457200"/>
            <a:ext cx="11018520" cy="1292662"/>
          </a:xfrm>
        </p:spPr>
        <p:txBody>
          <a:bodyPr/>
          <a:lstStyle/>
          <a:p>
            <a:r>
              <a:rPr lang="en-GB" dirty="0">
                <a:cs typeface="Segoe UI"/>
              </a:rPr>
              <a:t>Sources (optional slide) </a:t>
            </a:r>
            <a:r>
              <a:rPr lang="en-GB" sz="2400" dirty="0">
                <a:cs typeface="Segoe UI"/>
              </a:rPr>
              <a:t>(</a:t>
            </a:r>
            <a:r>
              <a:rPr lang="en-US" sz="2400" dirty="0">
                <a:cs typeface="Segoe UI"/>
              </a:rPr>
              <a:t>Any time you drew on ideas, summarized information, mentioned data, a reference, or gave examples that you found in a source and used within your submission, please list it on this slide</a:t>
            </a:r>
            <a:r>
              <a:rPr lang="en-GB" sz="2400" dirty="0">
                <a:cs typeface="Segoe UI"/>
              </a:rPr>
              <a:t>)</a:t>
            </a:r>
            <a:endParaRPr lang="en-US" dirty="0"/>
          </a:p>
        </p:txBody>
      </p:sp>
    </p:spTree>
    <p:extLst>
      <p:ext uri="{BB962C8B-B14F-4D97-AF65-F5344CB8AC3E}">
        <p14:creationId xmlns:p14="http://schemas.microsoft.com/office/powerpoint/2010/main" val="22212235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a:extLst>
              <a:ext uri="{FF2B5EF4-FFF2-40B4-BE49-F238E27FC236}">
                <a16:creationId xmlns:a16="http://schemas.microsoft.com/office/drawing/2014/main" id="{62A9C5B7-AC1E-4E34-96A1-A0455B904113}"/>
              </a:ext>
              <a:ext uri="{C183D7F6-B498-43B3-948B-1728B52AA6E4}">
                <adec:decorative xmlns:adec="http://schemas.microsoft.com/office/drawing/2017/decorative" val="0"/>
              </a:ext>
            </a:extLst>
          </p:cNvPr>
          <p:cNvSpPr txBox="1">
            <a:spLocks/>
          </p:cNvSpPr>
          <p:nvPr/>
        </p:nvSpPr>
        <p:spPr>
          <a:xfrm>
            <a:off x="636975" y="1451364"/>
            <a:ext cx="11052798" cy="502099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bg1"/>
                </a:solidFill>
                <a:effectLst/>
                <a:latin typeface="+mj-lt"/>
                <a:ea typeface="+mn-ea"/>
                <a:cs typeface="Segoe UI" pitchFamily="34" charset="0"/>
              </a:defRPr>
            </a:lvl1pPr>
          </a:lstStyle>
          <a:p>
            <a:pPr marL="457200" indent="-457200">
              <a:buFont typeface="Arial" panose="020B0604020202020204" pitchFamily="34" charset="0"/>
              <a:buChar char="•"/>
              <a:defRPr/>
            </a:pPr>
            <a:r>
              <a:rPr lang="en-US" sz="3000" dirty="0">
                <a:solidFill>
                  <a:srgbClr val="FFFFFF"/>
                </a:solidFill>
                <a:latin typeface="+mn-lt"/>
              </a:rPr>
              <a:t>Submissions for the Imagine Cup Junior 2024 global challenge should be in this PowerPoint template and can only be received in English language.</a:t>
            </a:r>
          </a:p>
          <a:p>
            <a:pPr marL="457200" indent="-457200">
              <a:buFont typeface="Arial" panose="020B0604020202020204" pitchFamily="34" charset="0"/>
              <a:buChar char="•"/>
              <a:defRPr/>
            </a:pPr>
            <a:r>
              <a:rPr lang="en-US" sz="3000" dirty="0">
                <a:solidFill>
                  <a:srgbClr val="FFFFFF"/>
                </a:solidFill>
                <a:latin typeface="+mn-lt"/>
              </a:rPr>
              <a:t>Submissions must not include any individual Team Member’s personal data.</a:t>
            </a:r>
          </a:p>
          <a:p>
            <a:pPr marL="457200" indent="-457200">
              <a:buFont typeface="Arial" panose="020B0604020202020204" pitchFamily="34" charset="0"/>
              <a:buChar char="•"/>
              <a:defRPr/>
            </a:pPr>
            <a:r>
              <a:rPr lang="en-US" sz="3000" dirty="0">
                <a:solidFill>
                  <a:srgbClr val="FFFFFF"/>
                </a:solidFill>
                <a:latin typeface="+mn-lt"/>
                <a:cs typeface="Segoe UI"/>
              </a:rPr>
              <a:t>Submissions must be received on the Imagine Cup Junior platform by 11:59 P.M. Greenwich Mean Time (GMT) on May 8, 2024.</a:t>
            </a:r>
          </a:p>
          <a:p>
            <a:pPr marL="457200" indent="-457200">
              <a:buFont typeface="Arial" panose="020B0604020202020204" pitchFamily="34" charset="0"/>
              <a:buChar char="•"/>
              <a:defRPr/>
            </a:pPr>
            <a:r>
              <a:rPr lang="en-US" sz="3000" dirty="0">
                <a:solidFill>
                  <a:srgbClr val="FFFFFF"/>
                </a:solidFill>
                <a:latin typeface="+mn-lt"/>
              </a:rPr>
              <a:t>By submitting an Entry, you agree that your Entry complies with the </a:t>
            </a:r>
            <a:r>
              <a:rPr lang="en-US" sz="3000" dirty="0">
                <a:solidFill>
                  <a:srgbClr val="FFFFFF"/>
                </a:solidFill>
                <a:latin typeface="+mn-lt"/>
                <a:hlinkClick r:id="rId3"/>
              </a:rPr>
              <a:t>Rules and Regulations</a:t>
            </a:r>
            <a:r>
              <a:rPr lang="en-US" sz="3000" dirty="0">
                <a:solidFill>
                  <a:srgbClr val="FFFFFF"/>
                </a:solidFill>
                <a:latin typeface="+mn-lt"/>
              </a:rPr>
              <a:t>.</a:t>
            </a:r>
          </a:p>
          <a:p>
            <a:pPr>
              <a:lnSpc>
                <a:spcPct val="150000"/>
              </a:lnSpc>
              <a:defRPr/>
            </a:pPr>
            <a:endParaRPr lang="en-US" sz="2000" b="1" dirty="0"/>
          </a:p>
        </p:txBody>
      </p:sp>
      <p:pic>
        <p:nvPicPr>
          <p:cNvPr id="6" name="MS logo white - EMF" descr="Microsoft logo white text version">
            <a:extLst>
              <a:ext uri="{FF2B5EF4-FFF2-40B4-BE49-F238E27FC236}">
                <a16:creationId xmlns:a16="http://schemas.microsoft.com/office/drawing/2014/main" id="{D7B8399A-B446-48E6-B15B-8D089E3366C2}"/>
              </a:ext>
              <a:ext uri="{C183D7F6-B498-43B3-948B-1728B52AA6E4}">
                <adec:decorative xmlns:adec="http://schemas.microsoft.com/office/drawing/2017/decorative" val="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black">
          <a:xfrm>
            <a:off x="263208" y="218758"/>
            <a:ext cx="1366245" cy="292608"/>
          </a:xfrm>
          <a:prstGeom prst="rect">
            <a:avLst/>
          </a:prstGeom>
        </p:spPr>
      </p:pic>
      <p:sp>
        <p:nvSpPr>
          <p:cNvPr id="5" name="Title 1">
            <a:extLst>
              <a:ext uri="{FF2B5EF4-FFF2-40B4-BE49-F238E27FC236}">
                <a16:creationId xmlns:a16="http://schemas.microsoft.com/office/drawing/2014/main" id="{41421591-F09A-425F-877E-7B0012D71762}"/>
              </a:ext>
              <a:ext uri="{C183D7F6-B498-43B3-948B-1728B52AA6E4}">
                <adec:decorative xmlns:adec="http://schemas.microsoft.com/office/drawing/2017/decorative" val="0"/>
              </a:ext>
            </a:extLst>
          </p:cNvPr>
          <p:cNvSpPr>
            <a:spLocks noGrp="1"/>
          </p:cNvSpPr>
          <p:nvPr>
            <p:ph type="title"/>
          </p:nvPr>
        </p:nvSpPr>
        <p:spPr>
          <a:xfrm>
            <a:off x="636975" y="685385"/>
            <a:ext cx="11395698" cy="498598"/>
          </a:xfrm>
        </p:spPr>
        <p:txBody>
          <a:bodyPr>
            <a:normAutofit fontScale="90000"/>
          </a:bodyPr>
          <a:lstStyle/>
          <a:p>
            <a:r>
              <a:rPr lang="en-GB" b="1" dirty="0"/>
              <a:t>Submission Reminders </a:t>
            </a:r>
            <a:r>
              <a:rPr lang="en-GB" sz="3100" b="1" dirty="0"/>
              <a:t>(DELETE THIS SLIDE BEFORE SUBMISSION)</a:t>
            </a:r>
            <a:endParaRPr lang="en-GB" b="1" dirty="0"/>
          </a:p>
          <a:p>
            <a:endParaRPr lang="en-GB" b="1" dirty="0">
              <a:cs typeface="Segoe UI"/>
            </a:endParaRPr>
          </a:p>
        </p:txBody>
      </p:sp>
    </p:spTree>
    <p:extLst>
      <p:ext uri="{BB962C8B-B14F-4D97-AF65-F5344CB8AC3E}">
        <p14:creationId xmlns:p14="http://schemas.microsoft.com/office/powerpoint/2010/main" val="421901831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a:extLst>
              <a:ext uri="{FF2B5EF4-FFF2-40B4-BE49-F238E27FC236}">
                <a16:creationId xmlns:a16="http://schemas.microsoft.com/office/drawing/2014/main" id="{62A9C5B7-AC1E-4E34-96A1-A0455B904113}"/>
              </a:ext>
              <a:ext uri="{C183D7F6-B498-43B3-948B-1728B52AA6E4}">
                <adec:decorative xmlns:adec="http://schemas.microsoft.com/office/drawing/2017/decorative" val="0"/>
              </a:ext>
            </a:extLst>
          </p:cNvPr>
          <p:cNvSpPr txBox="1">
            <a:spLocks/>
          </p:cNvSpPr>
          <p:nvPr/>
        </p:nvSpPr>
        <p:spPr>
          <a:xfrm>
            <a:off x="636975" y="1451364"/>
            <a:ext cx="11395698" cy="4466992"/>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bg1"/>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rgbClr val="FFFFFF"/>
                </a:solidFill>
                <a:effectLst/>
                <a:uLnTx/>
                <a:uFillTx/>
                <a:latin typeface="Segoe UI Semibold"/>
                <a:ea typeface="+mn-ea"/>
                <a:cs typeface="Segoe UI" pitchFamily="34" charset="0"/>
              </a:rPr>
              <a:t>Imagine Cup Junior Submission</a:t>
            </a:r>
          </a:p>
          <a:p>
            <a:pPr marL="0" marR="0" lvl="0" indent="0" algn="l" defTabSz="932742" rtl="0" eaLnBrk="1" fontAlgn="auto" latinLnBrk="0" hangingPunct="1">
              <a:lnSpc>
                <a:spcPct val="100000"/>
              </a:lnSpc>
              <a:spcBef>
                <a:spcPct val="0"/>
              </a:spcBef>
              <a:spcAft>
                <a:spcPts val="0"/>
              </a:spcAft>
              <a:buClrTx/>
              <a:buSzTx/>
              <a:buFontTx/>
              <a:buNone/>
              <a:tabLst/>
              <a:defRPr/>
            </a:pPr>
            <a:endParaRPr kumimoji="0" lang="en-US" sz="1800" b="1" i="0" u="none" strike="noStrike" kern="1200" cap="none" spc="-50" normalizeH="0" baseline="0" noProof="0" dirty="0">
              <a:ln w="3175">
                <a:noFill/>
              </a:ln>
              <a:solidFill>
                <a:srgbClr val="FFFFFF"/>
              </a:solidFill>
              <a:effectLst/>
              <a:uLnTx/>
              <a:uFillTx/>
              <a:latin typeface="Segoe UI Semibold"/>
              <a:ea typeface="+mn-ea"/>
              <a:cs typeface="Segoe UI" pitchFamily="34" charset="0"/>
            </a:endParaRPr>
          </a:p>
          <a:p>
            <a:pPr>
              <a:lnSpc>
                <a:spcPct val="150000"/>
              </a:lnSpc>
              <a:defRPr/>
            </a:pP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Submitting institution/school: </a:t>
            </a:r>
            <a:r>
              <a:rPr lang="en-US" sz="2000" b="1" i="1" dirty="0">
                <a:solidFill>
                  <a:schemeClr val="accent3"/>
                </a:solidFill>
                <a:latin typeface="Segoe UI Semibold"/>
                <a:cs typeface="Segoe UI"/>
              </a:rPr>
              <a:t> Imagine Elementary School</a:t>
            </a:r>
            <a:endParaRPr kumimoji="0" lang="en-US" sz="2000" b="0" i="1" u="none" strike="noStrike" kern="1200" cap="none" spc="-50" normalizeH="0" baseline="0" noProof="0" dirty="0">
              <a:ln w="3175">
                <a:noFill/>
              </a:ln>
              <a:solidFill>
                <a:schemeClr val="accent3"/>
              </a:solidFill>
              <a:effectLst/>
              <a:uLnTx/>
              <a:uFillTx/>
              <a:latin typeface="Segoe UI Semibold"/>
              <a:ea typeface="+mn-ea"/>
              <a:cs typeface="Segoe UI"/>
            </a:endParaRPr>
          </a:p>
          <a:p>
            <a:pPr>
              <a:lnSpc>
                <a:spcPct val="150000"/>
              </a:lnSpc>
              <a:defRPr/>
            </a:pP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Student </a:t>
            </a:r>
            <a:r>
              <a:rPr lang="en-US" sz="2000" b="1" dirty="0">
                <a:solidFill>
                  <a:srgbClr val="FFFFFF"/>
                </a:solidFill>
                <a:latin typeface="Segoe UI Semibold"/>
                <a:cs typeface="Segoe UI"/>
              </a:rPr>
              <a:t>team</a:t>
            </a: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 </a:t>
            </a:r>
            <a:r>
              <a:rPr lang="en-US" sz="2000" b="1" dirty="0">
                <a:solidFill>
                  <a:srgbClr val="FFFFFF"/>
                </a:solidFill>
                <a:latin typeface="Segoe UI Semibold"/>
                <a:cs typeface="Segoe UI"/>
              </a:rPr>
              <a:t>name</a:t>
            </a: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a:t>
            </a:r>
            <a:r>
              <a:rPr lang="en-US" sz="2000" b="1" dirty="0">
                <a:solidFill>
                  <a:srgbClr val="FFFFFF"/>
                </a:solidFill>
                <a:latin typeface="Segoe UI Semibold"/>
                <a:cs typeface="Segoe UI"/>
              </a:rPr>
              <a:t>  </a:t>
            </a:r>
            <a:r>
              <a:rPr lang="en-US" sz="2000" b="1" i="1" dirty="0">
                <a:solidFill>
                  <a:schemeClr val="accent3"/>
                </a:solidFill>
                <a:latin typeface="Segoe UI Semibold"/>
                <a:cs typeface="Segoe UI"/>
              </a:rPr>
              <a:t>Earth Bus</a:t>
            </a:r>
            <a:endParaRPr kumimoji="0" lang="en-US" sz="2000" b="1" i="0" u="none" strike="noStrike" kern="1200" cap="none" spc="-50" normalizeH="0" baseline="0" noProof="0" dirty="0">
              <a:ln w="3175">
                <a:noFill/>
              </a:ln>
              <a:solidFill>
                <a:schemeClr val="accent3"/>
              </a:solidFill>
              <a:effectLst/>
              <a:uLnTx/>
              <a:uFillTx/>
              <a:latin typeface="Segoe UI Semibold"/>
              <a:ea typeface="+mn-ea"/>
              <a:cs typeface="Segoe UI" pitchFamily="34" charset="0"/>
            </a:endParaRPr>
          </a:p>
          <a:p>
            <a:pPr>
              <a:lnSpc>
                <a:spcPct val="150000"/>
              </a:lnSpc>
              <a:defRPr/>
            </a:pPr>
            <a:r>
              <a:rPr lang="en-US" sz="2000" b="1" dirty="0">
                <a:solidFill>
                  <a:srgbClr val="FFFFFF"/>
                </a:solidFill>
                <a:latin typeface="Segoe UI Semibold"/>
                <a:cs typeface="Segoe UI Semibold"/>
              </a:rPr>
              <a:t>The idea in a sentence: </a:t>
            </a:r>
            <a:r>
              <a:rPr lang="en-US" sz="2000" b="1" i="1" dirty="0">
                <a:solidFill>
                  <a:schemeClr val="accent3"/>
                </a:solidFill>
                <a:latin typeface="Segoe UI Semibold"/>
                <a:cs typeface="Segoe UI"/>
              </a:rPr>
              <a:t>A website that uses environmental data and AI to compares the most environmentally responsible way to get to school</a:t>
            </a: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pitchFamily="34" charset="0"/>
              </a:rPr>
              <a:t>Number of team members: </a:t>
            </a:r>
            <a:r>
              <a:rPr lang="en-US" sz="2000" b="1" i="1" dirty="0">
                <a:solidFill>
                  <a:schemeClr val="accent3"/>
                </a:solidFill>
                <a:latin typeface="Segoe UI Semibold"/>
              </a:rPr>
              <a:t>22</a:t>
            </a:r>
            <a:endParaRPr kumimoji="0" lang="en-US" sz="2000" b="0" i="0" u="none" strike="noStrike" kern="1200" cap="none" spc="-50" normalizeH="0" baseline="0" noProof="0" dirty="0">
              <a:ln w="3175">
                <a:noFill/>
              </a:ln>
              <a:solidFill>
                <a:schemeClr val="accent3"/>
              </a:solidFill>
              <a:effectLst/>
              <a:uLnTx/>
              <a:uFillTx/>
              <a:latin typeface="Segoe UI Semibold"/>
              <a:ea typeface="+mn-ea"/>
              <a:cs typeface="Segoe UI" pitchFamily="34" charset="0"/>
            </a:endParaRPr>
          </a:p>
          <a:p>
            <a:pPr>
              <a:lnSpc>
                <a:spcPct val="150000"/>
              </a:lnSpc>
              <a:defRPr/>
            </a:pP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Age range of team members: </a:t>
            </a:r>
            <a:r>
              <a:rPr kumimoji="0" lang="en-US" sz="2000" b="1" i="1" u="none" strike="noStrike" kern="1200" cap="none" spc="-50" normalizeH="0" baseline="0" noProof="0" dirty="0">
                <a:ln w="3175">
                  <a:noFill/>
                </a:ln>
                <a:solidFill>
                  <a:schemeClr val="accent3"/>
                </a:solidFill>
                <a:effectLst/>
                <a:uLnTx/>
                <a:uFillTx/>
                <a:latin typeface="Segoe UI Semibold"/>
                <a:ea typeface="+mn-ea"/>
                <a:cs typeface="Segoe UI"/>
              </a:rPr>
              <a:t>11-12</a:t>
            </a:r>
            <a:r>
              <a:rPr lang="en-US" sz="2000" b="1" i="1" dirty="0">
                <a:solidFill>
                  <a:schemeClr val="accent3"/>
                </a:solidFill>
                <a:latin typeface="Segoe UI Semibold"/>
                <a:cs typeface="Segoe UI"/>
              </a:rPr>
              <a:t> </a:t>
            </a:r>
            <a:endParaRPr lang="en-US" sz="2000" b="1" dirty="0">
              <a:solidFill>
                <a:schemeClr val="accent3"/>
              </a:solidFill>
              <a:latin typeface="Segoe UI Semibold"/>
              <a:cs typeface="Segoe UI"/>
            </a:endParaRPr>
          </a:p>
          <a:p>
            <a:pPr>
              <a:lnSpc>
                <a:spcPct val="150000"/>
              </a:lnSpc>
              <a:defRPr/>
            </a:pP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Tech for Good </a:t>
            </a:r>
            <a:r>
              <a:rPr lang="en-US" sz="2000" b="1" dirty="0">
                <a:solidFill>
                  <a:srgbClr val="FFFFFF"/>
                </a:solidFill>
                <a:latin typeface="Segoe UI Semibold"/>
                <a:cs typeface="Segoe UI"/>
              </a:rPr>
              <a:t>initiative </a:t>
            </a:r>
            <a:r>
              <a:rPr kumimoji="0" lang="en-US" sz="1600" b="1" i="0" u="none" strike="noStrike" kern="1200" cap="none" spc="-50" normalizeH="0" baseline="0" noProof="0" dirty="0">
                <a:ln w="3175">
                  <a:noFill/>
                </a:ln>
                <a:solidFill>
                  <a:srgbClr val="FFFFFF"/>
                </a:solidFill>
                <a:effectLst/>
                <a:uLnTx/>
                <a:uFillTx/>
                <a:latin typeface="Segoe UI Semibold"/>
                <a:ea typeface="+mn-ea"/>
                <a:cs typeface="Segoe UI"/>
              </a:rPr>
              <a:t>(</a:t>
            </a:r>
            <a:r>
              <a:rPr lang="en-US" sz="1600" b="1" dirty="0">
                <a:solidFill>
                  <a:srgbClr val="FFFFFF"/>
                </a:solidFill>
                <a:latin typeface="Segoe UI Semibold"/>
                <a:cs typeface="Segoe UI"/>
              </a:rPr>
              <a:t>s</a:t>
            </a:r>
            <a:r>
              <a:rPr kumimoji="0" lang="en-US" sz="1600" b="1" i="0" u="none" strike="noStrike" kern="1200" cap="none" spc="-50" normalizeH="0" baseline="0" noProof="0" dirty="0">
                <a:ln w="3175">
                  <a:noFill/>
                </a:ln>
                <a:solidFill>
                  <a:srgbClr val="FFFFFF"/>
                </a:solidFill>
                <a:effectLst/>
                <a:uLnTx/>
                <a:uFillTx/>
                <a:latin typeface="Segoe UI Semibold"/>
                <a:ea typeface="+mn-ea"/>
                <a:cs typeface="Segoe UI"/>
              </a:rPr>
              <a:t>elect one from: </a:t>
            </a:r>
            <a:r>
              <a:rPr lang="en-US" sz="1600" b="1" dirty="0">
                <a:solidFill>
                  <a:srgbClr val="FFFFFF"/>
                </a:solidFill>
                <a:latin typeface="Segoe UI Semibold"/>
                <a:cs typeface="Segoe UI"/>
              </a:rPr>
              <a:t>Earth/Accessibility/</a:t>
            </a:r>
            <a:r>
              <a:rPr kumimoji="0" lang="en-US" sz="1600" b="1" i="0" u="none" strike="noStrike" kern="1200" cap="none" spc="-50" normalizeH="0" baseline="0" noProof="0" dirty="0">
                <a:ln w="3175">
                  <a:noFill/>
                </a:ln>
                <a:solidFill>
                  <a:srgbClr val="FFFFFF"/>
                </a:solidFill>
                <a:effectLst/>
                <a:uLnTx/>
                <a:uFillTx/>
                <a:latin typeface="Segoe UI Semibold"/>
                <a:ea typeface="+mn-ea"/>
                <a:cs typeface="Segoe UI"/>
              </a:rPr>
              <a:t>Cultural Heritage/Humanitarian Action</a:t>
            </a:r>
            <a:r>
              <a:rPr lang="en-US" sz="1600" b="1" dirty="0">
                <a:solidFill>
                  <a:srgbClr val="FFFFFF"/>
                </a:solidFill>
                <a:latin typeface="Segoe UI Semibold"/>
                <a:cs typeface="Segoe UI"/>
              </a:rPr>
              <a:t>/Health)</a:t>
            </a:r>
            <a:r>
              <a:rPr kumimoji="0" lang="en-US" sz="2000" b="1" i="0" u="none" strike="noStrike" kern="1200" cap="none" spc="-50" normalizeH="0" baseline="0" noProof="0" dirty="0">
                <a:ln w="3175">
                  <a:noFill/>
                </a:ln>
                <a:solidFill>
                  <a:srgbClr val="FFFFFF"/>
                </a:solidFill>
                <a:effectLst/>
                <a:uLnTx/>
                <a:uFillTx/>
                <a:latin typeface="Segoe UI Semibold"/>
                <a:ea typeface="+mn-ea"/>
                <a:cs typeface="Segoe UI"/>
              </a:rPr>
              <a:t>: </a:t>
            </a:r>
            <a:r>
              <a:rPr kumimoji="0" lang="en-US" sz="2000" b="1" i="1" u="none" strike="noStrike" kern="1200" cap="none" spc="-50" normalizeH="0" baseline="0" noProof="0" dirty="0">
                <a:ln w="3175">
                  <a:noFill/>
                </a:ln>
                <a:solidFill>
                  <a:schemeClr val="accent3"/>
                </a:solidFill>
                <a:effectLst/>
                <a:uLnTx/>
                <a:uFillTx/>
                <a:latin typeface="Segoe UI Semibold"/>
                <a:ea typeface="+mn-ea"/>
                <a:cs typeface="Segoe UI"/>
              </a:rPr>
              <a:t>Earth</a:t>
            </a:r>
            <a:endParaRPr lang="en-US" sz="2000" b="1" i="1" dirty="0">
              <a:solidFill>
                <a:schemeClr val="accent3"/>
              </a:solidFill>
              <a:latin typeface="Segoe UI Semibold"/>
              <a:cs typeface="Segoe UI"/>
            </a:endParaRPr>
          </a:p>
          <a:p>
            <a:pPr>
              <a:lnSpc>
                <a:spcPct val="150000"/>
              </a:lnSpc>
              <a:defRPr/>
            </a:pPr>
            <a:r>
              <a:rPr lang="en-US" sz="2000" b="1" dirty="0">
                <a:solidFill>
                  <a:srgbClr val="FFFFFF"/>
                </a:solidFill>
                <a:latin typeface="Segoe UI Semibold"/>
                <a:cs typeface="Segoe UI"/>
              </a:rPr>
              <a:t>Team video link (</a:t>
            </a:r>
            <a:r>
              <a:rPr lang="en-US" sz="2000" b="1" i="1" dirty="0">
                <a:solidFill>
                  <a:srgbClr val="FFFFFF"/>
                </a:solidFill>
                <a:latin typeface="Segoe UI Semibold"/>
                <a:cs typeface="Segoe UI"/>
              </a:rPr>
              <a:t>required</a:t>
            </a:r>
            <a:r>
              <a:rPr lang="en-US" sz="2000" b="1" dirty="0">
                <a:solidFill>
                  <a:srgbClr val="FFFFFF"/>
                </a:solidFill>
                <a:latin typeface="Segoe UI Semibold"/>
                <a:cs typeface="Segoe UI"/>
              </a:rPr>
              <a:t>): </a:t>
            </a:r>
            <a:r>
              <a:rPr lang="en-US" sz="2000" b="1" i="1" dirty="0">
                <a:solidFill>
                  <a:schemeClr val="accent3"/>
                </a:solidFill>
                <a:latin typeface="Segoe UI Semibold"/>
                <a:cs typeface="Segoe UI"/>
              </a:rPr>
              <a:t>add your video link (Flipgrid, OneDrive, YouTube, or similar)</a:t>
            </a:r>
          </a:p>
        </p:txBody>
      </p:sp>
      <p:pic>
        <p:nvPicPr>
          <p:cNvPr id="6" name="MS logo white - EMF" descr="Microsoft logo white text version">
            <a:extLst>
              <a:ext uri="{FF2B5EF4-FFF2-40B4-BE49-F238E27FC236}">
                <a16:creationId xmlns:a16="http://schemas.microsoft.com/office/drawing/2014/main" id="{D7B8399A-B446-48E6-B15B-8D089E3366C2}"/>
              </a:ext>
              <a:ext uri="{C183D7F6-B498-43B3-948B-1728B52AA6E4}">
                <adec:decorative xmlns:adec="http://schemas.microsoft.com/office/drawing/2017/decorative" val="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263208" y="218758"/>
            <a:ext cx="1366245" cy="292608"/>
          </a:xfrm>
          <a:prstGeom prst="rect">
            <a:avLst/>
          </a:prstGeom>
        </p:spPr>
      </p:pic>
      <p:sp>
        <p:nvSpPr>
          <p:cNvPr id="5" name="Title 1">
            <a:extLst>
              <a:ext uri="{FF2B5EF4-FFF2-40B4-BE49-F238E27FC236}">
                <a16:creationId xmlns:a16="http://schemas.microsoft.com/office/drawing/2014/main" id="{41421591-F09A-425F-877E-7B0012D71762}"/>
              </a:ext>
              <a:ext uri="{C183D7F6-B498-43B3-948B-1728B52AA6E4}">
                <adec:decorative xmlns:adec="http://schemas.microsoft.com/office/drawing/2017/decorative" val="0"/>
              </a:ext>
            </a:extLst>
          </p:cNvPr>
          <p:cNvSpPr>
            <a:spLocks noGrp="1"/>
          </p:cNvSpPr>
          <p:nvPr>
            <p:ph type="title"/>
          </p:nvPr>
        </p:nvSpPr>
        <p:spPr>
          <a:xfrm>
            <a:off x="636975" y="685385"/>
            <a:ext cx="11395698" cy="498598"/>
          </a:xfrm>
        </p:spPr>
        <p:txBody>
          <a:bodyPr>
            <a:normAutofit fontScale="90000"/>
          </a:bodyPr>
          <a:lstStyle/>
          <a:p>
            <a:pPr algn="l"/>
            <a:r>
              <a:rPr lang="en-GB" b="1" dirty="0"/>
              <a:t>Exemplar title slide (DELETE THIS SLIDE BEFORE SUBMISSION)</a:t>
            </a:r>
            <a:endParaRPr lang="en-US" b="1" dirty="0"/>
          </a:p>
        </p:txBody>
      </p:sp>
    </p:spTree>
    <p:extLst>
      <p:ext uri="{BB962C8B-B14F-4D97-AF65-F5344CB8AC3E}">
        <p14:creationId xmlns:p14="http://schemas.microsoft.com/office/powerpoint/2010/main" val="32141342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55A9D-F8D7-0B4B-9DF9-28A883B169C1}"/>
              </a:ext>
            </a:extLst>
          </p:cNvPr>
          <p:cNvSpPr>
            <a:spLocks noGrp="1"/>
          </p:cNvSpPr>
          <p:nvPr>
            <p:ph type="title"/>
          </p:nvPr>
        </p:nvSpPr>
        <p:spPr>
          <a:xfrm>
            <a:off x="400692" y="317913"/>
            <a:ext cx="11603154" cy="498598"/>
          </a:xfrm>
        </p:spPr>
        <p:txBody>
          <a:bodyPr>
            <a:normAutofit fontScale="90000"/>
          </a:bodyPr>
          <a:lstStyle/>
          <a:p>
            <a:pPr algn="l"/>
            <a:r>
              <a:rPr lang="en-GB" b="1" dirty="0">
                <a:solidFill>
                  <a:schemeClr val="tx1"/>
                </a:solidFill>
              </a:rPr>
              <a:t>Submission Guidance </a:t>
            </a:r>
            <a:r>
              <a:rPr lang="en-GB" b="1" dirty="0"/>
              <a:t>(DELETE THIS SLIDE BEFORE SUBMISSION)</a:t>
            </a:r>
            <a:endParaRPr lang="en-US" b="1" dirty="0">
              <a:solidFill>
                <a:schemeClr val="tx1"/>
              </a:solidFill>
            </a:endParaRPr>
          </a:p>
        </p:txBody>
      </p:sp>
      <p:graphicFrame>
        <p:nvGraphicFramePr>
          <p:cNvPr id="3" name="Table 3">
            <a:extLst>
              <a:ext uri="{FF2B5EF4-FFF2-40B4-BE49-F238E27FC236}">
                <a16:creationId xmlns:a16="http://schemas.microsoft.com/office/drawing/2014/main" id="{5CC5F373-B590-4C72-87E9-9E6AFB62579E}"/>
              </a:ext>
            </a:extLst>
          </p:cNvPr>
          <p:cNvGraphicFramePr>
            <a:graphicFrameLocks noGrp="1"/>
          </p:cNvGraphicFramePr>
          <p:nvPr>
            <p:extLst>
              <p:ext uri="{D42A27DB-BD31-4B8C-83A1-F6EECF244321}">
                <p14:modId xmlns:p14="http://schemas.microsoft.com/office/powerpoint/2010/main" val="2816557332"/>
              </p:ext>
            </p:extLst>
          </p:nvPr>
        </p:nvGraphicFramePr>
        <p:xfrm>
          <a:off x="287254" y="1848754"/>
          <a:ext cx="11617491" cy="3505200"/>
        </p:xfrm>
        <a:graphic>
          <a:graphicData uri="http://schemas.openxmlformats.org/drawingml/2006/table">
            <a:tbl>
              <a:tblPr firstRow="1" bandRow="1">
                <a:tableStyleId>{5C22544A-7EE6-4342-B048-85BDC9FD1C3A}</a:tableStyleId>
              </a:tblPr>
              <a:tblGrid>
                <a:gridCol w="10221177">
                  <a:extLst>
                    <a:ext uri="{9D8B030D-6E8A-4147-A177-3AD203B41FA5}">
                      <a16:colId xmlns:a16="http://schemas.microsoft.com/office/drawing/2014/main" val="1182764197"/>
                    </a:ext>
                  </a:extLst>
                </a:gridCol>
                <a:gridCol w="1396314">
                  <a:extLst>
                    <a:ext uri="{9D8B030D-6E8A-4147-A177-3AD203B41FA5}">
                      <a16:colId xmlns:a16="http://schemas.microsoft.com/office/drawing/2014/main" val="2360157232"/>
                    </a:ext>
                  </a:extLst>
                </a:gridCol>
              </a:tblGrid>
              <a:tr h="329882">
                <a:tc>
                  <a:txBody>
                    <a:bodyPr/>
                    <a:lstStyle/>
                    <a:p>
                      <a:r>
                        <a:rPr lang="en-GB" sz="2000" dirty="0">
                          <a:solidFill>
                            <a:schemeClr val="tx1"/>
                          </a:solidFill>
                        </a:rPr>
                        <a:t>Item</a:t>
                      </a:r>
                      <a:endParaRPr lang="en-US" sz="2000" dirty="0">
                        <a:solidFill>
                          <a:schemeClr val="tx1"/>
                        </a:solidFill>
                      </a:endParaRPr>
                    </a:p>
                  </a:txBody>
                  <a:tcPr>
                    <a:solidFill>
                      <a:srgbClr val="1A1A1A"/>
                    </a:solidFill>
                  </a:tcPr>
                </a:tc>
                <a:tc>
                  <a:txBody>
                    <a:bodyPr/>
                    <a:lstStyle/>
                    <a:p>
                      <a:r>
                        <a:rPr lang="en-GB" sz="2000" dirty="0">
                          <a:solidFill>
                            <a:schemeClr val="tx1"/>
                          </a:solidFill>
                        </a:rPr>
                        <a:t>Slide Number</a:t>
                      </a:r>
                      <a:endParaRPr lang="en-US" sz="2000" dirty="0">
                        <a:solidFill>
                          <a:schemeClr val="tx1"/>
                        </a:solidFill>
                      </a:endParaRPr>
                    </a:p>
                  </a:txBody>
                  <a:tcPr>
                    <a:solidFill>
                      <a:srgbClr val="1A1A1A"/>
                    </a:solidFill>
                  </a:tcPr>
                </a:tc>
                <a:extLst>
                  <a:ext uri="{0D108BD9-81ED-4DB2-BD59-A6C34878D82A}">
                    <a16:rowId xmlns:a16="http://schemas.microsoft.com/office/drawing/2014/main" val="2973282841"/>
                  </a:ext>
                </a:extLst>
              </a:tr>
              <a:tr h="329882">
                <a:tc>
                  <a:txBody>
                    <a:bodyPr/>
                    <a:lstStyle/>
                    <a:p>
                      <a:r>
                        <a:rPr lang="en-GB" sz="1600" b="1" dirty="0">
                          <a:solidFill>
                            <a:schemeClr val="tx1"/>
                          </a:solidFill>
                        </a:rPr>
                        <a:t>Submission Title Slide</a:t>
                      </a:r>
                    </a:p>
                    <a:p>
                      <a:r>
                        <a:rPr lang="en-US" sz="1400" i="1" kern="1200" dirty="0">
                          <a:solidFill>
                            <a:schemeClr val="tx1"/>
                          </a:solidFill>
                          <a:latin typeface="+mn-lt"/>
                          <a:ea typeface="+mn-ea"/>
                          <a:cs typeface="+mn-cs"/>
                        </a:rPr>
                        <a:t>Team videos should be no longer than two (2) minutes in duration that pitches the Team’s Entry and includes the Team’s name and country or state, the “Tech for Good” category chosen, the Problem the Team intended to solve, the Team’s Concept; and the takeaways that the Team Members learned from their involvement in the Contest. Except for image or audio and video recordings, the video must not include any additional personally identifying information about any individuals appearing in the Video (e.g. no nametags or mention of “Hi, my name is Rosa.”). Provide permission and access to your video for anyone with the link.</a:t>
                      </a:r>
                    </a:p>
                  </a:txBody>
                  <a:tcPr>
                    <a:solidFill>
                      <a:srgbClr val="1A1A1A"/>
                    </a:solidFill>
                  </a:tcPr>
                </a:tc>
                <a:tc>
                  <a:txBody>
                    <a:bodyPr/>
                    <a:lstStyle/>
                    <a:p>
                      <a:r>
                        <a:rPr lang="en-GB" sz="1600" dirty="0">
                          <a:solidFill>
                            <a:schemeClr val="tx1"/>
                          </a:solidFill>
                        </a:rPr>
                        <a:t>1</a:t>
                      </a:r>
                      <a:endParaRPr lang="en-US" sz="1600" dirty="0">
                        <a:solidFill>
                          <a:schemeClr val="tx1"/>
                        </a:solidFill>
                      </a:endParaRPr>
                    </a:p>
                  </a:txBody>
                  <a:tcPr>
                    <a:solidFill>
                      <a:srgbClr val="1A1A1A"/>
                    </a:solidFill>
                  </a:tcPr>
                </a:tc>
                <a:extLst>
                  <a:ext uri="{0D108BD9-81ED-4DB2-BD59-A6C34878D82A}">
                    <a16:rowId xmlns:a16="http://schemas.microsoft.com/office/drawing/2014/main" val="3835620390"/>
                  </a:ext>
                </a:extLst>
              </a:tr>
              <a:tr h="1293492">
                <a:tc>
                  <a:txBody>
                    <a:bodyPr/>
                    <a:lstStyle/>
                    <a:p>
                      <a:r>
                        <a:rPr lang="en-GB" sz="1600" b="1" dirty="0">
                          <a:solidFill>
                            <a:schemeClr val="tx1"/>
                          </a:solidFill>
                        </a:rPr>
                        <a:t>The Problem/Service-Learning</a:t>
                      </a:r>
                    </a:p>
                    <a:p>
                      <a:pPr marL="0" marR="0" lvl="0" indent="0" algn="l" rtl="0" eaLnBrk="1" fontAlgn="auto" latinLnBrk="0" hangingPunct="1">
                        <a:lnSpc>
                          <a:spcPct val="100000"/>
                        </a:lnSpc>
                        <a:spcBef>
                          <a:spcPts val="0"/>
                        </a:spcBef>
                        <a:spcAft>
                          <a:spcPts val="0"/>
                        </a:spcAft>
                        <a:buClrTx/>
                        <a:buSzTx/>
                        <a:buFontTx/>
                        <a:buNone/>
                      </a:pPr>
                      <a:r>
                        <a:rPr lang="en-GB" sz="1400" i="1" dirty="0">
                          <a:solidFill>
                            <a:schemeClr val="tx1"/>
                          </a:solidFill>
                          <a:latin typeface="+mn-lt"/>
                        </a:rPr>
                        <a:t>What problem is your project/concept solving? Use this slide to explain the problem clearly and identify the category it is part of </a:t>
                      </a:r>
                      <a:r>
                        <a:rPr lang="en-GB" sz="1100" i="1" dirty="0">
                          <a:solidFill>
                            <a:schemeClr val="tx1"/>
                          </a:solidFill>
                          <a:latin typeface="+mn-lt"/>
                        </a:rPr>
                        <a:t>(Earth, Accessibility, Cultural Heritage, Humanitarian Action, Health). </a:t>
                      </a:r>
                      <a:r>
                        <a:rPr lang="en-GB" sz="1400" i="1" dirty="0">
                          <a:solidFill>
                            <a:schemeClr val="tx1"/>
                          </a:solidFill>
                          <a:latin typeface="+mn-lt"/>
                        </a:rPr>
                        <a:t> Try to be specific about the problem you are solving. For example, rather than writing 'climate change' perhaps write something more specific like </a:t>
                      </a:r>
                      <a:r>
                        <a:rPr lang="en-GB" sz="1400" i="1" kern="1200" dirty="0">
                          <a:solidFill>
                            <a:schemeClr val="tx1"/>
                          </a:solidFill>
                          <a:latin typeface="+mn-lt"/>
                          <a:ea typeface="+mn-ea"/>
                          <a:cs typeface="+mn-cs"/>
                        </a:rPr>
                        <a:t>'emissions</a:t>
                      </a:r>
                      <a:r>
                        <a:rPr lang="en-GB" sz="1400" i="1" dirty="0">
                          <a:solidFill>
                            <a:schemeClr val="tx1"/>
                          </a:solidFill>
                          <a:latin typeface="+mn-lt"/>
                        </a:rPr>
                        <a:t> from airplanes'. </a:t>
                      </a:r>
                      <a:r>
                        <a:rPr lang="en-US" sz="1400" b="0" i="1" u="none" strike="noStrike" noProof="0" dirty="0">
                          <a:solidFill>
                            <a:schemeClr val="tx1"/>
                          </a:solidFill>
                          <a:latin typeface="+mn-lt"/>
                        </a:rPr>
                        <a:t>What research have you undertaken to identify this as a problem and how is it impacting the world or your community? Consider using statistics here or detailing why the problem is such an issue. </a:t>
                      </a:r>
                      <a:endParaRPr lang="en-US" sz="1400" i="1" dirty="0">
                        <a:solidFill>
                          <a:schemeClr val="tx1"/>
                        </a:solidFill>
                        <a:latin typeface="+mn-lt"/>
                      </a:endParaRPr>
                    </a:p>
                  </a:txBody>
                  <a:tcPr>
                    <a:solidFill>
                      <a:srgbClr val="1A1A1A"/>
                    </a:solidFill>
                  </a:tcPr>
                </a:tc>
                <a:tc>
                  <a:txBody>
                    <a:bodyPr/>
                    <a:lstStyle/>
                    <a:p>
                      <a:r>
                        <a:rPr lang="en-GB" sz="1600" dirty="0">
                          <a:solidFill>
                            <a:schemeClr val="tx1"/>
                          </a:solidFill>
                        </a:rPr>
                        <a:t>2-3</a:t>
                      </a:r>
                      <a:endParaRPr lang="en-US" sz="1600" dirty="0">
                        <a:solidFill>
                          <a:schemeClr val="tx1"/>
                        </a:solidFill>
                      </a:endParaRPr>
                    </a:p>
                  </a:txBody>
                  <a:tcPr>
                    <a:solidFill>
                      <a:srgbClr val="1A1A1A"/>
                    </a:solidFill>
                  </a:tcPr>
                </a:tc>
                <a:extLst>
                  <a:ext uri="{0D108BD9-81ED-4DB2-BD59-A6C34878D82A}">
                    <a16:rowId xmlns:a16="http://schemas.microsoft.com/office/drawing/2014/main" val="3003362032"/>
                  </a:ext>
                </a:extLst>
              </a:tr>
            </a:tbl>
          </a:graphicData>
        </a:graphic>
      </p:graphicFrame>
      <p:sp>
        <p:nvSpPr>
          <p:cNvPr id="4" name="TextBox 3">
            <a:extLst>
              <a:ext uri="{FF2B5EF4-FFF2-40B4-BE49-F238E27FC236}">
                <a16:creationId xmlns:a16="http://schemas.microsoft.com/office/drawing/2014/main" id="{115C510B-68EC-41CE-A696-831881B5F743}"/>
              </a:ext>
            </a:extLst>
          </p:cNvPr>
          <p:cNvSpPr txBox="1"/>
          <p:nvPr/>
        </p:nvSpPr>
        <p:spPr>
          <a:xfrm>
            <a:off x="400692" y="6386198"/>
            <a:ext cx="1572768" cy="307777"/>
          </a:xfrm>
          <a:prstGeom prst="rect">
            <a:avLst/>
          </a:prstGeom>
          <a:noFill/>
        </p:spPr>
        <p:txBody>
          <a:bodyPr wrap="square" lIns="0" tIns="0" rIns="0" bIns="0" rtlCol="0">
            <a:spAutoFit/>
          </a:bodyPr>
          <a:lstStyle/>
          <a:p>
            <a:pPr algn="l"/>
            <a:r>
              <a:rPr lang="en-GB" sz="2000" i="1" dirty="0">
                <a:gradFill>
                  <a:gsLst>
                    <a:gs pos="2917">
                      <a:schemeClr val="tx1"/>
                    </a:gs>
                    <a:gs pos="30000">
                      <a:schemeClr val="tx1"/>
                    </a:gs>
                  </a:gsLst>
                  <a:lin ang="5400000" scaled="0"/>
                </a:gradFill>
              </a:rPr>
              <a:t>Continued…</a:t>
            </a:r>
            <a:endParaRPr lang="en-US" sz="2000" i="1"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80618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55A9D-F8D7-0B4B-9DF9-28A883B169C1}"/>
              </a:ext>
            </a:extLst>
          </p:cNvPr>
          <p:cNvSpPr>
            <a:spLocks noGrp="1"/>
          </p:cNvSpPr>
          <p:nvPr>
            <p:ph type="title"/>
          </p:nvPr>
        </p:nvSpPr>
        <p:spPr>
          <a:xfrm>
            <a:off x="400692" y="317913"/>
            <a:ext cx="11603154" cy="498598"/>
          </a:xfrm>
        </p:spPr>
        <p:txBody>
          <a:bodyPr>
            <a:normAutofit fontScale="90000"/>
          </a:bodyPr>
          <a:lstStyle/>
          <a:p>
            <a:pPr algn="l"/>
            <a:r>
              <a:rPr lang="en-GB" b="1" dirty="0">
                <a:solidFill>
                  <a:schemeClr val="tx1"/>
                </a:solidFill>
              </a:rPr>
              <a:t>Submission Guidance </a:t>
            </a:r>
            <a:r>
              <a:rPr lang="en-GB" b="1" dirty="0"/>
              <a:t>(DELETE THIS SLIDE BEFORE SUBMISSION)</a:t>
            </a:r>
            <a:endParaRPr lang="en-US" b="1" dirty="0">
              <a:solidFill>
                <a:schemeClr val="tx1"/>
              </a:solidFill>
            </a:endParaRPr>
          </a:p>
        </p:txBody>
      </p:sp>
      <p:graphicFrame>
        <p:nvGraphicFramePr>
          <p:cNvPr id="3" name="Table 3">
            <a:extLst>
              <a:ext uri="{FF2B5EF4-FFF2-40B4-BE49-F238E27FC236}">
                <a16:creationId xmlns:a16="http://schemas.microsoft.com/office/drawing/2014/main" id="{5CC5F373-B590-4C72-87E9-9E6AFB62579E}"/>
              </a:ext>
            </a:extLst>
          </p:cNvPr>
          <p:cNvGraphicFramePr>
            <a:graphicFrameLocks noGrp="1"/>
          </p:cNvGraphicFramePr>
          <p:nvPr>
            <p:extLst>
              <p:ext uri="{D42A27DB-BD31-4B8C-83A1-F6EECF244321}">
                <p14:modId xmlns:p14="http://schemas.microsoft.com/office/powerpoint/2010/main" val="1357824853"/>
              </p:ext>
            </p:extLst>
          </p:nvPr>
        </p:nvGraphicFramePr>
        <p:xfrm>
          <a:off x="294423" y="1842167"/>
          <a:ext cx="11603154" cy="3616341"/>
        </p:xfrm>
        <a:graphic>
          <a:graphicData uri="http://schemas.openxmlformats.org/drawingml/2006/table">
            <a:tbl>
              <a:tblPr firstRow="1" bandRow="1">
                <a:tableStyleId>{5C22544A-7EE6-4342-B048-85BDC9FD1C3A}</a:tableStyleId>
              </a:tblPr>
              <a:tblGrid>
                <a:gridCol w="10207204">
                  <a:extLst>
                    <a:ext uri="{9D8B030D-6E8A-4147-A177-3AD203B41FA5}">
                      <a16:colId xmlns:a16="http://schemas.microsoft.com/office/drawing/2014/main" val="1182764197"/>
                    </a:ext>
                  </a:extLst>
                </a:gridCol>
                <a:gridCol w="1395950">
                  <a:extLst>
                    <a:ext uri="{9D8B030D-6E8A-4147-A177-3AD203B41FA5}">
                      <a16:colId xmlns:a16="http://schemas.microsoft.com/office/drawing/2014/main" val="2360157232"/>
                    </a:ext>
                  </a:extLst>
                </a:gridCol>
              </a:tblGrid>
              <a:tr h="693293">
                <a:tc>
                  <a:txBody>
                    <a:bodyPr/>
                    <a:lstStyle/>
                    <a:p>
                      <a:r>
                        <a:rPr lang="en-GB" sz="2000" dirty="0">
                          <a:solidFill>
                            <a:schemeClr val="tx1"/>
                          </a:solidFill>
                        </a:rPr>
                        <a:t>Item</a:t>
                      </a:r>
                      <a:endParaRPr lang="en-US" sz="2000" dirty="0">
                        <a:solidFill>
                          <a:schemeClr val="tx1"/>
                        </a:solidFill>
                      </a:endParaRPr>
                    </a:p>
                  </a:txBody>
                  <a:tcPr>
                    <a:solidFill>
                      <a:srgbClr val="1A1A1A"/>
                    </a:solidFill>
                  </a:tcPr>
                </a:tc>
                <a:tc>
                  <a:txBody>
                    <a:bodyPr/>
                    <a:lstStyle/>
                    <a:p>
                      <a:r>
                        <a:rPr lang="en-GB" sz="2000" dirty="0">
                          <a:solidFill>
                            <a:schemeClr val="tx1"/>
                          </a:solidFill>
                        </a:rPr>
                        <a:t>Slide Number</a:t>
                      </a:r>
                      <a:endParaRPr lang="en-US" sz="2000" dirty="0">
                        <a:solidFill>
                          <a:schemeClr val="tx1"/>
                        </a:solidFill>
                      </a:endParaRPr>
                    </a:p>
                  </a:txBody>
                  <a:tcPr>
                    <a:solidFill>
                      <a:srgbClr val="1A1A1A"/>
                    </a:solidFill>
                  </a:tcPr>
                </a:tc>
                <a:extLst>
                  <a:ext uri="{0D108BD9-81ED-4DB2-BD59-A6C34878D82A}">
                    <a16:rowId xmlns:a16="http://schemas.microsoft.com/office/drawing/2014/main" val="2973282841"/>
                  </a:ext>
                </a:extLst>
              </a:tr>
              <a:tr h="964581">
                <a:tc>
                  <a:txBody>
                    <a:bodyPr/>
                    <a:lstStyle/>
                    <a:p>
                      <a:r>
                        <a:rPr lang="en-GB" sz="1600" b="1" dirty="0">
                          <a:solidFill>
                            <a:schemeClr val="tx1"/>
                          </a:solidFill>
                        </a:rPr>
                        <a:t>The Concept of AI</a:t>
                      </a:r>
                    </a:p>
                    <a:p>
                      <a:r>
                        <a:rPr lang="en-US" sz="1400" i="1" dirty="0">
                          <a:solidFill>
                            <a:schemeClr val="tx1"/>
                          </a:solidFill>
                        </a:rPr>
                        <a:t>What is your AI/Tech for Good concept? This is your chance to tell us exactly what you utilized AI for or what you created. Use these slides to creatively show the judges what your project and incorporation of AI looks like, what it does, and how people will use. To score well here consider using drawings, demonstrations, or even recording an animation or video!  </a:t>
                      </a:r>
                    </a:p>
                  </a:txBody>
                  <a:tcPr>
                    <a:solidFill>
                      <a:srgbClr val="1A1A1A"/>
                    </a:solidFill>
                  </a:tcPr>
                </a:tc>
                <a:tc>
                  <a:txBody>
                    <a:bodyPr/>
                    <a:lstStyle/>
                    <a:p>
                      <a:r>
                        <a:rPr lang="en-GB" sz="1600" dirty="0">
                          <a:solidFill>
                            <a:schemeClr val="tx1"/>
                          </a:solidFill>
                        </a:rPr>
                        <a:t>4-5</a:t>
                      </a:r>
                    </a:p>
                    <a:p>
                      <a:r>
                        <a:rPr lang="en-GB" sz="1600" dirty="0">
                          <a:solidFill>
                            <a:schemeClr val="tx1"/>
                          </a:solidFill>
                        </a:rPr>
                        <a:t>(or one slide if preferred)</a:t>
                      </a:r>
                      <a:endParaRPr lang="en-US" sz="1600" dirty="0">
                        <a:solidFill>
                          <a:schemeClr val="tx1"/>
                        </a:solidFill>
                      </a:endParaRPr>
                    </a:p>
                  </a:txBody>
                  <a:tcPr>
                    <a:solidFill>
                      <a:srgbClr val="1A1A1A"/>
                    </a:solidFill>
                  </a:tcPr>
                </a:tc>
                <a:extLst>
                  <a:ext uri="{0D108BD9-81ED-4DB2-BD59-A6C34878D82A}">
                    <a16:rowId xmlns:a16="http://schemas.microsoft.com/office/drawing/2014/main" val="2007078906"/>
                  </a:ext>
                </a:extLst>
              </a:tr>
              <a:tr h="964581">
                <a:tc>
                  <a:txBody>
                    <a:bodyPr/>
                    <a:lstStyle/>
                    <a:p>
                      <a:r>
                        <a:rPr lang="en-GB" sz="1600" b="1" i="0" u="none" strike="noStrike" noProof="0" dirty="0">
                          <a:solidFill>
                            <a:schemeClr val="tx1"/>
                          </a:solidFill>
                          <a:latin typeface="Segoe UI"/>
                        </a:rPr>
                        <a:t>Use of Technology / Action</a:t>
                      </a:r>
                      <a:endParaRPr lang="en-US" sz="1600" b="0" i="0" u="none" strike="noStrike" noProof="0" dirty="0">
                        <a:latin typeface="Segoe UI"/>
                      </a:endParaRPr>
                    </a:p>
                    <a:p>
                      <a:pPr marL="0" marR="0" lvl="0" indent="0" algn="l">
                        <a:lnSpc>
                          <a:spcPct val="100000"/>
                        </a:lnSpc>
                        <a:spcBef>
                          <a:spcPts val="0"/>
                        </a:spcBef>
                        <a:spcAft>
                          <a:spcPts val="0"/>
                        </a:spcAft>
                        <a:buNone/>
                      </a:pPr>
                      <a:r>
                        <a:rPr lang="en-US" sz="1400" b="0" i="1" u="none" strike="noStrike" noProof="0" dirty="0">
                          <a:solidFill>
                            <a:schemeClr val="tx1"/>
                          </a:solidFill>
                          <a:latin typeface="Segoe UI"/>
                        </a:rPr>
                        <a:t>It is important that you describe how your concept incorporates technology. Along with AI, you should show exactly what technology you utilized in order to solve your identified problem. </a:t>
                      </a:r>
                      <a:endParaRPr lang="en-GB" sz="1600" dirty="0">
                        <a:solidFill>
                          <a:srgbClr val="FFFF00"/>
                        </a:solidFill>
                      </a:endParaRPr>
                    </a:p>
                  </a:txBody>
                  <a:tcPr>
                    <a:solidFill>
                      <a:srgbClr val="1A1A1A"/>
                    </a:solidFill>
                  </a:tcPr>
                </a:tc>
                <a:tc>
                  <a:txBody>
                    <a:bodyPr/>
                    <a:lstStyle/>
                    <a:p>
                      <a:r>
                        <a:rPr lang="en-GB" sz="1600" dirty="0">
                          <a:solidFill>
                            <a:schemeClr val="tx1"/>
                          </a:solidFill>
                        </a:rPr>
                        <a:t>6</a:t>
                      </a:r>
                      <a:endParaRPr lang="en-US" sz="1600" dirty="0">
                        <a:solidFill>
                          <a:schemeClr val="tx1"/>
                        </a:solidFill>
                      </a:endParaRPr>
                    </a:p>
                  </a:txBody>
                  <a:tcPr>
                    <a:solidFill>
                      <a:srgbClr val="1A1A1A"/>
                    </a:solidFill>
                  </a:tcPr>
                </a:tc>
                <a:extLst>
                  <a:ext uri="{0D108BD9-81ED-4DB2-BD59-A6C34878D82A}">
                    <a16:rowId xmlns:a16="http://schemas.microsoft.com/office/drawing/2014/main" val="1748029993"/>
                  </a:ext>
                </a:extLst>
              </a:tr>
              <a:tr h="964581">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1600" b="1" i="0" u="none" strike="noStrike" noProof="0" dirty="0">
                          <a:solidFill>
                            <a:schemeClr val="tx1"/>
                          </a:solidFill>
                          <a:latin typeface="+mn-lt"/>
                        </a:rPr>
                        <a:t>Ethics</a:t>
                      </a:r>
                      <a:endParaRPr lang="en-US" sz="1600" b="0" i="1" u="none" strike="noStrike" kern="1200" noProof="0" dirty="0">
                        <a:solidFill>
                          <a:schemeClr val="tx1"/>
                        </a:solidFill>
                        <a:latin typeface="+mn-lt"/>
                        <a:ea typeface="+mn-ea"/>
                        <a:cs typeface="+mn-cs"/>
                      </a:endParaRPr>
                    </a:p>
                    <a:p>
                      <a:pPr lvl="0">
                        <a:buNone/>
                      </a:pPr>
                      <a:r>
                        <a:rPr lang="en-US" sz="1400" b="0" i="1" u="none" strike="noStrike" kern="1200" noProof="0" dirty="0">
                          <a:solidFill>
                            <a:schemeClr val="tx1"/>
                          </a:solidFill>
                          <a:latin typeface="+mn-lt"/>
                          <a:ea typeface="+mn-ea"/>
                          <a:cs typeface="+mn-cs"/>
                        </a:rPr>
                        <a:t>How have you considered ethics in the creation of your project? Identify how your concept aligns to Microsoft ethics principles – Fairness/Reliability and Safety, Privacy, &amp; Security, Inclusiveness, Transparency and Accountability. E.g. “We believe our AI idea is fair/inclusive/reliable &amp; safe/transparent/private &amp; secure and accountable because...”. </a:t>
                      </a:r>
                    </a:p>
                  </a:txBody>
                  <a:tcPr>
                    <a:solidFill>
                      <a:srgbClr val="1A1A1A"/>
                    </a:solidFill>
                  </a:tcPr>
                </a:tc>
                <a:tc>
                  <a:txBody>
                    <a:bodyPr/>
                    <a:lstStyle/>
                    <a:p>
                      <a:endParaRPr lang="en-US" sz="1600" dirty="0">
                        <a:solidFill>
                          <a:schemeClr val="tx1"/>
                        </a:solidFill>
                      </a:endParaRPr>
                    </a:p>
                  </a:txBody>
                  <a:tcPr>
                    <a:solidFill>
                      <a:srgbClr val="1A1A1A"/>
                    </a:solidFill>
                  </a:tcPr>
                </a:tc>
                <a:extLst>
                  <a:ext uri="{0D108BD9-81ED-4DB2-BD59-A6C34878D82A}">
                    <a16:rowId xmlns:a16="http://schemas.microsoft.com/office/drawing/2014/main" val="1421911932"/>
                  </a:ext>
                </a:extLst>
              </a:tr>
            </a:tbl>
          </a:graphicData>
        </a:graphic>
      </p:graphicFrame>
      <p:sp>
        <p:nvSpPr>
          <p:cNvPr id="4" name="TextBox 3">
            <a:extLst>
              <a:ext uri="{FF2B5EF4-FFF2-40B4-BE49-F238E27FC236}">
                <a16:creationId xmlns:a16="http://schemas.microsoft.com/office/drawing/2014/main" id="{115C510B-68EC-41CE-A696-831881B5F743}"/>
              </a:ext>
            </a:extLst>
          </p:cNvPr>
          <p:cNvSpPr txBox="1"/>
          <p:nvPr/>
        </p:nvSpPr>
        <p:spPr>
          <a:xfrm>
            <a:off x="400692" y="6386198"/>
            <a:ext cx="1572768" cy="307777"/>
          </a:xfrm>
          <a:prstGeom prst="rect">
            <a:avLst/>
          </a:prstGeom>
          <a:noFill/>
        </p:spPr>
        <p:txBody>
          <a:bodyPr wrap="square" lIns="0" tIns="0" rIns="0" bIns="0" rtlCol="0">
            <a:spAutoFit/>
          </a:bodyPr>
          <a:lstStyle/>
          <a:p>
            <a:pPr algn="l"/>
            <a:r>
              <a:rPr lang="en-GB" sz="2000" i="1" dirty="0">
                <a:gradFill>
                  <a:gsLst>
                    <a:gs pos="2917">
                      <a:schemeClr val="tx1"/>
                    </a:gs>
                    <a:gs pos="30000">
                      <a:schemeClr val="tx1"/>
                    </a:gs>
                  </a:gsLst>
                  <a:lin ang="5400000" scaled="0"/>
                </a:gradFill>
              </a:rPr>
              <a:t>Continued…</a:t>
            </a:r>
            <a:endParaRPr lang="en-US" sz="2000" i="1"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3380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55A9D-F8D7-0B4B-9DF9-28A883B169C1}"/>
              </a:ext>
            </a:extLst>
          </p:cNvPr>
          <p:cNvSpPr>
            <a:spLocks noGrp="1"/>
          </p:cNvSpPr>
          <p:nvPr>
            <p:ph type="title"/>
          </p:nvPr>
        </p:nvSpPr>
        <p:spPr>
          <a:xfrm>
            <a:off x="400692" y="317913"/>
            <a:ext cx="11603154" cy="498598"/>
          </a:xfrm>
        </p:spPr>
        <p:txBody>
          <a:bodyPr>
            <a:normAutofit fontScale="90000"/>
          </a:bodyPr>
          <a:lstStyle/>
          <a:p>
            <a:pPr algn="l"/>
            <a:r>
              <a:rPr lang="en-GB" b="1" dirty="0">
                <a:solidFill>
                  <a:schemeClr val="tx1"/>
                </a:solidFill>
              </a:rPr>
              <a:t>Submission Guidance (DELETE THIS SLIDE BEFORE SUBMISSION)</a:t>
            </a:r>
            <a:endParaRPr lang="en-US" b="1" dirty="0">
              <a:solidFill>
                <a:schemeClr val="tx1"/>
              </a:solidFill>
            </a:endParaRPr>
          </a:p>
        </p:txBody>
      </p:sp>
      <p:graphicFrame>
        <p:nvGraphicFramePr>
          <p:cNvPr id="3" name="Table 3">
            <a:extLst>
              <a:ext uri="{FF2B5EF4-FFF2-40B4-BE49-F238E27FC236}">
                <a16:creationId xmlns:a16="http://schemas.microsoft.com/office/drawing/2014/main" id="{5CC5F373-B590-4C72-87E9-9E6AFB62579E}"/>
              </a:ext>
            </a:extLst>
          </p:cNvPr>
          <p:cNvGraphicFramePr>
            <a:graphicFrameLocks noGrp="1"/>
          </p:cNvGraphicFramePr>
          <p:nvPr>
            <p:extLst>
              <p:ext uri="{D42A27DB-BD31-4B8C-83A1-F6EECF244321}">
                <p14:modId xmlns:p14="http://schemas.microsoft.com/office/powerpoint/2010/main" val="320208268"/>
              </p:ext>
            </p:extLst>
          </p:nvPr>
        </p:nvGraphicFramePr>
        <p:xfrm>
          <a:off x="294423" y="1817354"/>
          <a:ext cx="11603153" cy="2491022"/>
        </p:xfrm>
        <a:graphic>
          <a:graphicData uri="http://schemas.openxmlformats.org/drawingml/2006/table">
            <a:tbl>
              <a:tblPr firstRow="1" bandRow="1">
                <a:tableStyleId>{5C22544A-7EE6-4342-B048-85BDC9FD1C3A}</a:tableStyleId>
              </a:tblPr>
              <a:tblGrid>
                <a:gridCol w="10155863">
                  <a:extLst>
                    <a:ext uri="{9D8B030D-6E8A-4147-A177-3AD203B41FA5}">
                      <a16:colId xmlns:a16="http://schemas.microsoft.com/office/drawing/2014/main" val="1182764197"/>
                    </a:ext>
                  </a:extLst>
                </a:gridCol>
                <a:gridCol w="1447290">
                  <a:extLst>
                    <a:ext uri="{9D8B030D-6E8A-4147-A177-3AD203B41FA5}">
                      <a16:colId xmlns:a16="http://schemas.microsoft.com/office/drawing/2014/main" val="2360157232"/>
                    </a:ext>
                  </a:extLst>
                </a:gridCol>
              </a:tblGrid>
              <a:tr h="329882">
                <a:tc>
                  <a:txBody>
                    <a:bodyPr/>
                    <a:lstStyle/>
                    <a:p>
                      <a:r>
                        <a:rPr lang="en-GB" sz="2000" dirty="0">
                          <a:solidFill>
                            <a:schemeClr val="tx1"/>
                          </a:solidFill>
                        </a:rPr>
                        <a:t>Item</a:t>
                      </a:r>
                      <a:endParaRPr lang="en-US" sz="2000" dirty="0">
                        <a:solidFill>
                          <a:schemeClr val="tx1"/>
                        </a:solidFill>
                      </a:endParaRPr>
                    </a:p>
                  </a:txBody>
                  <a:tcPr>
                    <a:solidFill>
                      <a:srgbClr val="1A1A1A"/>
                    </a:solidFill>
                  </a:tcPr>
                </a:tc>
                <a:tc>
                  <a:txBody>
                    <a:bodyPr/>
                    <a:lstStyle/>
                    <a:p>
                      <a:r>
                        <a:rPr lang="en-GB" sz="2000" dirty="0">
                          <a:solidFill>
                            <a:schemeClr val="tx1"/>
                          </a:solidFill>
                        </a:rPr>
                        <a:t>Slide Number</a:t>
                      </a:r>
                      <a:endParaRPr lang="en-US" sz="2000" dirty="0">
                        <a:solidFill>
                          <a:schemeClr val="tx1"/>
                        </a:solidFill>
                      </a:endParaRPr>
                    </a:p>
                  </a:txBody>
                  <a:tcPr>
                    <a:solidFill>
                      <a:srgbClr val="1A1A1A"/>
                    </a:solidFill>
                  </a:tcPr>
                </a:tc>
                <a:extLst>
                  <a:ext uri="{0D108BD9-81ED-4DB2-BD59-A6C34878D82A}">
                    <a16:rowId xmlns:a16="http://schemas.microsoft.com/office/drawing/2014/main" val="2973282841"/>
                  </a:ext>
                </a:extLst>
              </a:tr>
              <a:tr h="894991">
                <a:tc>
                  <a:txBody>
                    <a:bodyPr/>
                    <a:lstStyle/>
                    <a:p>
                      <a:r>
                        <a:rPr lang="en-GB" sz="1600" b="1" dirty="0">
                          <a:solidFill>
                            <a:schemeClr val="tx1"/>
                          </a:solidFill>
                        </a:rPr>
                        <a:t>Impact / Problem-Solving</a:t>
                      </a:r>
                    </a:p>
                    <a:p>
                      <a:pPr marL="0" marR="0" lvl="0" indent="0" algn="l" defTabSz="932742" rtl="0" eaLnBrk="1" latinLnBrk="0" hangingPunct="1">
                        <a:lnSpc>
                          <a:spcPct val="100000"/>
                        </a:lnSpc>
                        <a:spcBef>
                          <a:spcPts val="0"/>
                        </a:spcBef>
                        <a:spcAft>
                          <a:spcPts val="0"/>
                        </a:spcAft>
                        <a:buNone/>
                      </a:pPr>
                      <a:r>
                        <a:rPr lang="en-US" sz="1400" b="0" i="1" u="none" strike="noStrike" kern="1200" dirty="0">
                          <a:solidFill>
                            <a:schemeClr val="tx1"/>
                          </a:solidFill>
                          <a:latin typeface="Segoe UI"/>
                          <a:ea typeface="+mn-ea"/>
                          <a:cs typeface="+mn-cs"/>
                        </a:rPr>
                        <a:t>How will your concept solve the problem that you identified? What is the potential impact of the concept? Detail here how it may change lives or the environment, and the scale at which it might do this. </a:t>
                      </a:r>
                    </a:p>
                  </a:txBody>
                  <a:tcPr>
                    <a:solidFill>
                      <a:srgbClr val="1A1A1A"/>
                    </a:solidFill>
                  </a:tcPr>
                </a:tc>
                <a:tc>
                  <a:txBody>
                    <a:bodyPr/>
                    <a:lstStyle/>
                    <a:p>
                      <a:r>
                        <a:rPr lang="en-GB" sz="1600" dirty="0">
                          <a:solidFill>
                            <a:schemeClr val="tx1"/>
                          </a:solidFill>
                        </a:rPr>
                        <a:t>7</a:t>
                      </a:r>
                    </a:p>
                  </a:txBody>
                  <a:tcPr>
                    <a:solidFill>
                      <a:srgbClr val="1A1A1A"/>
                    </a:solidFill>
                  </a:tcPr>
                </a:tc>
                <a:extLst>
                  <a:ext uri="{0D108BD9-81ED-4DB2-BD59-A6C34878D82A}">
                    <a16:rowId xmlns:a16="http://schemas.microsoft.com/office/drawing/2014/main" val="695779540"/>
                  </a:ext>
                </a:extLst>
              </a:tr>
              <a:tr h="894991">
                <a:tc>
                  <a:txBody>
                    <a:bodyPr/>
                    <a:lstStyle/>
                    <a:p>
                      <a:pPr lvl="0">
                        <a:buNone/>
                      </a:pPr>
                      <a:r>
                        <a:rPr lang="en-US" sz="1600" b="1" i="0" u="none" strike="noStrike" kern="1200" noProof="0" dirty="0">
                          <a:solidFill>
                            <a:schemeClr val="tx1"/>
                          </a:solidFill>
                          <a:latin typeface="Segoe UI"/>
                          <a:ea typeface="+mn-ea"/>
                          <a:cs typeface="+mn-cs"/>
                        </a:rPr>
                        <a:t>Sources (optional slide)</a:t>
                      </a:r>
                    </a:p>
                    <a:p>
                      <a:pPr lvl="0">
                        <a:buNone/>
                      </a:pPr>
                      <a:r>
                        <a:rPr lang="en-US" sz="1400" b="0" i="1" u="none" strike="noStrike" kern="1200" noProof="0" dirty="0">
                          <a:solidFill>
                            <a:schemeClr val="tx1"/>
                          </a:solidFill>
                          <a:latin typeface="+mn-lt"/>
                          <a:ea typeface="+mn-ea"/>
                          <a:cs typeface="+mn-cs"/>
                        </a:rPr>
                        <a:t>Any time you drew on ideas, summarized information, mentioned data, a reference, or gave examples that you found in a source and used within your submission, please list it on this slide</a:t>
                      </a:r>
                      <a:endParaRPr lang="en-US" sz="1400" b="0" i="1" u="none" strike="noStrike" kern="1200" noProof="0" dirty="0">
                        <a:solidFill>
                          <a:schemeClr val="tx1"/>
                        </a:solidFill>
                        <a:latin typeface="Segoe UI"/>
                        <a:ea typeface="+mn-ea"/>
                        <a:cs typeface="+mn-cs"/>
                      </a:endParaRPr>
                    </a:p>
                  </a:txBody>
                  <a:tcPr>
                    <a:solidFill>
                      <a:srgbClr val="1A1A1A"/>
                    </a:solidFill>
                  </a:tcPr>
                </a:tc>
                <a:tc>
                  <a:txBody>
                    <a:bodyPr/>
                    <a:lstStyle/>
                    <a:p>
                      <a:pPr lvl="0">
                        <a:buNone/>
                      </a:pPr>
                      <a:r>
                        <a:rPr lang="en-US" sz="1600" kern="1200" dirty="0">
                          <a:solidFill>
                            <a:schemeClr val="tx1"/>
                          </a:solidFill>
                          <a:latin typeface="+mn-lt"/>
                          <a:ea typeface="+mn-ea"/>
                          <a:cs typeface="+mn-cs"/>
                        </a:rPr>
                        <a:t>10</a:t>
                      </a:r>
                      <a:endParaRPr lang="en-US" sz="1600" dirty="0"/>
                    </a:p>
                  </a:txBody>
                  <a:tcPr>
                    <a:solidFill>
                      <a:srgbClr val="1A1A1A"/>
                    </a:solidFill>
                  </a:tcPr>
                </a:tc>
                <a:extLst>
                  <a:ext uri="{0D108BD9-81ED-4DB2-BD59-A6C34878D82A}">
                    <a16:rowId xmlns:a16="http://schemas.microsoft.com/office/drawing/2014/main" val="1944215297"/>
                  </a:ext>
                </a:extLst>
              </a:tr>
            </a:tbl>
          </a:graphicData>
        </a:graphic>
      </p:graphicFrame>
    </p:spTree>
    <p:extLst>
      <p:ext uri="{BB962C8B-B14F-4D97-AF65-F5344CB8AC3E}">
        <p14:creationId xmlns:p14="http://schemas.microsoft.com/office/powerpoint/2010/main" val="1789008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a:extLst>
              <a:ext uri="{FF2B5EF4-FFF2-40B4-BE49-F238E27FC236}">
                <a16:creationId xmlns:a16="http://schemas.microsoft.com/office/drawing/2014/main" id="{35CDA97F-AB7A-4B74-90A9-E20EA5C393CB}"/>
              </a:ext>
            </a:extLst>
          </p:cNvPr>
          <p:cNvSpPr txBox="1">
            <a:spLocks noGrp="1"/>
          </p:cNvSpPr>
          <p:nvPr>
            <p:ph type="title" idx="4294967295"/>
          </p:nvPr>
        </p:nvSpPr>
        <p:spPr>
          <a:xfrm>
            <a:off x="496710" y="2241352"/>
            <a:ext cx="11695290" cy="4559325"/>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bg1"/>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chemeClr val="tx1"/>
                </a:solidFill>
                <a:effectLst/>
                <a:uLnTx/>
                <a:uFillTx/>
                <a:latin typeface="+mj-lt"/>
                <a:ea typeface="+mn-ea"/>
                <a:cs typeface="Segoe UI"/>
              </a:rPr>
              <a:t>Imagine Cup Junior Submission – all of the below information is required:</a:t>
            </a:r>
          </a:p>
          <a:p>
            <a:pPr marL="0" marR="0" lvl="0" indent="0" algn="l" defTabSz="932742" rtl="0" eaLnBrk="1" fontAlgn="auto" latinLnBrk="0" hangingPunct="1">
              <a:lnSpc>
                <a:spcPct val="100000"/>
              </a:lnSpc>
              <a:spcBef>
                <a:spcPct val="0"/>
              </a:spcBef>
              <a:spcAft>
                <a:spcPts val="0"/>
              </a:spcAft>
              <a:buClrTx/>
              <a:buSzTx/>
              <a:buFontTx/>
              <a:buNone/>
              <a:tabLst/>
              <a:defRPr/>
            </a:pPr>
            <a:endParaRPr kumimoji="0" lang="en-US" sz="1800" b="1" i="0" u="none" strike="noStrike" kern="1200" cap="none" spc="-50" normalizeH="0" baseline="0" noProof="0" dirty="0">
              <a:ln w="3175">
                <a:noFill/>
              </a:ln>
              <a:solidFill>
                <a:schemeClr val="tx1"/>
              </a:solidFill>
              <a:effectLst/>
              <a:uLnTx/>
              <a:uFillTx/>
              <a:latin typeface="+mj-lt"/>
              <a:ea typeface="+mn-ea"/>
              <a:cs typeface="Segoe UI" pitchFamily="34" charset="0"/>
            </a:endParaRP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pitchFamily="34" charset="0"/>
              </a:rPr>
              <a:t>Submitting institution/school:</a:t>
            </a:r>
            <a:endParaRPr kumimoji="0" lang="en-US" sz="2000" b="0" i="0" u="none" strike="noStrike" kern="1200" cap="none" spc="-50" normalizeH="0" baseline="0" noProof="0" dirty="0">
              <a:ln w="3175">
                <a:noFill/>
              </a:ln>
              <a:solidFill>
                <a:schemeClr val="tx1"/>
              </a:solidFill>
              <a:effectLst/>
              <a:uLnTx/>
              <a:uFillTx/>
              <a:latin typeface="+mj-lt"/>
              <a:ea typeface="+mn-ea"/>
              <a:cs typeface="Segoe UI" pitchFamily="34" charset="0"/>
            </a:endParaRP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a:rPr>
              <a:t>Student team name:</a:t>
            </a: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a:rPr>
              <a:t>The idea in a sentence:</a:t>
            </a:r>
            <a:endParaRPr kumimoji="0" lang="en-US" sz="2000" b="0" i="0" u="none" strike="noStrike" kern="1200" cap="none" spc="-50" normalizeH="0" baseline="0" noProof="0" dirty="0">
              <a:ln w="3175">
                <a:noFill/>
              </a:ln>
              <a:solidFill>
                <a:schemeClr val="tx1"/>
              </a:solidFill>
              <a:effectLst/>
              <a:uLnTx/>
              <a:uFillTx/>
              <a:latin typeface="+mj-lt"/>
              <a:ea typeface="+mn-ea"/>
              <a:cs typeface="Segoe UI"/>
            </a:endParaRP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pitchFamily="34" charset="0"/>
              </a:rPr>
              <a:t>Number of team members:</a:t>
            </a:r>
            <a:endParaRPr kumimoji="0" lang="en-US" sz="2000" b="0" i="0" u="none" strike="noStrike" kern="1200" cap="none" spc="-50" normalizeH="0" baseline="0" noProof="0" dirty="0">
              <a:ln w="3175">
                <a:noFill/>
              </a:ln>
              <a:solidFill>
                <a:schemeClr val="tx1"/>
              </a:solidFill>
              <a:effectLst/>
              <a:uLnTx/>
              <a:uFillTx/>
              <a:latin typeface="+mj-lt"/>
              <a:ea typeface="+mn-ea"/>
              <a:cs typeface="Segoe UI" pitchFamily="34" charset="0"/>
            </a:endParaRP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pitchFamily="34" charset="0"/>
              </a:rPr>
              <a:t>Age range of team members:</a:t>
            </a:r>
          </a:p>
          <a:p>
            <a:pPr marL="0" marR="0" lvl="0" indent="0" algn="l" defTabSz="932742"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a:rPr>
              <a:t>Tech for Good initiative </a:t>
            </a:r>
            <a:r>
              <a:rPr kumimoji="0" lang="en-US" sz="1600" b="1" i="1" u="none" strike="noStrike" kern="1200" cap="none" spc="-50" normalizeH="0" baseline="0" noProof="0" dirty="0">
                <a:ln w="3175">
                  <a:noFill/>
                </a:ln>
                <a:solidFill>
                  <a:schemeClr val="tx1"/>
                </a:solidFill>
                <a:effectLst/>
                <a:uLnTx/>
                <a:uFillTx/>
                <a:latin typeface="+mj-lt"/>
                <a:ea typeface="+mn-ea"/>
                <a:cs typeface="Segoe UI"/>
              </a:rPr>
              <a:t>(select one from: Accessibility/Earth/Cultural Heritage/Humanitarian Action</a:t>
            </a:r>
            <a:r>
              <a:rPr lang="en-US" sz="1600" b="1" i="1" dirty="0">
                <a:solidFill>
                  <a:schemeClr val="tx1"/>
                </a:solidFill>
                <a:cs typeface="Segoe UI"/>
              </a:rPr>
              <a:t>/Health)</a:t>
            </a:r>
            <a:r>
              <a:rPr lang="en-US" sz="2000" b="1" i="1" dirty="0">
                <a:solidFill>
                  <a:schemeClr val="tx1"/>
                </a:solidFill>
                <a:cs typeface="Segoe UI"/>
              </a:rPr>
              <a:t>:</a:t>
            </a:r>
            <a:endParaRPr lang="en-US" sz="2000" b="1" i="1" u="none" strike="noStrike" kern="1200" cap="none" spc="-50" normalizeH="0" baseline="0" noProof="0" dirty="0">
              <a:ln w="3175">
                <a:noFill/>
              </a:ln>
              <a:solidFill>
                <a:schemeClr val="tx1"/>
              </a:solidFill>
              <a:effectLst/>
              <a:uLnTx/>
              <a:uFillTx/>
              <a:latin typeface="+mj-lt"/>
              <a:cs typeface="Segoe UI"/>
            </a:endParaRPr>
          </a:p>
          <a:p>
            <a:pPr>
              <a:lnSpc>
                <a:spcPct val="150000"/>
              </a:lnSpc>
              <a:defRPr/>
            </a:pPr>
            <a:r>
              <a:rPr kumimoji="0" lang="en-US" sz="2000" b="1" i="0" u="none" strike="noStrike" kern="1200" cap="none" spc="-50" normalizeH="0" baseline="0" noProof="0" dirty="0">
                <a:ln w="3175">
                  <a:noFill/>
                </a:ln>
                <a:solidFill>
                  <a:schemeClr val="tx1"/>
                </a:solidFill>
                <a:effectLst/>
                <a:uLnTx/>
                <a:uFillTx/>
                <a:latin typeface="+mj-lt"/>
                <a:ea typeface="+mn-ea"/>
                <a:cs typeface="Segoe UI"/>
              </a:rPr>
              <a:t>Team video link</a:t>
            </a:r>
            <a:r>
              <a:rPr lang="en-US" sz="2000" b="1" dirty="0">
                <a:solidFill>
                  <a:schemeClr val="tx1"/>
                </a:solidFill>
                <a:cs typeface="Segoe UI"/>
              </a:rPr>
              <a:t> (</a:t>
            </a:r>
            <a:r>
              <a:rPr lang="en-US" sz="2000" b="1" i="1" dirty="0">
                <a:solidFill>
                  <a:schemeClr val="tx1"/>
                </a:solidFill>
                <a:cs typeface="Segoe UI"/>
              </a:rPr>
              <a:t>required</a:t>
            </a:r>
            <a:r>
              <a:rPr lang="en-US" sz="2000" b="1" dirty="0">
                <a:solidFill>
                  <a:schemeClr val="tx1"/>
                </a:solidFill>
                <a:cs typeface="Segoe UI"/>
              </a:rPr>
              <a:t>):</a:t>
            </a:r>
            <a:endParaRPr lang="en-US" sz="2000" b="1" i="0" u="none" strike="noStrike" kern="1200" cap="none" spc="-50" normalizeH="0" baseline="0" noProof="0" dirty="0">
              <a:ln w="3175">
                <a:noFill/>
              </a:ln>
              <a:solidFill>
                <a:schemeClr val="tx1"/>
              </a:solidFill>
              <a:effectLst/>
              <a:uLnTx/>
              <a:uFillTx/>
              <a:latin typeface="+mj-lt"/>
              <a:cs typeface="Segoe UI"/>
            </a:endParaRPr>
          </a:p>
        </p:txBody>
      </p:sp>
      <p:pic>
        <p:nvPicPr>
          <p:cNvPr id="6" name="MS logo gray - EMF" descr="Microsoft logo, gray text version">
            <a:extLst>
              <a:ext uri="{FF2B5EF4-FFF2-40B4-BE49-F238E27FC236}">
                <a16:creationId xmlns:a16="http://schemas.microsoft.com/office/drawing/2014/main" id="{216FB6DC-797D-46B1-BDE9-E5CB8AB090F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96710" y="417458"/>
            <a:ext cx="1366440" cy="292608"/>
          </a:xfrm>
          <a:prstGeom prst="rect">
            <a:avLst/>
          </a:prstGeom>
        </p:spPr>
      </p:pic>
    </p:spTree>
    <p:extLst>
      <p:ext uri="{BB962C8B-B14F-4D97-AF65-F5344CB8AC3E}">
        <p14:creationId xmlns:p14="http://schemas.microsoft.com/office/powerpoint/2010/main" val="1620326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t>The Problem / Service-Learning</a:t>
            </a:r>
            <a:endParaRPr lang="en-US" dirty="0"/>
          </a:p>
        </p:txBody>
      </p:sp>
    </p:spTree>
    <p:extLst>
      <p:ext uri="{BB962C8B-B14F-4D97-AF65-F5344CB8AC3E}">
        <p14:creationId xmlns:p14="http://schemas.microsoft.com/office/powerpoint/2010/main" val="24421039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CA76D-7D66-4B10-9967-291F42172CAB}"/>
              </a:ext>
            </a:extLst>
          </p:cNvPr>
          <p:cNvSpPr>
            <a:spLocks noGrp="1"/>
          </p:cNvSpPr>
          <p:nvPr>
            <p:ph type="title"/>
          </p:nvPr>
        </p:nvSpPr>
        <p:spPr/>
        <p:txBody>
          <a:bodyPr/>
          <a:lstStyle/>
          <a:p>
            <a:r>
              <a:rPr lang="en-GB" dirty="0"/>
              <a:t>The Problem / Service-Learning</a:t>
            </a:r>
            <a:endParaRPr lang="en-US" dirty="0"/>
          </a:p>
        </p:txBody>
      </p:sp>
    </p:spTree>
    <p:extLst>
      <p:ext uri="{BB962C8B-B14F-4D97-AF65-F5344CB8AC3E}">
        <p14:creationId xmlns:p14="http://schemas.microsoft.com/office/powerpoint/2010/main" val="1407146432"/>
      </p:ext>
    </p:extLst>
  </p:cSld>
  <p:clrMapOvr>
    <a:masterClrMapping/>
  </p:clrMapOvr>
  <p:transition>
    <p:fade/>
  </p:transition>
</p:sld>
</file>

<file path=ppt/theme/theme1.xml><?xml version="1.0" encoding="utf-8"?>
<a:theme xmlns:a="http://schemas.openxmlformats.org/drawingml/2006/main" name="WHITE TEMPLATE">
  <a:themeElements>
    <a:clrScheme name="Imagine Cup 2020">
      <a:dk1>
        <a:srgbClr val="1A1A1A"/>
      </a:dk1>
      <a:lt1>
        <a:srgbClr val="FFFFFF"/>
      </a:lt1>
      <a:dk2>
        <a:srgbClr val="0D0D0D"/>
      </a:dk2>
      <a:lt2>
        <a:srgbClr val="E6E6E6"/>
      </a:lt2>
      <a:accent1>
        <a:srgbClr val="5C2D91"/>
      </a:accent1>
      <a:accent2>
        <a:srgbClr val="0078D4"/>
      </a:accent2>
      <a:accent3>
        <a:srgbClr val="8661C5"/>
      </a:accent3>
      <a:accent4>
        <a:srgbClr val="50E6FF"/>
      </a:accent4>
      <a:accent5>
        <a:srgbClr val="9BF00B"/>
      </a:accent5>
      <a:accent6>
        <a:srgbClr val="FFB900"/>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2020_ImagineCup_Template_062819" id="{2AFD6603-FA4E-48E6-AD3C-CDF7D24C39E3}" vid="{6C0C2F41-0542-4919-AAFC-31FC230AA4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c5c3cf17-c142-4642-88c2-c5ea90bebaae">
      <Terms xmlns="http://schemas.microsoft.com/office/infopath/2007/PartnerControls"/>
    </lcf76f155ced4ddcb4097134ff3c332f>
    <TaxCatchAll xmlns="230e9df3-be65-4c73-a93b-d1236ebd677e" xsi:nil="true"/>
    <MediaServiceTranscript xmlns="c5c3cf17-c142-4642-88c2-c5ea90bebaae" xsi:nil="true"/>
    <MediaServiceKeyPoints xmlns="c5c3cf17-c142-4642-88c2-c5ea90bebaae" xsi:nil="true"/>
    <Group xmlns="c5c3cf17-c142-4642-88c2-c5ea90bebaa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B1EBA41DF053A42A565843FD735DB52" ma:contentTypeVersion="25" ma:contentTypeDescription="Create a new document." ma:contentTypeScope="" ma:versionID="0e1a8ad2d25ca157b2cf976d1d90a3bb">
  <xsd:schema xmlns:xsd="http://www.w3.org/2001/XMLSchema" xmlns:xs="http://www.w3.org/2001/XMLSchema" xmlns:p="http://schemas.microsoft.com/office/2006/metadata/properties" xmlns:ns1="http://schemas.microsoft.com/sharepoint/v3" xmlns:ns2="c5c3cf17-c142-4642-88c2-c5ea90bebaae" xmlns:ns3="f25c4f94-4741-42a3-bc26-503ccc90049e" xmlns:ns4="230e9df3-be65-4c73-a93b-d1236ebd677e" targetNamespace="http://schemas.microsoft.com/office/2006/metadata/properties" ma:root="true" ma:fieldsID="6d97f605a584ba84b70e5fd8ff343b9a" ns1:_="" ns2:_="" ns3:_="" ns4:_="">
    <xsd:import namespace="http://schemas.microsoft.com/sharepoint/v3"/>
    <xsd:import namespace="c5c3cf17-c142-4642-88c2-c5ea90bebaae"/>
    <xsd:import namespace="f25c4f94-4741-42a3-bc26-503ccc90049e"/>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MediaServiceDateTaken" minOccurs="0"/>
                <xsd:element ref="ns2:MediaServiceAutoTags" minOccurs="0"/>
                <xsd:element ref="ns2:MediaServiceEventHashCode" minOccurs="0"/>
                <xsd:element ref="ns2:MediaServiceGenerationTime" minOccurs="0"/>
                <xsd:element ref="ns2:MediaServiceLocation" minOccurs="0"/>
                <xsd:element ref="ns2:MediaServiceOCR" minOccurs="0"/>
                <xsd:element ref="ns2:MediaServiceAutoKeyPoints" minOccurs="0"/>
                <xsd:element ref="ns2:MediaServiceKeyPoints" minOccurs="0"/>
                <xsd:element ref="ns2:MediaServiceTranscript"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element ref="ns2:MediaServiceSearchProperties" minOccurs="0"/>
                <xsd:element ref="ns2:MediaServiceDocTags" minOccurs="0"/>
                <xsd:element ref="ns2:MediaServiceObjectDetectorVersions" minOccurs="0"/>
                <xsd:element ref="ns2:Group"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c3cf17-c142-4642-88c2-c5ea90bebaa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element name="MediaServiceTranscript" ma:index="22" nillable="true" ma:displayName="MediaServiceTranscript" ma:hidden="true" ma:internalName="MediaServiceTranscript" ma:readOnly="false">
      <xsd:simpleType>
        <xsd:restriction base="dms:Note"/>
      </xsd:simpleType>
    </xsd:element>
    <xsd:element name="MediaLengthInSeconds" ma:index="25" nillable="true" ma:displayName="Length (seconds)" ma:internalName="MediaLengthInSeconds" ma:readOnly="true">
      <xsd:simpleType>
        <xsd:restriction base="dms:Unknown"/>
      </xsd:simpleType>
    </xsd:element>
    <xsd:element name="lcf76f155ced4ddcb4097134ff3c332f" ma:index="27"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hidden="true" ma:indexed="true" ma:internalName="MediaServiceObjectDetectorVersions" ma:readOnly="true">
      <xsd:simpleType>
        <xsd:restriction base="dms:Text"/>
      </xsd:simpleType>
    </xsd:element>
    <xsd:element name="Group" ma:index="32" nillable="true" ma:displayName="Group" ma:format="Dropdown" ma:internalName="Group">
      <xsd:simpleType>
        <xsd:restriction base="dms:Choice">
          <xsd:enumeration value="FY24"/>
          <xsd:enumeration value="FY23"/>
          <xsd:enumeration value="Archived"/>
        </xsd:restriction>
      </xsd:simpleType>
    </xsd:element>
  </xsd:schema>
  <xsd:schema xmlns:xsd="http://www.w3.org/2001/XMLSchema" xmlns:xs="http://www.w3.org/2001/XMLSchema" xmlns:dms="http://schemas.microsoft.com/office/2006/documentManagement/types" xmlns:pc="http://schemas.microsoft.com/office/infopath/2007/PartnerControls" targetNamespace="f25c4f94-4741-42a3-bc26-503ccc90049e"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hidden="true" ma:internalName="LastSharedByUser" ma:readOnly="true">
      <xsd:simpleType>
        <xsd:restriction base="dms:Note"/>
      </xsd:simpleType>
    </xsd:element>
    <xsd:element name="LastSharedByTime" ma:index="13"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8" nillable="true" ma:displayName="Taxonomy Catch All Column" ma:hidden="true" ma:list="{6bab8541-4f9b-44c9-9e70-96bd37a5eeb9}" ma:internalName="TaxCatchAll" ma:showField="CatchAllData" ma:web="f25c4f94-4741-42a3-bc26-503ccc90049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160CB8-C4B9-4AB6-8A65-6F94C0A7F580}">
  <ds:schemaRefs>
    <ds:schemaRef ds:uri="http://schemas.microsoft.com/sharepoint/v3/contenttype/forms"/>
  </ds:schemaRefs>
</ds:datastoreItem>
</file>

<file path=customXml/itemProps2.xml><?xml version="1.0" encoding="utf-8"?>
<ds:datastoreItem xmlns:ds="http://schemas.openxmlformats.org/officeDocument/2006/customXml" ds:itemID="{7234ED98-3EFA-4C3B-BEA0-475249D90E2E}">
  <ds:schemaRefs>
    <ds:schemaRef ds:uri="919e706f-a5fe-4621-aeda-dd6a2c771a0e"/>
    <ds:schemaRef ds:uri="http://purl.org/dc/terms/"/>
    <ds:schemaRef ds:uri="http://schemas.openxmlformats.org/package/2006/metadata/core-properties"/>
    <ds:schemaRef ds:uri="http://schemas.microsoft.com/office/infopath/2007/PartnerControls"/>
    <ds:schemaRef ds:uri="http://schemas.microsoft.com/sharepoint/v3"/>
    <ds:schemaRef ds:uri="http://schemas.microsoft.com/office/2006/documentManagement/types"/>
    <ds:schemaRef ds:uri="http://purl.org/dc/dcmitype/"/>
    <ds:schemaRef ds:uri="http://purl.org/dc/elements/1.1/"/>
    <ds:schemaRef ds:uri="http://schemas.microsoft.com/office/2006/metadata/properties"/>
    <ds:schemaRef ds:uri="http://www.w3.org/XML/1998/namespace"/>
    <ds:schemaRef ds:uri="bcf83094-83c8-4828-8d1d-23723145b1f3"/>
  </ds:schemaRefs>
</ds:datastoreItem>
</file>

<file path=customXml/itemProps3.xml><?xml version="1.0" encoding="utf-8"?>
<ds:datastoreItem xmlns:ds="http://schemas.openxmlformats.org/officeDocument/2006/customXml" ds:itemID="{E0F58759-9ABF-4259-87CB-4CA2A2310FEE}"/>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900</Words>
  <Application>Microsoft Office PowerPoint</Application>
  <PresentationFormat>Widescreen</PresentationFormat>
  <Paragraphs>79</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Consolas</vt:lpstr>
      <vt:lpstr>Segoe UI</vt:lpstr>
      <vt:lpstr>Segoe UI Semibold</vt:lpstr>
      <vt:lpstr>Segoe UI Semilight</vt:lpstr>
      <vt:lpstr>Wingdings</vt:lpstr>
      <vt:lpstr>WHITE TEMPLATE</vt:lpstr>
      <vt:lpstr>Submission Template</vt:lpstr>
      <vt:lpstr>Submission Reminders (DELETE THIS SLIDE BEFORE SUBMISSION) </vt:lpstr>
      <vt:lpstr>Exemplar title slide (DELETE THIS SLIDE BEFORE SUBMISSION)</vt:lpstr>
      <vt:lpstr>Submission Guidance (DELETE THIS SLIDE BEFORE SUBMISSION)</vt:lpstr>
      <vt:lpstr>Submission Guidance (DELETE THIS SLIDE BEFORE SUBMISSION)</vt:lpstr>
      <vt:lpstr>Submission Guidance (DELETE THIS SLIDE BEFORE SUBMISSION)</vt:lpstr>
      <vt:lpstr>Imagine Cup Junior Submission – all of the below information is required:  Submitting institution/school: Student team name: The idea in a sentence: Number of team members: Age range of team members: Tech for Good initiative (select one from: Accessibility/Earth/Cultural Heritage/Humanitarian Action/Health): Team video link (required):</vt:lpstr>
      <vt:lpstr>The Problem / Service-Learning</vt:lpstr>
      <vt:lpstr>The Problem / Service-Learning</vt:lpstr>
      <vt:lpstr>The Concept </vt:lpstr>
      <vt:lpstr>The Concept</vt:lpstr>
      <vt:lpstr>Action / Use of Technology</vt:lpstr>
      <vt:lpstr>Ethics</vt:lpstr>
      <vt:lpstr>Impact / Problem Solving</vt:lpstr>
      <vt:lpstr>Sources (optional slide) (Any time you drew on ideas, summarized information, mentioned data, a reference, or gave examples that you found in a source and used within your submission, please list it on this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Submission Template</dc:title>
  <dc:creator/>
  <cp:lastModifiedBy/>
  <cp:revision>3</cp:revision>
  <dcterms:created xsi:type="dcterms:W3CDTF">2023-05-08T18:41:04Z</dcterms:created>
  <dcterms:modified xsi:type="dcterms:W3CDTF">2024-01-09T15:15:34Z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0x0101000B1EBA41DF053A42A565843FD735DB52</vt:lpwstr>
  </property>
  <property fmtid="{D5CDD505-2E9C-101B-9397-08002B2CF9AE}" pid="3" name="MediaServiceImageTags">
    <vt:lpwstr/>
  </property>
</Properties>
</file>