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5AFB-A553-4737-8C97-D9B77865139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7EC-7F53-4C81-8C63-94EE5D417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7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5AFB-A553-4737-8C97-D9B77865139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7EC-7F53-4C81-8C63-94EE5D417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4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5AFB-A553-4737-8C97-D9B77865139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7EC-7F53-4C81-8C63-94EE5D417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9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5AFB-A553-4737-8C97-D9B77865139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7EC-7F53-4C81-8C63-94EE5D417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7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5AFB-A553-4737-8C97-D9B77865139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7EC-7F53-4C81-8C63-94EE5D417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5AFB-A553-4737-8C97-D9B77865139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7EC-7F53-4C81-8C63-94EE5D417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6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5AFB-A553-4737-8C97-D9B77865139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7EC-7F53-4C81-8C63-94EE5D4176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0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5AFB-A553-4737-8C97-D9B77865139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7EC-7F53-4C81-8C63-94EE5D417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0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5AFB-A553-4737-8C97-D9B77865139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7EC-7F53-4C81-8C63-94EE5D417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0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5AFB-A553-4737-8C97-D9B77865139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7EC-7F53-4C81-8C63-94EE5D417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2A75AFB-A553-4737-8C97-D9B77865139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7EC-7F53-4C81-8C63-94EE5D417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2A75AFB-A553-4737-8C97-D9B77865139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A9B37EC-7F53-4C81-8C63-94EE5D417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1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cis-journal.springeropen.com/articles/10.1186/s13673-016-0064-3" TargetMode="External"/><Relationship Id="rId2" Type="http://schemas.openxmlformats.org/officeDocument/2006/relationships/hyperlink" Target="https://www.hindawi.com/journals/scn/2019/2595794/tab2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esai.org/Downloads/Volume11No4/Paper_77-Feature_Selection_for_Phishing_Website.pdf" TargetMode="External"/><Relationship Id="rId4" Type="http://schemas.openxmlformats.org/officeDocument/2006/relationships/hyperlink" Target="https://d-nb.info/1181271673/3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b.ca/cic/datasets/url-2016.html" TargetMode="External"/><Relationship Id="rId2" Type="http://schemas.openxmlformats.org/officeDocument/2006/relationships/hyperlink" Target="https://phishtank.org/developer_info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CCF71C-82C8-47C4-A629-0649887AC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Phishing detection research task</a:t>
            </a:r>
            <a:endParaRPr lang="en-US" sz="23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23714D1-6CE4-44BD-9518-816137FA3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1379" y="4352544"/>
            <a:ext cx="7169242" cy="1645920"/>
          </a:xfrm>
        </p:spPr>
        <p:txBody>
          <a:bodyPr>
            <a:normAutofit fontScale="47500" lnSpcReduction="20000"/>
          </a:bodyPr>
          <a:lstStyle/>
          <a:p>
            <a:r>
              <a:rPr lang="en-US" sz="10100" b="1" kern="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Perception Point</a:t>
            </a:r>
          </a:p>
          <a:p>
            <a:endParaRPr lang="en-US" sz="3600" b="1" kern="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r>
              <a:rPr lang="en-US" sz="7400" b="1" kern="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Moshe </a:t>
            </a:r>
            <a:r>
              <a:rPr lang="en-US" sz="7400" b="1" kern="0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Gorgi</a:t>
            </a:r>
            <a:endParaRPr lang="en-US" sz="7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8511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E5C6AF-FDD6-46F1-8043-FBD32AC1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9CA5D28-CBE3-45CD-81DD-389F63430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918" y="2984408"/>
            <a:ext cx="7729728" cy="3101983"/>
          </a:xfrm>
        </p:spPr>
        <p:txBody>
          <a:bodyPr/>
          <a:lstStyle/>
          <a:p>
            <a:pPr algn="l" rtl="0"/>
            <a:r>
              <a:rPr lang="en-US" b="0" i="0" u="sng" dirty="0">
                <a:solidFill>
                  <a:srgbClr val="296E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https://www.hindawi.com/journals/scn/2019/2595794/tab2/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b="0" i="0" u="sng" dirty="0">
                <a:solidFill>
                  <a:srgbClr val="296E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https://hcis-journal.springeropen.com/articles/10.1186/s13673-016-0064-3</a:t>
            </a:r>
            <a:endParaRPr lang="en-US" b="0" i="0" u="sng" dirty="0">
              <a:solidFill>
                <a:srgbClr val="296EA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b="0" i="0" u="sng" dirty="0">
                <a:solidFill>
                  <a:srgbClr val="296E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https://d-nb.info/1181271673/34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b="0" i="0" u="sng" dirty="0">
                <a:solidFill>
                  <a:srgbClr val="1A466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https://thesai.org/Downloads/Volume11No4/Paper_77-Feature_Selection_for_Phishing_Website.pdf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8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11BAF4-0C13-4772-9887-EC2B1703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54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able </a:t>
            </a:r>
            <a:r>
              <a:rPr lang="en-US" sz="5400" b="1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54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 Contents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7566FC9-0380-4153-B119-ECDB314CA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72" y="2791325"/>
            <a:ext cx="7729728" cy="310198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Introduction 	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Objectives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Implementation 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Evaluation &amp; Results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Conclusion &amp; Future thoughts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Resources </a:t>
            </a:r>
          </a:p>
          <a:p>
            <a:pPr algn="l" rtl="0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84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F88D59-FF6D-4C2D-8599-7ADE7561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0E8CCF2-7090-45B4-BADC-1AB33AF13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90" y="2651898"/>
            <a:ext cx="9420538" cy="3638065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URL phishing is a growing threat these days where Cyber criminals create counterfeit website to lure internet users and to get </a:t>
            </a:r>
            <a:r>
              <a:rPr lang="en-US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sensitive information</a:t>
            </a:r>
            <a:endParaRPr lang="en-US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 rtl="0"/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Often these fake websites look very similar to the real ones it become very difficult for the average user to tell if a link or website is legitimate.</a:t>
            </a:r>
          </a:p>
          <a:p>
            <a:pPr algn="l" rtl="0"/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In this task I will try to implement an algorithm to detect and differentiate between real and malicious URLs </a:t>
            </a:r>
            <a:endParaRPr lang="en-US" sz="2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03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C86C0F-D041-45C9-A027-3B740932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BC42E2A-9719-4C94-ACC5-EE7FF0942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189" y="2471789"/>
            <a:ext cx="9074173" cy="390130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goal of this task is to create an algorithm that will detect phishing URLs using Machine learning </a:t>
            </a:r>
          </a:p>
          <a:p>
            <a:pPr marL="0" indent="0" algn="l" rtl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objectives are:</a:t>
            </a:r>
          </a:p>
          <a:p>
            <a:pPr marL="571500" indent="-571500" algn="l" rtl="0">
              <a:buFont typeface="+mj-lt"/>
              <a:buAutoNum type="romanU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Collect data of phishing URLs and legitimate URLs</a:t>
            </a:r>
          </a:p>
          <a:p>
            <a:pPr marL="571500" indent="-571500" algn="l" rtl="0">
              <a:buFont typeface="+mj-lt"/>
              <a:buAutoNum type="romanU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Pre-processing &amp; feature extraction </a:t>
            </a:r>
          </a:p>
          <a:p>
            <a:pPr marL="571500" indent="-571500" algn="l" rtl="0">
              <a:buFont typeface="+mj-lt"/>
              <a:buAutoNum type="romanU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Implement ML models and evaluate results</a:t>
            </a:r>
          </a:p>
          <a:p>
            <a:pPr marL="571500" indent="-571500" algn="l" rtl="0">
              <a:buFont typeface="+mj-lt"/>
              <a:buAutoNum type="romanU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Conclusions </a:t>
            </a:r>
          </a:p>
        </p:txBody>
      </p:sp>
    </p:spTree>
    <p:extLst>
      <p:ext uri="{BB962C8B-B14F-4D97-AF65-F5344CB8AC3E}">
        <p14:creationId xmlns:p14="http://schemas.microsoft.com/office/powerpoint/2010/main" val="275994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4CA1B5-C53F-4A3D-8D35-2F6C4E5A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76764"/>
            <a:ext cx="8519991" cy="118872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Implantation 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Notebook)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EECBAF-DC43-4572-AA27-B3406355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7885"/>
            <a:ext cx="10515600" cy="477386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A_Data_processing.ipynb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0" indent="0" algn="l" rtl="0">
              <a:buNone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1. Data Collection -</a:t>
            </a:r>
          </a:p>
          <a:p>
            <a:pPr marL="0" indent="0" algn="l" rtl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First, we need to collect data of Phishing URLs and Legitimate URLs for the classifier</a:t>
            </a:r>
          </a:p>
          <a:p>
            <a:pPr marL="0" indent="0" algn="l" rtl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Phishing data- </a:t>
            </a:r>
          </a:p>
          <a:p>
            <a:pPr algn="l" rtl="0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Source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https://phishtank.org/developer_info.php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Size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~6,800 phishing URLs addresses, for this task I used 4,500 Rows </a:t>
            </a:r>
          </a:p>
          <a:p>
            <a:pPr marL="0" indent="0" algn="l" rtl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Legitimate data- </a:t>
            </a:r>
          </a:p>
          <a:p>
            <a:pPr algn="l" rtl="0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Source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https://www.unb.ca/cic/datasets/url-2016.html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Size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~35k legitimate URLs addresses, for this task I used 4.5k Rows </a:t>
            </a:r>
          </a:p>
          <a:p>
            <a:pPr algn="l" rtl="0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73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1380171-868E-491B-A9E3-8874BFBD0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982"/>
            <a:ext cx="10515600" cy="563389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600" u="sng" dirty="0">
                <a:latin typeface="Arial" panose="020B0604020202020204" pitchFamily="34" charset="0"/>
                <a:cs typeface="Arial" panose="020B0604020202020204" pitchFamily="34" charset="0"/>
              </a:rPr>
              <a:t>2. Features Extraction -</a:t>
            </a:r>
          </a:p>
          <a:p>
            <a:pPr marL="0" indent="0" algn="l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main objective of this part is to explore the data and prepare it by extracting new features the extraction split to 3 categories:</a:t>
            </a:r>
          </a:p>
          <a:p>
            <a:pPr marL="0" indent="0" algn="l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Lexical Features- </a:t>
            </a:r>
            <a:r>
              <a:rPr lang="en-US" sz="2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 features that extracted to the literal </a:t>
            </a: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URLs</a:t>
            </a:r>
            <a:r>
              <a:rPr lang="en-US" sz="2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address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Content Features-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4 features that </a:t>
            </a:r>
            <a:r>
              <a:rPr lang="en-US" sz="2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extracted from the content of the html page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Host-Based Features- </a:t>
            </a:r>
            <a:r>
              <a:rPr lang="en-US" sz="2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 feature that extracted from the data on the host </a:t>
            </a:r>
          </a:p>
          <a:p>
            <a:pPr marL="0" indent="0" algn="l">
              <a:buNone/>
            </a:pPr>
            <a:endParaRPr lang="en-US" sz="2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the extraction of the features, I created a consolidate table that contain all the phishing and the legitimate URLs with the new features and labels </a:t>
            </a:r>
          </a:p>
          <a:p>
            <a:pPr marL="0" indent="0" algn="l">
              <a:buNone/>
            </a:pP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1=Phishing</a:t>
            </a:r>
          </a:p>
          <a:p>
            <a:pPr marL="0" indent="0" algn="l">
              <a:buNone/>
            </a:pP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0=legitimate</a:t>
            </a:r>
          </a:p>
          <a:p>
            <a:pPr algn="l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77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C95701-AAD7-41B2-81E8-35184019D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7418"/>
            <a:ext cx="10515600" cy="5359545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B_ML_Modeling.ipynb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0" indent="0" algn="l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After preparing the data in the first part in this part I examined the data and the features with correlation matrix .</a:t>
            </a:r>
          </a:p>
          <a:p>
            <a:pPr marL="0" indent="0" algn="l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Then, I tried 3 machine learning classifiers :</a:t>
            </a:r>
          </a:p>
          <a:p>
            <a:pPr marL="0" indent="0" algn="l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Random Forest Classifier-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scaling and Hyperparameters tuning</a:t>
            </a:r>
          </a:p>
          <a:p>
            <a:pPr marL="0" indent="0" algn="l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Classifier-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scaling</a:t>
            </a:r>
          </a:p>
          <a:p>
            <a:pPr marL="0" indent="0" algn="l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Decision Tree Classifier-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scaling and Hyperparameters tuning</a:t>
            </a:r>
          </a:p>
          <a:p>
            <a:pPr marL="0" indent="0" algn="l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63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BD64E7-37D4-47B0-9208-E6B31F7D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7759"/>
            <a:ext cx="7729728" cy="118872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Evaluation &amp; Results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4AF95B4-2CF1-4579-BA16-4EBFD03D5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7" y="1623098"/>
            <a:ext cx="3997036" cy="4389775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Random Forest –</a:t>
            </a:r>
          </a:p>
          <a:p>
            <a:pPr marL="0" indent="0" algn="l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l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Accuracy on training set-0.95</a:t>
            </a:r>
          </a:p>
          <a:p>
            <a:pPr marL="0" indent="0" algn="l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Accuracy on test set- 0.94</a:t>
            </a:r>
          </a:p>
          <a:p>
            <a:pPr marL="0" indent="0" algn="l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Confusion matrix:</a:t>
            </a:r>
          </a:p>
          <a:p>
            <a:pPr marL="0" indent="0" algn="l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TP=835   TN=</a:t>
            </a: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86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0" indent="0" algn="l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FP=30     FN=74</a:t>
            </a:r>
            <a:endParaRPr lang="he-I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Precision-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0.965</a:t>
            </a:r>
          </a:p>
          <a:p>
            <a:pPr marL="0" indent="0" algn="l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Recall-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0.918</a:t>
            </a:r>
          </a:p>
          <a:p>
            <a:pPr marL="0" indent="0" algn="l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score-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0.938</a:t>
            </a:r>
          </a:p>
          <a:p>
            <a:pPr marL="0" indent="0" algn="l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מציין מיקום תוכן 2">
            <a:extLst>
              <a:ext uri="{FF2B5EF4-FFF2-40B4-BE49-F238E27FC236}">
                <a16:creationId xmlns:a16="http://schemas.microsoft.com/office/drawing/2014/main" id="{239EE531-A481-42EF-8338-04B2377586EA}"/>
              </a:ext>
            </a:extLst>
          </p:cNvPr>
          <p:cNvSpPr txBox="1">
            <a:spLocks/>
          </p:cNvSpPr>
          <p:nvPr/>
        </p:nvSpPr>
        <p:spPr>
          <a:xfrm>
            <a:off x="4097483" y="1623097"/>
            <a:ext cx="3997035" cy="523490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US" sz="2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Score: 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Accuracy on training set-0.96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Accuracy on test set- 0.94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Confusion matrix: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TP=836   TN=863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FP=28     FN=73</a:t>
            </a:r>
          </a:p>
          <a:p>
            <a:pPr marL="0" indent="0" algn="l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Precision-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0.967</a:t>
            </a:r>
          </a:p>
          <a:p>
            <a:pPr marL="0" indent="0" algn="l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Recall-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0.919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score-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0.942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מציין מיקום תוכן 2">
            <a:extLst>
              <a:ext uri="{FF2B5EF4-FFF2-40B4-BE49-F238E27FC236}">
                <a16:creationId xmlns:a16="http://schemas.microsoft.com/office/drawing/2014/main" id="{E1DCFD2E-3447-44CE-938E-6FF9A41B482B}"/>
              </a:ext>
            </a:extLst>
          </p:cNvPr>
          <p:cNvSpPr txBox="1">
            <a:spLocks/>
          </p:cNvSpPr>
          <p:nvPr/>
        </p:nvSpPr>
        <p:spPr>
          <a:xfrm>
            <a:off x="8094518" y="1623098"/>
            <a:ext cx="3997035" cy="523490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Decision Tree – 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Score: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Accuracy on training set-0.865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Accuracy on test set- 0.868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Confusion matrix: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TP=790   TN=774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FP=117    FN=119</a:t>
            </a:r>
          </a:p>
          <a:p>
            <a:pPr marL="0" indent="0" algn="l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Precision-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0.871</a:t>
            </a:r>
          </a:p>
          <a:p>
            <a:pPr marL="0" indent="0" algn="l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Recall-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0.869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score-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0.87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72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BB1A5F-5380-4CDD-B677-B06EDE31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Conclusions &amp; Future thoughts 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D53C02F-7603-42C5-8092-DC9409623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091"/>
            <a:ext cx="10515600" cy="4916202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Conclusions: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From the models that learned,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was the most efficient for this task 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most effective features for this task according the correlation matrix was the length of the domain and the age of the domain</a:t>
            </a:r>
          </a:p>
          <a:p>
            <a:pPr marL="0" indent="0" algn="l" rtl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Future thoughts: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will be nice to get newer data set of legitimate URLs, maybe by a scraper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go deeper with the features extraction and examine more options that related to the effective features 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try more learning models  and Neural networks </a:t>
            </a:r>
            <a:endParaRPr lang="he-I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Deploying the Model into a web app that will help users to detect scams</a:t>
            </a:r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81234"/>
      </p:ext>
    </p:extLst>
  </p:cSld>
  <p:clrMapOvr>
    <a:masterClrMapping/>
  </p:clrMapOvr>
</p:sld>
</file>

<file path=ppt/theme/theme1.xml><?xml version="1.0" encoding="utf-8"?>
<a:theme xmlns:a="http://schemas.openxmlformats.org/drawingml/2006/main" name="חבילה">
  <a:themeElements>
    <a:clrScheme name="חבילה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חבילה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חבילה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חבילה</Template>
  <TotalTime>6890</TotalTime>
  <Words>688</Words>
  <Application>Microsoft Office PowerPoint</Application>
  <PresentationFormat>מסך רחב</PresentationFormat>
  <Paragraphs>96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arial</vt:lpstr>
      <vt:lpstr>Gill Sans MT</vt:lpstr>
      <vt:lpstr>חבילה</vt:lpstr>
      <vt:lpstr>Phishing detection research task</vt:lpstr>
      <vt:lpstr>Table of Contents</vt:lpstr>
      <vt:lpstr>Introduction </vt:lpstr>
      <vt:lpstr>Objectives</vt:lpstr>
      <vt:lpstr>Implantation (jupyter Notebook)</vt:lpstr>
      <vt:lpstr>מצגת של PowerPoint‏</vt:lpstr>
      <vt:lpstr>מצגת של PowerPoint‏</vt:lpstr>
      <vt:lpstr>Evaluation &amp; Results</vt:lpstr>
      <vt:lpstr>Conclusions &amp; Future thoughts 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detection research task</dc:title>
  <dc:creator>משה ג'ורג'</dc:creator>
  <cp:lastModifiedBy>משה ג'ורג'</cp:lastModifiedBy>
  <cp:revision>17</cp:revision>
  <dcterms:created xsi:type="dcterms:W3CDTF">2022-01-08T14:46:22Z</dcterms:created>
  <dcterms:modified xsi:type="dcterms:W3CDTF">2022-01-22T17:30:02Z</dcterms:modified>
</cp:coreProperties>
</file>