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91" r:id="rId5"/>
    <p:sldId id="292" r:id="rId6"/>
    <p:sldId id="293" r:id="rId7"/>
    <p:sldId id="294" r:id="rId8"/>
    <p:sldId id="277" r:id="rId9"/>
    <p:sldId id="286" r:id="rId10"/>
    <p:sldId id="288" r:id="rId11"/>
    <p:sldId id="295" r:id="rId12"/>
    <p:sldId id="296" r:id="rId13"/>
    <p:sldId id="297" r:id="rId14"/>
    <p:sldId id="298" r:id="rId15"/>
    <p:sldId id="287" r:id="rId16"/>
    <p:sldId id="289" r:id="rId17"/>
    <p:sldId id="299" r:id="rId18"/>
    <p:sldId id="300" r:id="rId19"/>
    <p:sldId id="301" r:id="rId20"/>
    <p:sldId id="302" r:id="rId21"/>
    <p:sldId id="306" r:id="rId22"/>
    <p:sldId id="307" r:id="rId23"/>
    <p:sldId id="280" r:id="rId24"/>
    <p:sldId id="290" r:id="rId25"/>
    <p:sldId id="305" r:id="rId26"/>
    <p:sldId id="303" r:id="rId27"/>
    <p:sldId id="304"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9" d="100"/>
          <a:sy n="79" d="100"/>
        </p:scale>
        <p:origin x="12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7/10/2020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7/10/2020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20810E32-EBAA-4A77-82EC-E29112FEF2A2}"/>
              </a:ext>
            </a:extLst>
          </p:cNvPr>
          <p:cNvSpPr>
            <a:spLocks noGrp="1"/>
          </p:cNvSpPr>
          <p:nvPr>
            <p:ph type="ctrTitle"/>
          </p:nvPr>
        </p:nvSpPr>
        <p:spPr/>
        <p:txBody>
          <a:bodyPr/>
          <a:lstStyle/>
          <a:p>
            <a:r>
              <a:rPr dirty="0"/>
              <a:t>D</a:t>
            </a:r>
            <a:r>
              <a:rPr lang="en-US" dirty="0"/>
              <a:t>ata </a:t>
            </a:r>
            <a:r>
              <a:rPr dirty="0"/>
              <a:t>W</a:t>
            </a:r>
            <a:r>
              <a:rPr lang="en-US" dirty="0"/>
              <a:t>arehousing </a:t>
            </a:r>
            <a:r>
              <a:rPr dirty="0"/>
              <a:t>Project</a:t>
            </a:r>
            <a:r>
              <a:rPr lang="en-US" dirty="0"/>
              <a:t>. </a:t>
            </a:r>
            <a:endParaRPr dirty="0"/>
          </a:p>
        </p:txBody>
      </p:sp>
      <p:sp>
        <p:nvSpPr>
          <p:cNvPr id="3" name="slide1">
            <a:extLst>
              <a:ext uri="{FF2B5EF4-FFF2-40B4-BE49-F238E27FC236}">
                <a16:creationId xmlns:a16="http://schemas.microsoft.com/office/drawing/2014/main" id="{C1FE2668-E10C-4C07-90C8-080F8E0D94ED}"/>
              </a:ext>
            </a:extLst>
          </p:cNvPr>
          <p:cNvSpPr>
            <a:spLocks noGrp="1"/>
          </p:cNvSpPr>
          <p:nvPr>
            <p:ph type="subTitle" idx="1"/>
          </p:nvPr>
        </p:nvSpPr>
        <p:spPr/>
        <p:txBody>
          <a:bodyPr/>
          <a:lstStyle/>
          <a:p>
            <a:r>
              <a:rPr lang="en-US" dirty="0"/>
              <a:t>By Moses Mbabaali 4846019 </a:t>
            </a:r>
            <a:endParaRPr dirty="0"/>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53D-8EE0-47BB-ABCB-F6510AAA3B4D}"/>
              </a:ext>
            </a:extLst>
          </p:cNvPr>
          <p:cNvSpPr>
            <a:spLocks noGrp="1"/>
          </p:cNvSpPr>
          <p:nvPr>
            <p:ph type="title"/>
          </p:nvPr>
        </p:nvSpPr>
        <p:spPr/>
        <p:txBody>
          <a:bodyPr>
            <a:normAutofit fontScale="90000"/>
          </a:bodyPr>
          <a:lstStyle/>
          <a:p>
            <a:pPr algn="ctr"/>
            <a:r>
              <a:rPr lang="en-US" b="1" dirty="0"/>
              <a:t>What are the client registration trends over the years? </a:t>
            </a:r>
            <a:br>
              <a:rPr lang="en-US" b="1" dirty="0"/>
            </a:br>
            <a:endParaRPr lang="en-US" b="1" dirty="0"/>
          </a:p>
        </p:txBody>
      </p:sp>
      <p:sp>
        <p:nvSpPr>
          <p:cNvPr id="3" name="Content Placeholder 2">
            <a:extLst>
              <a:ext uri="{FF2B5EF4-FFF2-40B4-BE49-F238E27FC236}">
                <a16:creationId xmlns:a16="http://schemas.microsoft.com/office/drawing/2014/main" id="{19D477D3-48ED-4EBD-A569-A0B9082F8418}"/>
              </a:ext>
            </a:extLst>
          </p:cNvPr>
          <p:cNvSpPr>
            <a:spLocks noGrp="1"/>
          </p:cNvSpPr>
          <p:nvPr>
            <p:ph idx="1"/>
          </p:nvPr>
        </p:nvSpPr>
        <p:spPr/>
        <p:txBody>
          <a:bodyPr/>
          <a:lstStyle/>
          <a:p>
            <a:pPr marL="0" indent="0">
              <a:buNone/>
            </a:pPr>
            <a:r>
              <a:rPr lang="en-US" dirty="0"/>
              <a:t>4. The trend for registration where gender is taken into consideration the average time between the 2 genders is the same or all service branches. </a:t>
            </a:r>
          </a:p>
          <a:p>
            <a:pPr marL="0" indent="0">
              <a:buNone/>
            </a:pPr>
            <a:r>
              <a:rPr lang="en-US" dirty="0"/>
              <a:t>5. The average per service branch is less than 3 years but the higher end can go up to 8 years for lower rank service rank soldiers.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198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slide20" descr="Registration trends">
            <a:extLst>
              <a:ext uri="{FF2B5EF4-FFF2-40B4-BE49-F238E27FC236}">
                <a16:creationId xmlns:a16="http://schemas.microsoft.com/office/drawing/2014/main" id="{99FEB1E9-9E23-4617-9F22-FDAD37BC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092" y="0"/>
            <a:ext cx="7255816" cy="6858000"/>
          </a:xfrm>
          <a:prstGeom prst="rect">
            <a:avLst/>
          </a:prstGeom>
        </p:spPr>
      </p:pic>
    </p:spTree>
    <p:extLst>
      <p:ext uri="{BB962C8B-B14F-4D97-AF65-F5344CB8AC3E}">
        <p14:creationId xmlns:p14="http://schemas.microsoft.com/office/powerpoint/2010/main" val="189073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Average time service men register for services">
            <a:extLst>
              <a:ext uri="{FF2B5EF4-FFF2-40B4-BE49-F238E27FC236}">
                <a16:creationId xmlns:a16="http://schemas.microsoft.com/office/drawing/2014/main" id="{776FC114-9182-4553-87A3-79678C7B6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467" y="0"/>
            <a:ext cx="8211065" cy="6858000"/>
          </a:xfrm>
          <a:prstGeom prst="rect">
            <a:avLst/>
          </a:prstGeom>
        </p:spPr>
      </p:pic>
    </p:spTree>
    <p:extLst>
      <p:ext uri="{BB962C8B-B14F-4D97-AF65-F5344CB8AC3E}">
        <p14:creationId xmlns:p14="http://schemas.microsoft.com/office/powerpoint/2010/main" val="25238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ervice branch emp by gender">
            <a:extLst>
              <a:ext uri="{FF2B5EF4-FFF2-40B4-BE49-F238E27FC236}">
                <a16:creationId xmlns:a16="http://schemas.microsoft.com/office/drawing/2014/main" id="{0B318A67-711E-451A-A7B7-1BCD96355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2558" y="0"/>
            <a:ext cx="4946883" cy="6858000"/>
          </a:xfrm>
          <a:prstGeom prst="rect">
            <a:avLst/>
          </a:prstGeom>
        </p:spPr>
      </p:pic>
    </p:spTree>
    <p:extLst>
      <p:ext uri="{BB962C8B-B14F-4D97-AF65-F5344CB8AC3E}">
        <p14:creationId xmlns:p14="http://schemas.microsoft.com/office/powerpoint/2010/main" val="110168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slide24" descr="Reg for services by branch">
            <a:extLst>
              <a:ext uri="{FF2B5EF4-FFF2-40B4-BE49-F238E27FC236}">
                <a16:creationId xmlns:a16="http://schemas.microsoft.com/office/drawing/2014/main" id="{C9F748D7-760A-4C40-8F3D-3A17F58D0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2000250"/>
            <a:ext cx="6915150" cy="2857500"/>
          </a:xfrm>
          <a:prstGeom prst="rect">
            <a:avLst/>
          </a:prstGeom>
        </p:spPr>
      </p:pic>
    </p:spTree>
    <p:extLst>
      <p:ext uri="{BB962C8B-B14F-4D97-AF65-F5344CB8AC3E}">
        <p14:creationId xmlns:p14="http://schemas.microsoft.com/office/powerpoint/2010/main" val="62208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Registration Details">
            <a:extLst>
              <a:ext uri="{FF2B5EF4-FFF2-40B4-BE49-F238E27FC236}">
                <a16:creationId xmlns:a16="http://schemas.microsoft.com/office/drawing/2014/main" id="{EAAE59B6-10F6-41E4-A2B1-0E3F56523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261609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01174-CFDC-4987-93A9-E62E30B315BA}"/>
              </a:ext>
            </a:extLst>
          </p:cNvPr>
          <p:cNvSpPr>
            <a:spLocks noGrp="1"/>
          </p:cNvSpPr>
          <p:nvPr>
            <p:ph type="title"/>
          </p:nvPr>
        </p:nvSpPr>
        <p:spPr/>
        <p:txBody>
          <a:bodyPr>
            <a:normAutofit fontScale="90000"/>
          </a:bodyPr>
          <a:lstStyle/>
          <a:p>
            <a:pPr algn="ctr"/>
            <a:r>
              <a:rPr lang="en-US" b="1" dirty="0"/>
              <a:t>How successful is the program in placing service men into jobs? </a:t>
            </a:r>
            <a:br>
              <a:rPr lang="en-US" b="1" dirty="0"/>
            </a:br>
            <a:endParaRPr lang="en-US" b="1" dirty="0"/>
          </a:p>
        </p:txBody>
      </p:sp>
      <p:sp>
        <p:nvSpPr>
          <p:cNvPr id="3" name="Content Placeholder 2">
            <a:extLst>
              <a:ext uri="{FF2B5EF4-FFF2-40B4-BE49-F238E27FC236}">
                <a16:creationId xmlns:a16="http://schemas.microsoft.com/office/drawing/2014/main" id="{4FB36C80-F6B2-4DC4-9EAF-4759825B04CF}"/>
              </a:ext>
            </a:extLst>
          </p:cNvPr>
          <p:cNvSpPr>
            <a:spLocks noGrp="1"/>
          </p:cNvSpPr>
          <p:nvPr>
            <p:ph idx="1"/>
          </p:nvPr>
        </p:nvSpPr>
        <p:spPr/>
        <p:txBody>
          <a:bodyPr>
            <a:normAutofit fontScale="77500" lnSpcReduction="20000"/>
          </a:bodyPr>
          <a:lstStyle/>
          <a:p>
            <a:pPr marL="514350" indent="-514350">
              <a:buAutoNum type="arabicPeriod"/>
            </a:pPr>
            <a:r>
              <a:rPr lang="en-US" dirty="0"/>
              <a:t>To compute the group of service men that were hired through the project, I considered those that had left service and were not serving any more. </a:t>
            </a:r>
          </a:p>
          <a:p>
            <a:pPr marL="514350" indent="-514350">
              <a:buAutoNum type="arabicPeriod"/>
            </a:pPr>
            <a:r>
              <a:rPr lang="en-US" dirty="0"/>
              <a:t>Those that got jobs over the years through the program are 20,091. These are not active service men, but instead those that retired. </a:t>
            </a:r>
          </a:p>
          <a:p>
            <a:pPr marL="514350" indent="-514350">
              <a:buAutoNum type="arabicPeriod"/>
            </a:pPr>
            <a:r>
              <a:rPr lang="en-US" dirty="0"/>
              <a:t>The split between men and women is made up in such a way that more men got jobs than women. But this makes sense because overall there are more men than women in the program. 1950 clients never indicated their gender, 3731 were female and 14410 were male. </a:t>
            </a:r>
          </a:p>
          <a:p>
            <a:pPr marL="514350" indent="-514350">
              <a:buAutoNum type="arabicPeriod"/>
            </a:pPr>
            <a:r>
              <a:rPr lang="en-US" dirty="0"/>
              <a:t>Since the program started it gained momentum by 2014 in fact in 2016 it was able to place over 8000 men into jobs, more than the unemployed to 2015. </a:t>
            </a:r>
          </a:p>
          <a:p>
            <a:pPr marL="514350" indent="-514350">
              <a:buAutoNum type="arabicPeriod"/>
            </a:pPr>
            <a:r>
              <a:rPr lang="en-US" dirty="0"/>
              <a:t>From the data those that get hired through the program are mostly satisfied with the placements that they get. </a:t>
            </a:r>
          </a:p>
          <a:p>
            <a:pPr marL="514350" indent="-514350">
              <a:buAutoNum type="arabicPeriod"/>
            </a:pPr>
            <a:r>
              <a:rPr lang="en-US" dirty="0"/>
              <a:t>In term of hires by service branch, the Army gets the lions share with 10,417 followed by the Navy with 3,055 and then Airforce with 2,880, then the Marines take up 2423 and Coast guard 170 and those that indicated null 1,145. </a:t>
            </a:r>
          </a:p>
        </p:txBody>
      </p:sp>
    </p:spTree>
    <p:extLst>
      <p:ext uri="{BB962C8B-B14F-4D97-AF65-F5344CB8AC3E}">
        <p14:creationId xmlns:p14="http://schemas.microsoft.com/office/powerpoint/2010/main" val="75975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slide16" descr="Employment by gender">
            <a:extLst>
              <a:ext uri="{FF2B5EF4-FFF2-40B4-BE49-F238E27FC236}">
                <a16:creationId xmlns:a16="http://schemas.microsoft.com/office/drawing/2014/main" id="{59D4DAE8-C5D6-4417-B46A-6CBD1F9AC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1790700"/>
            <a:ext cx="8448675" cy="3276600"/>
          </a:xfrm>
          <a:prstGeom prst="rect">
            <a:avLst/>
          </a:prstGeom>
        </p:spPr>
      </p:pic>
    </p:spTree>
    <p:extLst>
      <p:ext uri="{BB962C8B-B14F-4D97-AF65-F5344CB8AC3E}">
        <p14:creationId xmlns:p14="http://schemas.microsoft.com/office/powerpoint/2010/main" val="12517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slide19" descr="Hire satisfaction">
            <a:extLst>
              <a:ext uri="{FF2B5EF4-FFF2-40B4-BE49-F238E27FC236}">
                <a16:creationId xmlns:a16="http://schemas.microsoft.com/office/drawing/2014/main" id="{36F2C154-E7EF-4A3E-9BE5-6EE9FCF87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1885950"/>
            <a:ext cx="8448675" cy="3086100"/>
          </a:xfrm>
          <a:prstGeom prst="rect">
            <a:avLst/>
          </a:prstGeom>
        </p:spPr>
      </p:pic>
    </p:spTree>
    <p:extLst>
      <p:ext uri="{BB962C8B-B14F-4D97-AF65-F5344CB8AC3E}">
        <p14:creationId xmlns:p14="http://schemas.microsoft.com/office/powerpoint/2010/main" val="556344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slide26" descr="Hires by service branch">
            <a:extLst>
              <a:ext uri="{FF2B5EF4-FFF2-40B4-BE49-F238E27FC236}">
                <a16:creationId xmlns:a16="http://schemas.microsoft.com/office/drawing/2014/main" id="{6EF7F617-6151-4C94-A599-182015C46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662" y="647700"/>
            <a:ext cx="8448675" cy="5562600"/>
          </a:xfrm>
          <a:prstGeom prst="rect">
            <a:avLst/>
          </a:prstGeom>
        </p:spPr>
      </p:pic>
    </p:spTree>
    <p:extLst>
      <p:ext uri="{BB962C8B-B14F-4D97-AF65-F5344CB8AC3E}">
        <p14:creationId xmlns:p14="http://schemas.microsoft.com/office/powerpoint/2010/main" val="289422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CE2C-6081-426B-9904-5DF672396604}"/>
              </a:ext>
            </a:extLst>
          </p:cNvPr>
          <p:cNvSpPr>
            <a:spLocks noGrp="1"/>
          </p:cNvSpPr>
          <p:nvPr>
            <p:ph type="title"/>
          </p:nvPr>
        </p:nvSpPr>
        <p:spPr/>
        <p:txBody>
          <a:bodyPr/>
          <a:lstStyle/>
          <a:p>
            <a:pPr algn="ctr"/>
            <a:r>
              <a:rPr lang="en-US" b="1" dirty="0"/>
              <a:t>My analysis is going to answer the following questions based on the hire heroes dataset. </a:t>
            </a:r>
          </a:p>
        </p:txBody>
      </p:sp>
      <p:sp>
        <p:nvSpPr>
          <p:cNvPr id="3" name="Content Placeholder 2">
            <a:extLst>
              <a:ext uri="{FF2B5EF4-FFF2-40B4-BE49-F238E27FC236}">
                <a16:creationId xmlns:a16="http://schemas.microsoft.com/office/drawing/2014/main" id="{3A87B3F0-7A37-4303-AB32-A47ACC7F00ED}"/>
              </a:ext>
            </a:extLst>
          </p:cNvPr>
          <p:cNvSpPr>
            <a:spLocks noGrp="1"/>
          </p:cNvSpPr>
          <p:nvPr>
            <p:ph idx="1"/>
          </p:nvPr>
        </p:nvSpPr>
        <p:spPr/>
        <p:txBody>
          <a:bodyPr/>
          <a:lstStyle/>
          <a:p>
            <a:pPr marL="514350" indent="-514350">
              <a:buAutoNum type="arabicPeriod"/>
            </a:pPr>
            <a:r>
              <a:rPr lang="en-US" dirty="0"/>
              <a:t>What are the main statistics of the service men that register for employment placement at “Hire heroes”? </a:t>
            </a:r>
          </a:p>
          <a:p>
            <a:pPr marL="514350" indent="-514350">
              <a:buAutoNum type="arabicPeriod"/>
            </a:pPr>
            <a:r>
              <a:rPr lang="en-US" dirty="0"/>
              <a:t>What are the client registration trends over the years? </a:t>
            </a:r>
          </a:p>
          <a:p>
            <a:pPr marL="514350" indent="-514350">
              <a:buAutoNum type="arabicPeriod"/>
            </a:pPr>
            <a:r>
              <a:rPr lang="en-US" dirty="0"/>
              <a:t>How successful is the program in placing service men into jobs? </a:t>
            </a:r>
          </a:p>
          <a:p>
            <a:pPr marL="514350" indent="-514350">
              <a:buAutoNum type="arabicPeriod"/>
            </a:pPr>
            <a:r>
              <a:rPr lang="en-US" dirty="0"/>
              <a:t>Which communication channels are successful? What are the outcomes of using those channels? </a:t>
            </a:r>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3781736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slide18" descr="Hires">
            <a:extLst>
              <a:ext uri="{FF2B5EF4-FFF2-40B4-BE49-F238E27FC236}">
                <a16:creationId xmlns:a16="http://schemas.microsoft.com/office/drawing/2014/main" id="{21207BCA-B1CD-4E47-93AC-E2DE298F5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967" y="0"/>
            <a:ext cx="6600066" cy="6858000"/>
          </a:xfrm>
          <a:prstGeom prst="rect">
            <a:avLst/>
          </a:prstGeom>
        </p:spPr>
      </p:pic>
    </p:spTree>
    <p:extLst>
      <p:ext uri="{BB962C8B-B14F-4D97-AF65-F5344CB8AC3E}">
        <p14:creationId xmlns:p14="http://schemas.microsoft.com/office/powerpoint/2010/main" val="300218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lide9" descr="Employment by service years">
            <a:extLst>
              <a:ext uri="{FF2B5EF4-FFF2-40B4-BE49-F238E27FC236}">
                <a16:creationId xmlns:a16="http://schemas.microsoft.com/office/drawing/2014/main" id="{F5D9B6F8-E6B8-4C66-A91B-79227CD45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976312"/>
            <a:ext cx="6915150" cy="4905375"/>
          </a:xfrm>
          <a:prstGeom prst="rect">
            <a:avLst/>
          </a:prstGeom>
        </p:spPr>
      </p:pic>
    </p:spTree>
    <p:extLst>
      <p:ext uri="{BB962C8B-B14F-4D97-AF65-F5344CB8AC3E}">
        <p14:creationId xmlns:p14="http://schemas.microsoft.com/office/powerpoint/2010/main" val="1701524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slide10" descr="Employment by rank years in service">
            <a:extLst>
              <a:ext uri="{FF2B5EF4-FFF2-40B4-BE49-F238E27FC236}">
                <a16:creationId xmlns:a16="http://schemas.microsoft.com/office/drawing/2014/main" id="{35BC2073-F1C1-4318-B28E-CB255FD24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376" y="0"/>
            <a:ext cx="5291328" cy="6858000"/>
          </a:xfrm>
          <a:prstGeom prst="rect">
            <a:avLst/>
          </a:prstGeom>
        </p:spPr>
      </p:pic>
    </p:spTree>
    <p:extLst>
      <p:ext uri="{BB962C8B-B14F-4D97-AF65-F5344CB8AC3E}">
        <p14:creationId xmlns:p14="http://schemas.microsoft.com/office/powerpoint/2010/main" val="172970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slide25" descr="Hire information">
            <a:extLst>
              <a:ext uri="{FF2B5EF4-FFF2-40B4-BE49-F238E27FC236}">
                <a16:creationId xmlns:a16="http://schemas.microsoft.com/office/drawing/2014/main" id="{50168C0C-D665-4C5B-95BE-57CEDFEDC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1CC4-B511-471E-89F2-D13AE3BB3F52}"/>
              </a:ext>
            </a:extLst>
          </p:cNvPr>
          <p:cNvSpPr>
            <a:spLocks noGrp="1"/>
          </p:cNvSpPr>
          <p:nvPr>
            <p:ph type="title"/>
          </p:nvPr>
        </p:nvSpPr>
        <p:spPr/>
        <p:txBody>
          <a:bodyPr>
            <a:normAutofit fontScale="90000"/>
          </a:bodyPr>
          <a:lstStyle/>
          <a:p>
            <a:r>
              <a:rPr lang="en-US" b="1" dirty="0"/>
              <a:t>Which communication channels are successful? What are the outcomes of using those channels? </a:t>
            </a:r>
            <a:br>
              <a:rPr lang="en-US" b="1" dirty="0"/>
            </a:br>
            <a:endParaRPr lang="en-US" b="1" dirty="0"/>
          </a:p>
        </p:txBody>
      </p:sp>
      <p:sp>
        <p:nvSpPr>
          <p:cNvPr id="3" name="Content Placeholder 2">
            <a:extLst>
              <a:ext uri="{FF2B5EF4-FFF2-40B4-BE49-F238E27FC236}">
                <a16:creationId xmlns:a16="http://schemas.microsoft.com/office/drawing/2014/main" id="{044CDE7A-1E03-42E2-A895-5136CA5EFFF0}"/>
              </a:ext>
            </a:extLst>
          </p:cNvPr>
          <p:cNvSpPr>
            <a:spLocks noGrp="1"/>
          </p:cNvSpPr>
          <p:nvPr>
            <p:ph idx="1"/>
          </p:nvPr>
        </p:nvSpPr>
        <p:spPr/>
        <p:txBody>
          <a:bodyPr/>
          <a:lstStyle/>
          <a:p>
            <a:pPr marL="514350" indent="-514350">
              <a:buAutoNum type="arabicPeriod"/>
            </a:pPr>
            <a:r>
              <a:rPr lang="en-US" dirty="0"/>
              <a:t>So far the most used communication channels are telephone,  email and text.</a:t>
            </a:r>
          </a:p>
          <a:p>
            <a:pPr marL="514350" indent="-514350">
              <a:buAutoNum type="arabicPeriod"/>
            </a:pPr>
            <a:r>
              <a:rPr lang="en-US" dirty="0"/>
              <a:t>Those that got job placements mostly used Phone and Email. </a:t>
            </a:r>
          </a:p>
          <a:p>
            <a:pPr marL="514350" indent="-514350">
              <a:buAutoNum type="arabicPeriod"/>
            </a:pPr>
            <a:r>
              <a:rPr lang="en-US" dirty="0"/>
              <a:t>So this is one of key factors that determine successful job placement. </a:t>
            </a:r>
          </a:p>
          <a:p>
            <a:pPr marL="0" indent="0">
              <a:buNone/>
            </a:pPr>
            <a:endParaRPr lang="en-US" dirty="0"/>
          </a:p>
        </p:txBody>
      </p:sp>
    </p:spTree>
    <p:extLst>
      <p:ext uri="{BB962C8B-B14F-4D97-AF65-F5344CB8AC3E}">
        <p14:creationId xmlns:p14="http://schemas.microsoft.com/office/powerpoint/2010/main" val="124388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lide11" descr="Communication prefrences">
            <a:extLst>
              <a:ext uri="{FF2B5EF4-FFF2-40B4-BE49-F238E27FC236}">
                <a16:creationId xmlns:a16="http://schemas.microsoft.com/office/drawing/2014/main" id="{045AC315-93E6-490A-8B22-A07361F825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662" y="1042987"/>
            <a:ext cx="6924675" cy="4772025"/>
          </a:xfrm>
          <a:prstGeom prst="rect">
            <a:avLst/>
          </a:prstGeom>
        </p:spPr>
      </p:pic>
    </p:spTree>
    <p:extLst>
      <p:ext uri="{BB962C8B-B14F-4D97-AF65-F5344CB8AC3E}">
        <p14:creationId xmlns:p14="http://schemas.microsoft.com/office/powerpoint/2010/main" val="1580406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slide8" descr="Communication by service years">
            <a:extLst>
              <a:ext uri="{FF2B5EF4-FFF2-40B4-BE49-F238E27FC236}">
                <a16:creationId xmlns:a16="http://schemas.microsoft.com/office/drawing/2014/main" id="{637F8BE0-5D79-4737-976B-1CE55390E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1085850"/>
            <a:ext cx="6915150" cy="4686300"/>
          </a:xfrm>
          <a:prstGeom prst="rect">
            <a:avLst/>
          </a:prstGeom>
        </p:spPr>
      </p:pic>
    </p:spTree>
    <p:extLst>
      <p:ext uri="{BB962C8B-B14F-4D97-AF65-F5344CB8AC3E}">
        <p14:creationId xmlns:p14="http://schemas.microsoft.com/office/powerpoint/2010/main" val="1975473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slide28" descr="Communication by branches">
            <a:extLst>
              <a:ext uri="{FF2B5EF4-FFF2-40B4-BE49-F238E27FC236}">
                <a16:creationId xmlns:a16="http://schemas.microsoft.com/office/drawing/2014/main" id="{2ED7EDE8-95E8-4A6C-876A-3059B1748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950" y="1995487"/>
            <a:ext cx="6896100" cy="2867025"/>
          </a:xfrm>
          <a:prstGeom prst="rect">
            <a:avLst/>
          </a:prstGeom>
        </p:spPr>
      </p:pic>
    </p:spTree>
    <p:extLst>
      <p:ext uri="{BB962C8B-B14F-4D97-AF65-F5344CB8AC3E}">
        <p14:creationId xmlns:p14="http://schemas.microsoft.com/office/powerpoint/2010/main" val="3978800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slide27" descr="Communication Dashboard">
            <a:extLst>
              <a:ext uri="{FF2B5EF4-FFF2-40B4-BE49-F238E27FC236}">
                <a16:creationId xmlns:a16="http://schemas.microsoft.com/office/drawing/2014/main" id="{03FC6236-B9AD-4921-BC14-E273E7DF2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8D3D-D824-4974-8536-A458EEBD7931}"/>
              </a:ext>
            </a:extLst>
          </p:cNvPr>
          <p:cNvSpPr>
            <a:spLocks noGrp="1"/>
          </p:cNvSpPr>
          <p:nvPr>
            <p:ph type="title"/>
          </p:nvPr>
        </p:nvSpPr>
        <p:spPr/>
        <p:txBody>
          <a:bodyPr>
            <a:normAutofit fontScale="90000"/>
          </a:bodyPr>
          <a:lstStyle/>
          <a:p>
            <a:pPr algn="ctr"/>
            <a:br>
              <a:rPr lang="en-US" dirty="0"/>
            </a:br>
            <a:r>
              <a:rPr lang="en-US" b="1" dirty="0"/>
              <a:t>Statistics of the service men that register for employment placement at “Hire heroes”.  </a:t>
            </a:r>
            <a:br>
              <a:rPr lang="en-US" dirty="0"/>
            </a:br>
            <a:endParaRPr lang="en-US" dirty="0"/>
          </a:p>
        </p:txBody>
      </p:sp>
      <p:sp>
        <p:nvSpPr>
          <p:cNvPr id="3" name="Content Placeholder 2">
            <a:extLst>
              <a:ext uri="{FF2B5EF4-FFF2-40B4-BE49-F238E27FC236}">
                <a16:creationId xmlns:a16="http://schemas.microsoft.com/office/drawing/2014/main" id="{3B30A672-B582-4B17-B7FD-422370D5C5CD}"/>
              </a:ext>
            </a:extLst>
          </p:cNvPr>
          <p:cNvSpPr>
            <a:spLocks noGrp="1"/>
          </p:cNvSpPr>
          <p:nvPr>
            <p:ph idx="1"/>
          </p:nvPr>
        </p:nvSpPr>
        <p:spPr/>
        <p:txBody>
          <a:bodyPr>
            <a:normAutofit fontScale="92500" lnSpcReduction="10000"/>
          </a:bodyPr>
          <a:lstStyle/>
          <a:p>
            <a:pPr marL="514350" indent="-514350">
              <a:buAutoNum type="arabicPeriod"/>
            </a:pPr>
            <a:r>
              <a:rPr lang="en-US" dirty="0"/>
              <a:t>In terms of numbers by service branch the army has over 50K registrants, followed by those that did not mention which branch they belong to and then Navy with a little over 10K, Marines, Airforce, Coast guard and one solo Merchant Marine. </a:t>
            </a:r>
          </a:p>
          <a:p>
            <a:pPr marL="514350" indent="-514350">
              <a:buAutoNum type="arabicPeriod"/>
            </a:pPr>
            <a:r>
              <a:rPr lang="en-US" dirty="0"/>
              <a:t>The average amount of time spent in the army mostly is determined by one’s rank, C3s have the highest average of 28.9 years on the contrary  lower ranked service men spend the lowest amount of time in service. </a:t>
            </a:r>
          </a:p>
          <a:p>
            <a:pPr marL="514350" indent="-514350">
              <a:buAutoNum type="arabicPeriod"/>
            </a:pPr>
            <a:r>
              <a:rPr lang="en-US" dirty="0"/>
              <a:t>E-4 to E-8 have highest composition of registrants. </a:t>
            </a:r>
          </a:p>
          <a:p>
            <a:pPr marL="514350" indent="-514350">
              <a:buAutoNum type="arabicPeriod"/>
            </a:pPr>
            <a:r>
              <a:rPr lang="en-US" dirty="0"/>
              <a:t>In terms of time spent in the army, the Cost guard has the highest value in years which is 12.28 years, followed by the Airforce with 11.2 years, then Navy 10.15, Army 9.93, Marines 6.9, Merchant marine 4.04 years. </a:t>
            </a:r>
          </a:p>
        </p:txBody>
      </p:sp>
    </p:spTree>
    <p:extLst>
      <p:ext uri="{BB962C8B-B14F-4D97-AF65-F5344CB8AC3E}">
        <p14:creationId xmlns:p14="http://schemas.microsoft.com/office/powerpoint/2010/main" val="287311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lide12" descr="Service men by branch">
            <a:extLst>
              <a:ext uri="{FF2B5EF4-FFF2-40B4-BE49-F238E27FC236}">
                <a16:creationId xmlns:a16="http://schemas.microsoft.com/office/drawing/2014/main" id="{821F5B84-13E2-44A3-86D5-35E7B4871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1890712"/>
            <a:ext cx="8439150" cy="3076575"/>
          </a:xfrm>
          <a:prstGeom prst="rect">
            <a:avLst/>
          </a:prstGeom>
        </p:spPr>
      </p:pic>
    </p:spTree>
    <p:extLst>
      <p:ext uri="{BB962C8B-B14F-4D97-AF65-F5344CB8AC3E}">
        <p14:creationId xmlns:p14="http://schemas.microsoft.com/office/powerpoint/2010/main" val="86755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ervice rank Vs Years in service. ">
            <a:extLst>
              <a:ext uri="{FF2B5EF4-FFF2-40B4-BE49-F238E27FC236}">
                <a16:creationId xmlns:a16="http://schemas.microsoft.com/office/drawing/2014/main" id="{07A75A52-B821-49EA-86B9-972F377FF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225" y="0"/>
            <a:ext cx="7963549" cy="6858000"/>
          </a:xfrm>
          <a:prstGeom prst="rect">
            <a:avLst/>
          </a:prstGeom>
        </p:spPr>
      </p:pic>
    </p:spTree>
    <p:extLst>
      <p:ext uri="{BB962C8B-B14F-4D97-AF65-F5344CB8AC3E}">
        <p14:creationId xmlns:p14="http://schemas.microsoft.com/office/powerpoint/2010/main" val="2442616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slide17" descr="Average years in service">
            <a:extLst>
              <a:ext uri="{FF2B5EF4-FFF2-40B4-BE49-F238E27FC236}">
                <a16:creationId xmlns:a16="http://schemas.microsoft.com/office/drawing/2014/main" id="{3CB770D8-9C6E-4A37-91C1-0CA662DD5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425" y="1809750"/>
            <a:ext cx="6915150" cy="3238500"/>
          </a:xfrm>
          <a:prstGeom prst="rect">
            <a:avLst/>
          </a:prstGeom>
        </p:spPr>
      </p:pic>
    </p:spTree>
    <p:extLst>
      <p:ext uri="{BB962C8B-B14F-4D97-AF65-F5344CB8AC3E}">
        <p14:creationId xmlns:p14="http://schemas.microsoft.com/office/powerpoint/2010/main" val="409693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slide13" descr="No. service men by rank">
            <a:extLst>
              <a:ext uri="{FF2B5EF4-FFF2-40B4-BE49-F238E27FC236}">
                <a16:creationId xmlns:a16="http://schemas.microsoft.com/office/drawing/2014/main" id="{28CC91DD-BF32-49BB-B915-64490193C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164" y="0"/>
            <a:ext cx="7421671" cy="6858000"/>
          </a:xfrm>
          <a:prstGeom prst="rect">
            <a:avLst/>
          </a:prstGeom>
        </p:spPr>
      </p:pic>
    </p:spTree>
    <p:extLst>
      <p:ext uri="{BB962C8B-B14F-4D97-AF65-F5344CB8AC3E}">
        <p14:creationId xmlns:p14="http://schemas.microsoft.com/office/powerpoint/2010/main" val="380984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slide22" descr="Service Details">
            <a:extLst>
              <a:ext uri="{FF2B5EF4-FFF2-40B4-BE49-F238E27FC236}">
                <a16:creationId xmlns:a16="http://schemas.microsoft.com/office/drawing/2014/main" id="{552F154B-F3B8-453B-B4CF-7DEC8A9DE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380" y="0"/>
            <a:ext cx="8572500" cy="6858000"/>
          </a:xfrm>
          <a:prstGeom prst="rect">
            <a:avLst/>
          </a:prstGeom>
        </p:spPr>
      </p:pic>
      <p:sp>
        <p:nvSpPr>
          <p:cNvPr id="2" name="TextBox 1">
            <a:extLst>
              <a:ext uri="{FF2B5EF4-FFF2-40B4-BE49-F238E27FC236}">
                <a16:creationId xmlns:a16="http://schemas.microsoft.com/office/drawing/2014/main" id="{AE629E18-0ECA-4C18-9E86-A0E107ED4F7A}"/>
              </a:ext>
            </a:extLst>
          </p:cNvPr>
          <p:cNvSpPr txBox="1"/>
          <p:nvPr/>
        </p:nvSpPr>
        <p:spPr>
          <a:xfrm>
            <a:off x="8572500" y="356460"/>
            <a:ext cx="3206212"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5D90-E857-4C51-B485-31A16CB88C14}"/>
              </a:ext>
            </a:extLst>
          </p:cNvPr>
          <p:cNvSpPr>
            <a:spLocks noGrp="1"/>
          </p:cNvSpPr>
          <p:nvPr>
            <p:ph type="title"/>
          </p:nvPr>
        </p:nvSpPr>
        <p:spPr/>
        <p:txBody>
          <a:bodyPr>
            <a:normAutofit fontScale="90000"/>
          </a:bodyPr>
          <a:lstStyle/>
          <a:p>
            <a:pPr algn="ctr"/>
            <a:r>
              <a:rPr lang="en-US" b="1" dirty="0"/>
              <a:t>What are the client registration trends over the years? </a:t>
            </a:r>
            <a:br>
              <a:rPr lang="en-US" b="1" dirty="0"/>
            </a:br>
            <a:endParaRPr lang="en-US" b="1" dirty="0"/>
          </a:p>
        </p:txBody>
      </p:sp>
      <p:sp>
        <p:nvSpPr>
          <p:cNvPr id="3" name="Content Placeholder 2">
            <a:extLst>
              <a:ext uri="{FF2B5EF4-FFF2-40B4-BE49-F238E27FC236}">
                <a16:creationId xmlns:a16="http://schemas.microsoft.com/office/drawing/2014/main" id="{14B06695-8114-4C1D-810B-C6FB4EE08585}"/>
              </a:ext>
            </a:extLst>
          </p:cNvPr>
          <p:cNvSpPr>
            <a:spLocks noGrp="1"/>
          </p:cNvSpPr>
          <p:nvPr>
            <p:ph idx="1"/>
          </p:nvPr>
        </p:nvSpPr>
        <p:spPr/>
        <p:txBody>
          <a:bodyPr/>
          <a:lstStyle/>
          <a:p>
            <a:pPr marL="514350" indent="-514350">
              <a:buAutoNum type="arabicPeriod"/>
            </a:pPr>
            <a:r>
              <a:rPr lang="en-US" dirty="0"/>
              <a:t>Since the inception of the program in 2007 seems that the trend has been going up and from the historical values its very much evident this trend is going to continue to go up. </a:t>
            </a:r>
          </a:p>
          <a:p>
            <a:pPr marL="514350" indent="-514350">
              <a:buAutoNum type="arabicPeriod"/>
            </a:pPr>
            <a:r>
              <a:rPr lang="en-US" dirty="0"/>
              <a:t>In term of registration service men with lower ranks take longer to register for services compared with those that have higher ranks. It should also be noted that higher service men have spent more time in the army.  </a:t>
            </a:r>
          </a:p>
          <a:p>
            <a:pPr marL="514350" indent="-514350">
              <a:buAutoNum type="arabicPeriod"/>
            </a:pPr>
            <a:r>
              <a:rPr lang="en-US" dirty="0"/>
              <a:t>Lower rank service men will register on average 8 years after service and higher rank and service men spouses register when they are still in service hence the negative values. </a:t>
            </a:r>
          </a:p>
          <a:p>
            <a:pPr marL="514350" indent="-514350">
              <a:buAutoNum type="arabicPeriod"/>
            </a:pPr>
            <a:endParaRPr lang="en-US" dirty="0"/>
          </a:p>
          <a:p>
            <a:pPr marL="0" indent="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796774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696</Words>
  <Application>Microsoft Office PowerPoint</Application>
  <PresentationFormat>Widescreen</PresentationFormat>
  <Paragraphs>32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Data Warehousing Project. </vt:lpstr>
      <vt:lpstr>My analysis is going to answer the following questions based on the hire heroes dataset. </vt:lpstr>
      <vt:lpstr> Statistics of the service men that register for employment placement at “Hire heroes”.   </vt:lpstr>
      <vt:lpstr>PowerPoint Presentation</vt:lpstr>
      <vt:lpstr>PowerPoint Presentation</vt:lpstr>
      <vt:lpstr>PowerPoint Presentation</vt:lpstr>
      <vt:lpstr>PowerPoint Presentation</vt:lpstr>
      <vt:lpstr>PowerPoint Presentation</vt:lpstr>
      <vt:lpstr>What are the client registration trends over the years?  </vt:lpstr>
      <vt:lpstr>What are the client registration trends over the years?  </vt:lpstr>
      <vt:lpstr>PowerPoint Presentation</vt:lpstr>
      <vt:lpstr>PowerPoint Presentation</vt:lpstr>
      <vt:lpstr>PowerPoint Presentation</vt:lpstr>
      <vt:lpstr>PowerPoint Presentation</vt:lpstr>
      <vt:lpstr>PowerPoint Presentation</vt:lpstr>
      <vt:lpstr>How successful is the program in placing service men into jobs?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communication channels are successful? What are the outcomes of using those channels?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DWProjectFinal</dc:title>
  <dc:creator/>
  <cp:lastModifiedBy>Moses Mbabaali</cp:lastModifiedBy>
  <cp:revision>26</cp:revision>
  <dcterms:created xsi:type="dcterms:W3CDTF">2020-07-10T21:41:42Z</dcterms:created>
  <dcterms:modified xsi:type="dcterms:W3CDTF">2020-07-11T05:40:56Z</dcterms:modified>
</cp:coreProperties>
</file>