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29.08.2023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844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29.08.2023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42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29.08.2023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4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29.08.2023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104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29.08.2023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50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29.08.2023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296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29.08.2023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26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29.08.2023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72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29.08.2023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94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29.08.2023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396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29.08.2023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381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CEB2-5A59-4EB9-A35D-E7F561220B1B}" type="datetimeFigureOut">
              <a:rPr lang="nb-NO" smtClean="0"/>
              <a:t>29.08.2023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59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Machine Learning Methods to Indentify Human </a:t>
            </a:r>
            <a:r>
              <a:rPr lang="nb-NO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Activities</a:t>
            </a:r>
            <a:endParaRPr lang="nb-N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By Mbabaali Moses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18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and Cross Validation 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esults</a:t>
            </a:r>
            <a:endParaRPr lang="nb-NO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6302"/>
            <a:ext cx="10515600" cy="4592267"/>
          </a:xfrm>
        </p:spPr>
        <p:txBody>
          <a:bodyPr>
            <a:normAutofit lnSpcReduction="10000"/>
          </a:bodyPr>
          <a:lstStyle/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Support Vector Machines perform better than the other algorithms followed by XGBClassifier, then RandomForests and last DecisionTree.</a:t>
            </a:r>
          </a:p>
          <a:p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 validation scores are pretty much similar to prediction scores, so we can trust our predictive scores. </a:t>
            </a:r>
            <a:endParaRPr lang="nb-N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753" t="52455" r="34487" b="28889"/>
          <a:stretch/>
        </p:blipFill>
        <p:spPr>
          <a:xfrm>
            <a:off x="128076" y="1633062"/>
            <a:ext cx="11935847" cy="2517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9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1" y="26194"/>
            <a:ext cx="11934914" cy="802747"/>
          </a:xfrm>
        </p:spPr>
        <p:txBody>
          <a:bodyPr>
            <a:normAutofit fontScale="90000"/>
          </a:bodyPr>
          <a:lstStyle/>
          <a:p>
            <a:pPr algn="ctr"/>
            <a:r>
              <a:rPr lang="nb-NO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 </a:t>
            </a:r>
            <a:r>
              <a:rPr lang="nb-NO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Matrices (XGBClassifier and </a:t>
            </a:r>
            <a:r>
              <a:rPr lang="nb-NO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RandomForestClassifier)</a:t>
            </a:r>
            <a:endParaRPr lang="nb-NO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288" y="989196"/>
            <a:ext cx="10515600" cy="4351338"/>
          </a:xfrm>
        </p:spPr>
        <p:txBody>
          <a:bodyPr/>
          <a:lstStyle/>
          <a:p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Stationary </a:t>
            </a:r>
            <a:r>
              <a:rPr lang="nb-N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activities tend to misclassify within themselves. </a:t>
            </a:r>
          </a:p>
          <a:p>
            <a:r>
              <a:rPr lang="nb-N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same is true within dynamic activities.</a:t>
            </a:r>
          </a:p>
          <a:p>
            <a:endParaRPr lang="nb-NO" dirty="0" smtClean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18" t="21549" r="40257" b="9048"/>
          <a:stretch/>
        </p:blipFill>
        <p:spPr>
          <a:xfrm>
            <a:off x="51631" y="2055913"/>
            <a:ext cx="5742775" cy="4763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358" t="21880" r="40883" b="8035"/>
          <a:stretch/>
        </p:blipFill>
        <p:spPr>
          <a:xfrm>
            <a:off x="6759726" y="2094762"/>
            <a:ext cx="5363910" cy="4724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08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6" y="159788"/>
            <a:ext cx="10897385" cy="802747"/>
          </a:xfrm>
        </p:spPr>
        <p:txBody>
          <a:bodyPr>
            <a:noAutofit/>
          </a:bodyPr>
          <a:lstStyle/>
          <a:p>
            <a:pPr algn="ctr"/>
            <a:r>
              <a:rPr lang="nb-NO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 Matrices </a:t>
            </a:r>
            <a:r>
              <a:rPr lang="nb-NO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(SupportVectorClassifier and DecisionTreeClassifier)</a:t>
            </a:r>
            <a:endParaRPr lang="nb-NO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568" y="998624"/>
            <a:ext cx="10515600" cy="4351338"/>
          </a:xfrm>
        </p:spPr>
        <p:txBody>
          <a:bodyPr/>
          <a:lstStyle/>
          <a:p>
            <a:r>
              <a:rPr lang="nb-N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trees tend to have a much more higher misclassification rate than the other algorithms. </a:t>
            </a:r>
            <a:endParaRPr lang="nb-NO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320" t="24445" r="40304" b="5556"/>
          <a:stretch/>
        </p:blipFill>
        <p:spPr>
          <a:xfrm>
            <a:off x="68366" y="1889913"/>
            <a:ext cx="5555172" cy="4929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657" t="22820" r="40016" b="5556"/>
          <a:stretch/>
        </p:blipFill>
        <p:spPr>
          <a:xfrm>
            <a:off x="6605899" y="1809553"/>
            <a:ext cx="5511752" cy="5009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19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Background. </a:t>
            </a:r>
            <a:endParaRPr lang="nb-N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advent of machine learning and artificial intelligence we have the ability to indentify hidden information in data. </a:t>
            </a:r>
          </a:p>
          <a:p>
            <a:pPr algn="just"/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study an accerelometer and gyroscope were used to generate movement data in the x,y and z directions (Anguita </a:t>
            </a:r>
            <a:r>
              <a:rPr lang="nb-N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al, 2012</a:t>
            </a:r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for everyday human activities such as walking, laying, going upstairs etc. </a:t>
            </a:r>
          </a:p>
          <a:p>
            <a:pPr algn="just"/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activity recognition is important today because of its application in sectors such as health, sports, care(Remote care for the elderly) etc (Neha et al, 2022). </a:t>
            </a:r>
          </a:p>
          <a:p>
            <a:pPr algn="just"/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of these activities is going to be done using machine learning algorithms. </a:t>
            </a:r>
            <a:endParaRPr lang="nb-N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59" y="348033"/>
            <a:ext cx="10515600" cy="1325563"/>
          </a:xfrm>
        </p:spPr>
        <p:txBody>
          <a:bodyPr/>
          <a:lstStyle/>
          <a:p>
            <a:r>
              <a:rPr lang="nb-NO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aims</a:t>
            </a:r>
            <a:endParaRPr lang="nb-N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an exploratory data analysis of the dataset and also identify the included activities.</a:t>
            </a:r>
          </a:p>
          <a:p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different machine learning </a:t>
            </a:r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 to predict human activity. </a:t>
            </a:r>
            <a:endParaRPr lang="nb-NO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Aquire and compare predictive </a:t>
            </a:r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scores </a:t>
            </a:r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different </a:t>
            </a:r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classifiers, with </a:t>
            </a:r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 </a:t>
            </a:r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respective cross validation </a:t>
            </a:r>
            <a:r>
              <a:rPr lang="nb-N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scores.</a:t>
            </a:r>
            <a:endParaRPr lang="nb-NO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8971"/>
          </a:xfrm>
        </p:spPr>
        <p:txBody>
          <a:bodyPr/>
          <a:lstStyle/>
          <a:p>
            <a:r>
              <a:rPr lang="nb-NO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Analysis. (EDA)</a:t>
            </a:r>
            <a:endParaRPr lang="nb-N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4" y="904973"/>
            <a:ext cx="11199044" cy="4696955"/>
          </a:xfrm>
        </p:spPr>
        <p:txBody>
          <a:bodyPr/>
          <a:lstStyle/>
          <a:p>
            <a:r>
              <a:rPr lang="nb-N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is split into 70% for the training set and 30% for the testing set. </a:t>
            </a:r>
            <a:endParaRPr lang="nb-N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b-N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count plot below shows data for each of the individuals in the training set. </a:t>
            </a:r>
            <a:endParaRPr lang="nb-N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b-N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lang="nb-N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infer that the dataset is </a:t>
            </a:r>
            <a:r>
              <a:rPr lang="nb-N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balanced with the respective activities.</a:t>
            </a:r>
            <a:endParaRPr lang="nb-N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nb-NO" dirty="0" smtClean="0"/>
              <a:t> 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" t="7466" r="7924" b="3764"/>
          <a:stretch/>
        </p:blipFill>
        <p:spPr>
          <a:xfrm>
            <a:off x="1397048" y="2243579"/>
            <a:ext cx="8684007" cy="46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94" y="167162"/>
            <a:ext cx="10515600" cy="1325563"/>
          </a:xfrm>
        </p:spPr>
        <p:txBody>
          <a:bodyPr/>
          <a:lstStyle/>
          <a:p>
            <a:r>
              <a:rPr lang="nb-NO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Analysis. (EDA)</a:t>
            </a:r>
            <a:endParaRPr lang="nb-N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1496" y="1372698"/>
            <a:ext cx="6070863" cy="4351338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Acceleration plot for each of the activities.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Stationary activities have lower acceleration magnitude values compared to dynamic activities. </a:t>
            </a:r>
            <a:endParaRPr lang="nb-N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" t="7327" r="5622"/>
          <a:stretch/>
        </p:blipFill>
        <p:spPr>
          <a:xfrm>
            <a:off x="94268" y="1245936"/>
            <a:ext cx="5551603" cy="55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5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Analysis. (EDA)</a:t>
            </a:r>
            <a:endParaRPr lang="nb-N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594" y="1611984"/>
            <a:ext cx="5377205" cy="4564979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box plot shows the gyroscope magnitude mean.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a similar set up whereby the stationary activities have lower gyroscope magnitude values and the dynamic activities have high values.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" t="7180" r="5622"/>
          <a:stretch/>
        </p:blipFill>
        <p:spPr>
          <a:xfrm>
            <a:off x="414780" y="1342365"/>
            <a:ext cx="5269584" cy="53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Analysis. (EDA)</a:t>
            </a:r>
            <a:endParaRPr lang="nb-N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844" y="1825625"/>
            <a:ext cx="4940955" cy="4351338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plot for all the activities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activities are arranged basing on highest occurrence to lowest.  </a:t>
            </a:r>
            <a:endParaRPr lang="nb-N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6135" r="3300"/>
          <a:stretch/>
        </p:blipFill>
        <p:spPr>
          <a:xfrm>
            <a:off x="602530" y="1825625"/>
            <a:ext cx="5384800" cy="41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Analysis. (EDA</a:t>
            </a:r>
            <a:r>
              <a:rPr lang="nb-NO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br>
              <a:rPr lang="nb-NO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b-NO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Principle Component Analysis (PCA)</a:t>
            </a:r>
            <a:endParaRPr lang="nb-N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3302" y="1825625"/>
            <a:ext cx="5710497" cy="4351338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Dimensionality reduction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features from 561 to 2 components using PCA. 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2 components we get an 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explained_variance_ratio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 of 57% which shows that this is the information we have retained from the original 561 features.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" t="9781" r="6648" b="6267"/>
          <a:stretch/>
        </p:blipFill>
        <p:spPr>
          <a:xfrm>
            <a:off x="916808" y="1690688"/>
            <a:ext cx="4622800" cy="44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</a:t>
            </a:r>
            <a:endParaRPr lang="nb-N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model the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problem, 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supervised machine learning algorithms were used.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are,  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XgboostClassifier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Classifier.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Vector Machines. 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Classifier. </a:t>
            </a:r>
          </a:p>
        </p:txBody>
      </p:sp>
    </p:spTree>
    <p:extLst>
      <p:ext uri="{BB962C8B-B14F-4D97-AF65-F5344CB8AC3E}">
        <p14:creationId xmlns:p14="http://schemas.microsoft.com/office/powerpoint/2010/main" val="13177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479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Office Theme</vt:lpstr>
      <vt:lpstr>Using Machine Learning Methods to Indentify Human Activities</vt:lpstr>
      <vt:lpstr>Background. </vt:lpstr>
      <vt:lpstr>The aims</vt:lpstr>
      <vt:lpstr>Exploratory Data Analysis. (EDA)</vt:lpstr>
      <vt:lpstr>Exploratory Data Analysis. (EDA)</vt:lpstr>
      <vt:lpstr>Exploratory Data Analysis. (EDA)</vt:lpstr>
      <vt:lpstr>Exploratory Data Analysis. (EDA)</vt:lpstr>
      <vt:lpstr>Exploratory Data Analysis. (EDA)  Principle Component Analysis (PCA)</vt:lpstr>
      <vt:lpstr>Modeling </vt:lpstr>
      <vt:lpstr>Prediction and Cross Validation Results</vt:lpstr>
      <vt:lpstr>Confusion Matrices (XGBClassifier and RandomForestClassifier)</vt:lpstr>
      <vt:lpstr>Confusion Matrices  (SupportVectorClassifier and DecisionTreeClassifier)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Methods to Indentify Human Activity</dc:title>
  <dc:creator>mose</dc:creator>
  <cp:lastModifiedBy>Moses Mbabaali</cp:lastModifiedBy>
  <cp:revision>51</cp:revision>
  <dcterms:created xsi:type="dcterms:W3CDTF">2023-08-25T07:13:43Z</dcterms:created>
  <dcterms:modified xsi:type="dcterms:W3CDTF">2023-08-29T16:16:56Z</dcterms:modified>
</cp:coreProperties>
</file>