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anose="020B0604020202020204" charset="0"/>
      <p:regular r:id="rId15"/>
      <p:bold r:id="rId16"/>
    </p:embeddedFont>
    <p:embeddedFont>
      <p:font typeface="Nunito"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b3c128c7f5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b3c128c7f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b3c128c7f5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b3c128c7f5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b3c128c7f5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b3c128c7f5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b387a3cf70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b387a3cf70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b387a3cf70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b387a3cf70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b387a3cf70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b387a3cf70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b387a3cf70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b387a3cf70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b3c128c7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b3c128c7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b3c128c7f5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b3c128c7f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b3c128c7f5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b3c128c7f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b3c128c7f5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b3c128c7f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dirty="0"/>
              <a:t>Dynamic programming in assembly line</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t>Comparison between brute force and DP approach</a:t>
            </a:r>
            <a:endParaRPr dirty="0"/>
          </a:p>
        </p:txBody>
      </p:sp>
      <p:sp>
        <p:nvSpPr>
          <p:cNvPr id="2" name="Google Shape;278;p13">
            <a:extLst>
              <a:ext uri="{FF2B5EF4-FFF2-40B4-BE49-F238E27FC236}">
                <a16:creationId xmlns:a16="http://schemas.microsoft.com/office/drawing/2014/main" id="{F66E3755-D3BE-CB32-B84A-4B240F62C947}"/>
              </a:ext>
            </a:extLst>
          </p:cNvPr>
          <p:cNvSpPr txBox="1">
            <a:spLocks/>
          </p:cNvSpPr>
          <p:nvPr/>
        </p:nvSpPr>
        <p:spPr>
          <a:xfrm>
            <a:off x="824000" y="4302882"/>
            <a:ext cx="4255500" cy="695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en-US" dirty="0"/>
              <a:t>Lo Luca </a:t>
            </a:r>
          </a:p>
          <a:p>
            <a:pPr marL="0" indent="0"/>
            <a:r>
              <a:rPr lang="en-US" dirty="0"/>
              <a:t>S4121569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000"/>
              <a:t>Dynamic Programming</a:t>
            </a:r>
            <a:endParaRPr sz="3000"/>
          </a:p>
        </p:txBody>
      </p:sp>
      <p:sp>
        <p:nvSpPr>
          <p:cNvPr id="346" name="Google Shape;346;p22"/>
          <p:cNvSpPr txBox="1">
            <a:spLocks noGrp="1"/>
          </p:cNvSpPr>
          <p:nvPr>
            <p:ph type="body" idx="1"/>
          </p:nvPr>
        </p:nvSpPr>
        <p:spPr>
          <a:xfrm>
            <a:off x="1470600" y="1013700"/>
            <a:ext cx="6428100" cy="32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As you can see at each step we compute the optimal solution at each station given by comparing if it’s better if i came from the station from the current assembly line or it would have been better if i came from the other assembly line and then it stores the value in an array where we can access it instead of computing at each loop</a:t>
            </a:r>
            <a:endParaRPr/>
          </a:p>
          <a:p>
            <a:pPr marL="0" lvl="0" indent="0" algn="l" rtl="0">
              <a:spcBef>
                <a:spcPts val="1200"/>
              </a:spcBef>
              <a:spcAft>
                <a:spcPts val="0"/>
              </a:spcAft>
              <a:buNone/>
            </a:pPr>
            <a:r>
              <a:rPr lang="it"/>
              <a:t>In this way the time complexity goes down to O(n) where n is the number of stations in assembly line</a:t>
            </a:r>
            <a:endParaRPr/>
          </a:p>
          <a:p>
            <a:pPr marL="0" lvl="0" indent="0" algn="l" rtl="0">
              <a:spcBef>
                <a:spcPts val="1200"/>
              </a:spcBef>
              <a:spcAft>
                <a:spcPts val="1200"/>
              </a:spcAft>
              <a:buNone/>
            </a:pPr>
            <a:r>
              <a:rPr lang="it"/>
              <a:t>And because we don’t have anymore the recursive calls, but just a function, the auxiliary memory is just O(1)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3"/>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it" sz="3000"/>
              <a:t>Dynamic Programming: further improvement</a:t>
            </a:r>
            <a:endParaRPr sz="3000"/>
          </a:p>
        </p:txBody>
      </p:sp>
      <p:pic>
        <p:nvPicPr>
          <p:cNvPr id="352" name="Google Shape;352;p23"/>
          <p:cNvPicPr preferRelativeResize="0"/>
          <p:nvPr/>
        </p:nvPicPr>
        <p:blipFill>
          <a:blip r:embed="rId3">
            <a:alphaModFix/>
          </a:blip>
          <a:stretch>
            <a:fillRect/>
          </a:stretch>
        </p:blipFill>
        <p:spPr>
          <a:xfrm>
            <a:off x="3326488" y="1013700"/>
            <a:ext cx="2491025" cy="4053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4"/>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it" sz="3000"/>
              <a:t>Dynamic Programming: further improvement</a:t>
            </a:r>
            <a:endParaRPr sz="3000"/>
          </a:p>
        </p:txBody>
      </p:sp>
      <p:sp>
        <p:nvSpPr>
          <p:cNvPr id="358" name="Google Shape;358;p24"/>
          <p:cNvSpPr txBox="1">
            <a:spLocks noGrp="1"/>
          </p:cNvSpPr>
          <p:nvPr>
            <p:ph type="body" idx="1"/>
          </p:nvPr>
        </p:nvSpPr>
        <p:spPr>
          <a:xfrm>
            <a:off x="1470600" y="1013700"/>
            <a:ext cx="6428100" cy="32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We notice that instead of saving up each step, we can just store everything in two variables instead of two arrays</a:t>
            </a:r>
            <a:endParaRPr/>
          </a:p>
          <a:p>
            <a:pPr marL="0" lvl="0" indent="0" algn="l" rtl="0">
              <a:spcBef>
                <a:spcPts val="1200"/>
              </a:spcBef>
              <a:spcAft>
                <a:spcPts val="0"/>
              </a:spcAft>
              <a:buNone/>
            </a:pPr>
            <a:r>
              <a:rPr lang="it"/>
              <a:t>The time complexity is still O(n)</a:t>
            </a:r>
            <a:endParaRPr/>
          </a:p>
          <a:p>
            <a:pPr marL="0" lvl="0" indent="0" algn="l" rtl="0">
              <a:spcBef>
                <a:spcPts val="1200"/>
              </a:spcBef>
              <a:spcAft>
                <a:spcPts val="1200"/>
              </a:spcAft>
              <a:buNone/>
            </a:pPr>
            <a:r>
              <a:rPr lang="it"/>
              <a:t>The auxiliary memory is still O(1)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000"/>
              <a:t>About the problem</a:t>
            </a:r>
            <a:endParaRPr sz="3000"/>
          </a:p>
        </p:txBody>
      </p:sp>
      <p:sp>
        <p:nvSpPr>
          <p:cNvPr id="284" name="Google Shape;284;p14"/>
          <p:cNvSpPr txBox="1">
            <a:spLocks noGrp="1"/>
          </p:cNvSpPr>
          <p:nvPr>
            <p:ph type="body" idx="1"/>
          </p:nvPr>
        </p:nvSpPr>
        <p:spPr>
          <a:xfrm>
            <a:off x="1470600" y="3573675"/>
            <a:ext cx="6428100" cy="722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t>We want to compute the fastest route</a:t>
            </a:r>
            <a:endParaRPr/>
          </a:p>
        </p:txBody>
      </p:sp>
      <p:pic>
        <p:nvPicPr>
          <p:cNvPr id="285" name="Google Shape;285;p14"/>
          <p:cNvPicPr preferRelativeResize="0"/>
          <p:nvPr/>
        </p:nvPicPr>
        <p:blipFill>
          <a:blip r:embed="rId3">
            <a:alphaModFix/>
          </a:blip>
          <a:stretch>
            <a:fillRect/>
          </a:stretch>
        </p:blipFill>
        <p:spPr>
          <a:xfrm>
            <a:off x="1474097" y="1013775"/>
            <a:ext cx="6428000" cy="255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000"/>
              <a:t>About the problem - parameters</a:t>
            </a:r>
            <a:endParaRPr sz="3000"/>
          </a:p>
        </p:txBody>
      </p:sp>
      <p:sp>
        <p:nvSpPr>
          <p:cNvPr id="291" name="Google Shape;291;p15"/>
          <p:cNvSpPr txBox="1">
            <a:spLocks noGrp="1"/>
          </p:cNvSpPr>
          <p:nvPr>
            <p:ph type="body" idx="1"/>
          </p:nvPr>
        </p:nvSpPr>
        <p:spPr>
          <a:xfrm>
            <a:off x="1470600" y="1013700"/>
            <a:ext cx="6428100" cy="3292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it"/>
              <a:t>2 assembly line each with n station (S_i,j, the i-th assembly line and j-th station)</a:t>
            </a:r>
            <a:endParaRPr/>
          </a:p>
          <a:p>
            <a:pPr marL="457200" lvl="0" indent="-311150" algn="l" rtl="0">
              <a:spcBef>
                <a:spcPts val="0"/>
              </a:spcBef>
              <a:spcAft>
                <a:spcPts val="0"/>
              </a:spcAft>
              <a:buSzPts val="1300"/>
              <a:buChar char="●"/>
            </a:pPr>
            <a:r>
              <a:rPr lang="it"/>
              <a:t>a_i,j time taken by the station j-th at line i-th</a:t>
            </a:r>
            <a:endParaRPr/>
          </a:p>
          <a:p>
            <a:pPr marL="457200" lvl="0" indent="-311150" algn="l" rtl="0">
              <a:spcBef>
                <a:spcPts val="0"/>
              </a:spcBef>
              <a:spcAft>
                <a:spcPts val="0"/>
              </a:spcAft>
              <a:buSzPts val="1300"/>
              <a:buChar char="●"/>
            </a:pPr>
            <a:r>
              <a:rPr lang="it"/>
              <a:t>t_i,j time taken to go from station i-th in line x to station j-th in line y where i&lt;j and x != y</a:t>
            </a:r>
            <a:endParaRPr/>
          </a:p>
          <a:p>
            <a:pPr marL="457200" lvl="0" indent="-311150" algn="l" rtl="0">
              <a:spcBef>
                <a:spcPts val="0"/>
              </a:spcBef>
              <a:spcAft>
                <a:spcPts val="0"/>
              </a:spcAft>
              <a:buSzPts val="1300"/>
              <a:buChar char="●"/>
            </a:pPr>
            <a:r>
              <a:rPr lang="it"/>
              <a:t>e_i entry time for any assembly line</a:t>
            </a:r>
            <a:endParaRPr/>
          </a:p>
          <a:p>
            <a:pPr marL="457200" lvl="0" indent="-311150" algn="l" rtl="0">
              <a:spcBef>
                <a:spcPts val="0"/>
              </a:spcBef>
              <a:spcAft>
                <a:spcPts val="0"/>
              </a:spcAft>
              <a:buSzPts val="1300"/>
              <a:buChar char="●"/>
            </a:pPr>
            <a:r>
              <a:rPr lang="it"/>
              <a:t>x_i exit time for any assembly line</a:t>
            </a:r>
            <a:endParaRPr/>
          </a:p>
          <a:p>
            <a:pPr marL="457200" lvl="0" indent="-311150" algn="l" rtl="0">
              <a:spcBef>
                <a:spcPts val="0"/>
              </a:spcBef>
              <a:spcAft>
                <a:spcPts val="0"/>
              </a:spcAft>
              <a:buSzPts val="1300"/>
              <a:buChar char="●"/>
            </a:pPr>
            <a:r>
              <a:rPr lang="it"/>
              <a:t>goes from S_i,j-1 to S_i,j is immediate</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000"/>
              <a:t>A brute force approach</a:t>
            </a:r>
            <a:endParaRPr sz="3000"/>
          </a:p>
        </p:txBody>
      </p:sp>
      <p:pic>
        <p:nvPicPr>
          <p:cNvPr id="297" name="Google Shape;297;p16"/>
          <p:cNvPicPr preferRelativeResize="0"/>
          <p:nvPr/>
        </p:nvPicPr>
        <p:blipFill>
          <a:blip r:embed="rId3">
            <a:alphaModFix/>
          </a:blip>
          <a:stretch>
            <a:fillRect/>
          </a:stretch>
        </p:blipFill>
        <p:spPr>
          <a:xfrm>
            <a:off x="1920975" y="750925"/>
            <a:ext cx="5302051" cy="425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000"/>
              <a:t>A brute force approach</a:t>
            </a:r>
            <a:endParaRPr sz="3000"/>
          </a:p>
        </p:txBody>
      </p:sp>
      <p:sp>
        <p:nvSpPr>
          <p:cNvPr id="303" name="Google Shape;303;p17"/>
          <p:cNvSpPr txBox="1">
            <a:spLocks noGrp="1"/>
          </p:cNvSpPr>
          <p:nvPr>
            <p:ph type="body" idx="1"/>
          </p:nvPr>
        </p:nvSpPr>
        <p:spPr>
          <a:xfrm>
            <a:off x="1470600" y="1013700"/>
            <a:ext cx="6428100" cy="32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This method uses a recursive function to visit any possible solution, combination, path, and then check for the path with the minimum costs and return it.</a:t>
            </a:r>
            <a:endParaRPr/>
          </a:p>
          <a:p>
            <a:pPr marL="0" lvl="0" indent="0" algn="l" rtl="0">
              <a:spcBef>
                <a:spcPts val="1200"/>
              </a:spcBef>
              <a:spcAft>
                <a:spcPts val="0"/>
              </a:spcAft>
              <a:buNone/>
            </a:pPr>
            <a:r>
              <a:rPr lang="it"/>
              <a:t>Because we have 2 assembly line, we call the function 2 time. The function starts at the first station and at each station it consider if we want to continue in the same line or to change line. The function will recursively do the same decision for each node till the last node. </a:t>
            </a:r>
            <a:endParaRPr/>
          </a:p>
          <a:p>
            <a:pPr marL="0" lvl="0" indent="0" algn="l" rtl="0">
              <a:spcBef>
                <a:spcPts val="1200"/>
              </a:spcBef>
              <a:spcAft>
                <a:spcPts val="1200"/>
              </a:spcAft>
              <a:buNone/>
            </a:pPr>
            <a:r>
              <a:rPr lang="it"/>
              <a:t>So at first we have 2 nodes. At second step we generate more 2 nodes for each node, so 2*2=4. At third step we generate more 2 nodes for our current nodes so 2*2*2=8 so our time complexity is O(2^n), where n represents the number of station in our single assembly line. Because we call the recursive function n times, the auxiliary space is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it" sz="3000"/>
              <a:t>A brute force approach: downside</a:t>
            </a:r>
            <a:endParaRPr sz="3000"/>
          </a:p>
        </p:txBody>
      </p:sp>
      <p:sp>
        <p:nvSpPr>
          <p:cNvPr id="309" name="Google Shape;309;p18"/>
          <p:cNvSpPr/>
          <p:nvPr/>
        </p:nvSpPr>
        <p:spPr>
          <a:xfrm>
            <a:off x="3733743" y="2281175"/>
            <a:ext cx="1538100" cy="442500"/>
          </a:xfrm>
          <a:prstGeom prst="roundRect">
            <a:avLst>
              <a:gd name="adj" fmla="val 50000"/>
            </a:avLst>
          </a:prstGeom>
          <a:solidFill>
            <a:srgbClr val="0942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solidFill>
                  <a:srgbClr val="FFFFFF"/>
                </a:solidFill>
                <a:latin typeface="Roboto"/>
                <a:ea typeface="Roboto"/>
                <a:cs typeface="Roboto"/>
                <a:sym typeface="Roboto"/>
              </a:rPr>
              <a:t>S_1,1</a:t>
            </a:r>
            <a:endParaRPr>
              <a:solidFill>
                <a:srgbClr val="FFFFFF"/>
              </a:solidFill>
            </a:endParaRPr>
          </a:p>
        </p:txBody>
      </p:sp>
      <p:sp>
        <p:nvSpPr>
          <p:cNvPr id="310" name="Google Shape;310;p18"/>
          <p:cNvSpPr/>
          <p:nvPr/>
        </p:nvSpPr>
        <p:spPr>
          <a:xfrm>
            <a:off x="5504040" y="3180876"/>
            <a:ext cx="1538100" cy="442500"/>
          </a:xfrm>
          <a:prstGeom prst="roundRect">
            <a:avLst>
              <a:gd name="adj" fmla="val 50000"/>
            </a:avLst>
          </a:prstGeom>
          <a:solidFill>
            <a:srgbClr val="0D5C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solidFill>
                  <a:srgbClr val="FFFFFF"/>
                </a:solidFill>
                <a:latin typeface="Roboto"/>
                <a:ea typeface="Roboto"/>
                <a:cs typeface="Roboto"/>
                <a:sym typeface="Roboto"/>
              </a:rPr>
              <a:t>S_2,2</a:t>
            </a:r>
            <a:endParaRPr>
              <a:solidFill>
                <a:srgbClr val="FFFFFF"/>
              </a:solidFill>
            </a:endParaRPr>
          </a:p>
        </p:txBody>
      </p:sp>
      <p:sp>
        <p:nvSpPr>
          <p:cNvPr id="311" name="Google Shape;311;p18"/>
          <p:cNvSpPr/>
          <p:nvPr/>
        </p:nvSpPr>
        <p:spPr>
          <a:xfrm>
            <a:off x="1963447" y="3180876"/>
            <a:ext cx="1538100" cy="442500"/>
          </a:xfrm>
          <a:prstGeom prst="roundRect">
            <a:avLst>
              <a:gd name="adj" fmla="val 50000"/>
            </a:avLst>
          </a:prstGeom>
          <a:solidFill>
            <a:srgbClr val="0D5C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solidFill>
                  <a:srgbClr val="FFFFFF"/>
                </a:solidFill>
                <a:latin typeface="Roboto"/>
                <a:ea typeface="Roboto"/>
                <a:cs typeface="Roboto"/>
                <a:sym typeface="Roboto"/>
              </a:rPr>
              <a:t>S_1,2</a:t>
            </a:r>
            <a:endParaRPr>
              <a:solidFill>
                <a:srgbClr val="FFFFFF"/>
              </a:solidFill>
            </a:endParaRPr>
          </a:p>
        </p:txBody>
      </p:sp>
      <p:sp>
        <p:nvSpPr>
          <p:cNvPr id="312" name="Google Shape;312;p18"/>
          <p:cNvSpPr/>
          <p:nvPr/>
        </p:nvSpPr>
        <p:spPr>
          <a:xfrm>
            <a:off x="1118200" y="4080578"/>
            <a:ext cx="1538100" cy="442500"/>
          </a:xfrm>
          <a:prstGeom prst="roundRect">
            <a:avLst>
              <a:gd name="adj" fmla="val 50000"/>
            </a:avLst>
          </a:prstGeom>
          <a:solidFill>
            <a:srgbClr val="307A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solidFill>
                  <a:srgbClr val="FFFFFF"/>
                </a:solidFill>
                <a:latin typeface="Roboto"/>
                <a:ea typeface="Roboto"/>
                <a:cs typeface="Roboto"/>
                <a:sym typeface="Roboto"/>
              </a:rPr>
              <a:t>S_1,3</a:t>
            </a:r>
            <a:endParaRPr>
              <a:solidFill>
                <a:srgbClr val="FFFFFF"/>
              </a:solidFill>
            </a:endParaRPr>
          </a:p>
        </p:txBody>
      </p:sp>
      <p:sp>
        <p:nvSpPr>
          <p:cNvPr id="313" name="Google Shape;313;p18"/>
          <p:cNvSpPr/>
          <p:nvPr/>
        </p:nvSpPr>
        <p:spPr>
          <a:xfrm>
            <a:off x="2808693" y="4080578"/>
            <a:ext cx="1538100" cy="442500"/>
          </a:xfrm>
          <a:prstGeom prst="roundRect">
            <a:avLst>
              <a:gd name="adj" fmla="val 50000"/>
            </a:avLst>
          </a:prstGeom>
          <a:solidFill>
            <a:srgbClr val="307A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solidFill>
                  <a:srgbClr val="FFFFFF"/>
                </a:solidFill>
                <a:latin typeface="Roboto"/>
                <a:ea typeface="Roboto"/>
                <a:cs typeface="Roboto"/>
                <a:sym typeface="Roboto"/>
              </a:rPr>
              <a:t>S_2,3</a:t>
            </a:r>
            <a:endParaRPr>
              <a:solidFill>
                <a:srgbClr val="FFFFFF"/>
              </a:solidFill>
            </a:endParaRPr>
          </a:p>
        </p:txBody>
      </p:sp>
      <p:sp>
        <p:nvSpPr>
          <p:cNvPr id="314" name="Google Shape;314;p18"/>
          <p:cNvSpPr/>
          <p:nvPr/>
        </p:nvSpPr>
        <p:spPr>
          <a:xfrm>
            <a:off x="4658800" y="4080578"/>
            <a:ext cx="1538100" cy="442500"/>
          </a:xfrm>
          <a:prstGeom prst="roundRect">
            <a:avLst>
              <a:gd name="adj" fmla="val 50000"/>
            </a:avLst>
          </a:prstGeom>
          <a:solidFill>
            <a:srgbClr val="307A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solidFill>
                  <a:srgbClr val="FFFFFF"/>
                </a:solidFill>
                <a:latin typeface="Roboto"/>
                <a:ea typeface="Roboto"/>
                <a:cs typeface="Roboto"/>
                <a:sym typeface="Roboto"/>
              </a:rPr>
              <a:t>S_1,3</a:t>
            </a:r>
            <a:endParaRPr>
              <a:solidFill>
                <a:srgbClr val="FFFFFF"/>
              </a:solidFill>
            </a:endParaRPr>
          </a:p>
        </p:txBody>
      </p:sp>
      <p:sp>
        <p:nvSpPr>
          <p:cNvPr id="315" name="Google Shape;315;p18"/>
          <p:cNvSpPr/>
          <p:nvPr/>
        </p:nvSpPr>
        <p:spPr>
          <a:xfrm>
            <a:off x="6349293" y="4080578"/>
            <a:ext cx="1538100" cy="442500"/>
          </a:xfrm>
          <a:prstGeom prst="roundRect">
            <a:avLst>
              <a:gd name="adj" fmla="val 50000"/>
            </a:avLst>
          </a:prstGeom>
          <a:solidFill>
            <a:srgbClr val="307A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solidFill>
                  <a:srgbClr val="FFFFFF"/>
                </a:solidFill>
                <a:latin typeface="Roboto"/>
                <a:ea typeface="Roboto"/>
                <a:cs typeface="Roboto"/>
                <a:sym typeface="Roboto"/>
              </a:rPr>
              <a:t>S_2,3</a:t>
            </a:r>
            <a:endParaRPr>
              <a:solidFill>
                <a:srgbClr val="FFFFFF"/>
              </a:solidFill>
            </a:endParaRPr>
          </a:p>
        </p:txBody>
      </p:sp>
      <p:cxnSp>
        <p:nvCxnSpPr>
          <p:cNvPr id="316" name="Google Shape;316;p18"/>
          <p:cNvCxnSpPr>
            <a:stCxn id="309" idx="2"/>
            <a:endCxn id="310" idx="0"/>
          </p:cNvCxnSpPr>
          <p:nvPr/>
        </p:nvCxnSpPr>
        <p:spPr>
          <a:xfrm rot="-5400000" flipH="1">
            <a:off x="5159343" y="2067125"/>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17" name="Google Shape;317;p18"/>
          <p:cNvCxnSpPr>
            <a:stCxn id="311" idx="0"/>
            <a:endCxn id="309" idx="2"/>
          </p:cNvCxnSpPr>
          <p:nvPr/>
        </p:nvCxnSpPr>
        <p:spPr>
          <a:xfrm rot="-5400000">
            <a:off x="3389047" y="2067126"/>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18" name="Google Shape;318;p18"/>
          <p:cNvCxnSpPr>
            <a:stCxn id="311" idx="2"/>
            <a:endCxn id="313" idx="0"/>
          </p:cNvCxnSpPr>
          <p:nvPr/>
        </p:nvCxnSpPr>
        <p:spPr>
          <a:xfrm rot="-5400000" flipH="1">
            <a:off x="2926447" y="3429426"/>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19" name="Google Shape;319;p18"/>
          <p:cNvCxnSpPr>
            <a:stCxn id="312" idx="0"/>
            <a:endCxn id="311" idx="2"/>
          </p:cNvCxnSpPr>
          <p:nvPr/>
        </p:nvCxnSpPr>
        <p:spPr>
          <a:xfrm rot="-5400000">
            <a:off x="2081200" y="3429428"/>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20" name="Google Shape;320;p18"/>
          <p:cNvCxnSpPr>
            <a:stCxn id="310" idx="2"/>
            <a:endCxn id="315" idx="0"/>
          </p:cNvCxnSpPr>
          <p:nvPr/>
        </p:nvCxnSpPr>
        <p:spPr>
          <a:xfrm rot="-5400000" flipH="1">
            <a:off x="6467190" y="3429276"/>
            <a:ext cx="457200" cy="845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21" name="Google Shape;321;p18"/>
          <p:cNvCxnSpPr>
            <a:stCxn id="314" idx="0"/>
            <a:endCxn id="310" idx="2"/>
          </p:cNvCxnSpPr>
          <p:nvPr/>
        </p:nvCxnSpPr>
        <p:spPr>
          <a:xfrm rot="-5400000">
            <a:off x="5621800" y="3429428"/>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322" name="Google Shape;322;p18"/>
          <p:cNvSpPr txBox="1">
            <a:spLocks noGrp="1"/>
          </p:cNvSpPr>
          <p:nvPr>
            <p:ph type="body" idx="1"/>
          </p:nvPr>
        </p:nvSpPr>
        <p:spPr>
          <a:xfrm>
            <a:off x="1357950" y="1013675"/>
            <a:ext cx="6428100" cy="126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308"/>
              <a:t>Let’s consider just the recursive tree when we call our recursive function for the assembly line 1. Remember S_i,j where i is the assembly line and j is the station in the assembly line</a:t>
            </a:r>
            <a:endParaRPr sz="1308"/>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it" sz="3000"/>
              <a:t>A brute force approach: downside</a:t>
            </a:r>
            <a:endParaRPr sz="3000"/>
          </a:p>
        </p:txBody>
      </p:sp>
      <p:sp>
        <p:nvSpPr>
          <p:cNvPr id="328" name="Google Shape;328;p19"/>
          <p:cNvSpPr txBox="1">
            <a:spLocks noGrp="1"/>
          </p:cNvSpPr>
          <p:nvPr>
            <p:ph type="body" idx="1"/>
          </p:nvPr>
        </p:nvSpPr>
        <p:spPr>
          <a:xfrm>
            <a:off x="1470600" y="1013700"/>
            <a:ext cx="6428100" cy="32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As you can see a problem is that we compute the value of S_1,3 and S_2,3 twice. But here we are consider only 1 recursive call for the assembly line 1. But if we consider also the assembly line 2, we also compute S_1,2 and S_2,1 twice and S_1,3 and S_2,3 thrice. If the number of station were higher, we would exponentially compute the same value over and over again.</a:t>
            </a:r>
            <a:endParaRPr/>
          </a:p>
          <a:p>
            <a:pPr marL="0" lvl="0" indent="0" algn="l" rtl="0">
              <a:spcBef>
                <a:spcPts val="1200"/>
              </a:spcBef>
              <a:spcAft>
                <a:spcPts val="1200"/>
              </a:spcAft>
              <a:buNone/>
            </a:pPr>
            <a:r>
              <a:rPr lang="it"/>
              <a:t>Not to mention the auxiliary memory with each call of our recursive function that grows linearly with the length of our assembly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0"/>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000"/>
              <a:t>Dynamic Programming</a:t>
            </a:r>
            <a:endParaRPr sz="3000"/>
          </a:p>
        </p:txBody>
      </p:sp>
      <p:sp>
        <p:nvSpPr>
          <p:cNvPr id="334" name="Google Shape;334;p20"/>
          <p:cNvSpPr txBox="1">
            <a:spLocks noGrp="1"/>
          </p:cNvSpPr>
          <p:nvPr>
            <p:ph type="body" idx="1"/>
          </p:nvPr>
        </p:nvSpPr>
        <p:spPr>
          <a:xfrm>
            <a:off x="1470600" y="1013700"/>
            <a:ext cx="6428100" cy="32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Dynamic programming comes to solve those problems. The idea behind it, it’s to store somewhere, the computed value, and when needed, instead of computing it again, it is already available. So in term of graph/tree, instead of visiting each leaf node, we only visit a part of it.</a:t>
            </a:r>
            <a:endParaRPr/>
          </a:p>
          <a:p>
            <a:pPr marL="0" lvl="0" indent="0" algn="l" rtl="0">
              <a:spcBef>
                <a:spcPts val="1200"/>
              </a:spcBef>
              <a:spcAft>
                <a:spcPts val="1200"/>
              </a:spcAft>
              <a:buNone/>
            </a:pPr>
            <a:r>
              <a:rPr lang="it"/>
              <a:t>Not only that. This approach breaks down the problem into smaller subproblems and compute its optimal solution for each of our subproblems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1388550" y="0"/>
            <a:ext cx="6366900" cy="101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000"/>
              <a:t>Dynamic Programming</a:t>
            </a:r>
            <a:endParaRPr sz="3000"/>
          </a:p>
        </p:txBody>
      </p:sp>
      <p:pic>
        <p:nvPicPr>
          <p:cNvPr id="340" name="Google Shape;340;p21"/>
          <p:cNvPicPr preferRelativeResize="0"/>
          <p:nvPr/>
        </p:nvPicPr>
        <p:blipFill>
          <a:blip r:embed="rId3">
            <a:alphaModFix/>
          </a:blip>
          <a:stretch>
            <a:fillRect/>
          </a:stretch>
        </p:blipFill>
        <p:spPr>
          <a:xfrm>
            <a:off x="3102550" y="840700"/>
            <a:ext cx="2938900" cy="4058776"/>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737</Words>
  <Application>Microsoft Office PowerPoint</Application>
  <PresentationFormat>Presentazione su schermo (16:9)</PresentationFormat>
  <Paragraphs>43</Paragraphs>
  <Slides>12</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Roboto</vt:lpstr>
      <vt:lpstr>Maven Pro</vt:lpstr>
      <vt:lpstr>Nunito</vt:lpstr>
      <vt:lpstr>Arial</vt:lpstr>
      <vt:lpstr>Momentum</vt:lpstr>
      <vt:lpstr>Dynamic programming in assembly line</vt:lpstr>
      <vt:lpstr>About the problem</vt:lpstr>
      <vt:lpstr>About the problem - parameters</vt:lpstr>
      <vt:lpstr>A brute force approach</vt:lpstr>
      <vt:lpstr>A brute force approach</vt:lpstr>
      <vt:lpstr>A brute force approach: downside</vt:lpstr>
      <vt:lpstr>A brute force approach: downside</vt:lpstr>
      <vt:lpstr>Dynamic Programming</vt:lpstr>
      <vt:lpstr>Dynamic Programming</vt:lpstr>
      <vt:lpstr>Dynamic Programming</vt:lpstr>
      <vt:lpstr>Dynamic Programming: further improvement</vt:lpstr>
      <vt:lpstr>Dynamic Programming: further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in assembly line</dc:title>
  <cp:lastModifiedBy>Luca Lo</cp:lastModifiedBy>
  <cp:revision>1</cp:revision>
  <dcterms:modified xsi:type="dcterms:W3CDTF">2024-01-27T13:47:32Z</dcterms:modified>
</cp:coreProperties>
</file>