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96" r:id="rId5"/>
    <p:sldId id="263" r:id="rId6"/>
    <p:sldId id="259" r:id="rId7"/>
    <p:sldId id="298" r:id="rId8"/>
    <p:sldId id="297" r:id="rId9"/>
    <p:sldId id="299" r:id="rId10"/>
    <p:sldId id="300" r:id="rId11"/>
    <p:sldId id="301" r:id="rId12"/>
    <p:sldId id="302" r:id="rId13"/>
    <p:sldId id="305" r:id="rId14"/>
    <p:sldId id="306" r:id="rId15"/>
    <p:sldId id="303" r:id="rId16"/>
    <p:sldId id="307" r:id="rId17"/>
    <p:sldId id="304" r:id="rId18"/>
    <p:sldId id="310" r:id="rId19"/>
    <p:sldId id="312" r:id="rId20"/>
    <p:sldId id="311" r:id="rId21"/>
    <p:sldId id="313" r:id="rId22"/>
    <p:sldId id="315" r:id="rId23"/>
    <p:sldId id="316" r:id="rId24"/>
    <p:sldId id="317" r:id="rId25"/>
    <p:sldId id="318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FEA"/>
    <a:srgbClr val="84AEF1"/>
    <a:srgbClr val="FFC52F"/>
    <a:srgbClr val="FF8203"/>
    <a:srgbClr val="FF7B65"/>
    <a:srgbClr val="00B9F1"/>
    <a:srgbClr val="DBF0F9"/>
    <a:srgbClr val="9AD6ED"/>
    <a:srgbClr val="E2F3FA"/>
    <a:srgbClr val="B0E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4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02" y="11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C52F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8ACFEA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noFill/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F8203"/>
              </a:solidFill>
              <a:ln w="19050"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2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DEDE-07B8-4FAC-9522-042787A7ACF7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965A4-4F9B-42AD-97F6-5956B56DB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5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42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78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55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https://www.ypppt.com/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5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10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84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12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07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18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96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0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00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74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37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95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71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998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5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4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6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8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3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965A4-4F9B-42AD-97F6-5956B56DB1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7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8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680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562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2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1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89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08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09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73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86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9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79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58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4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12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09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14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62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-293511"/>
            <a:ext cx="12895093" cy="8048541"/>
            <a:chOff x="0" y="-221063"/>
            <a:chExt cx="12895093" cy="7946844"/>
          </a:xfrm>
        </p:grpSpPr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2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175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9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081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F6AD-1DCF-4F18-9BBA-2BC622BDF2FB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D12B-A1F6-4D3F-98AE-9ADCFED71E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6000">
        <p15:prstTrans prst="curtains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2021/6/18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8.png"/><Relationship Id="rId4" Type="http://schemas.openxmlformats.org/officeDocument/2006/relationships/image" Target="../media/image43.jpe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45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373263" y="1735797"/>
            <a:ext cx="53901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可爱卡通小学家长会</a:t>
            </a:r>
            <a:endParaRPr lang="en-US" altLang="zh-CN" sz="6600" dirty="0">
              <a:solidFill>
                <a:srgbClr val="8ACFEA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956567" y="4011732"/>
            <a:ext cx="237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XX</a:t>
            </a:r>
            <a:r>
              <a:rPr lang="zh-CN" altLang="en-US" dirty="0" smtClean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小学三年级</a:t>
            </a:r>
            <a:r>
              <a:rPr lang="en-US" altLang="zh-CN" dirty="0" smtClean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5</a:t>
            </a:r>
            <a:r>
              <a:rPr lang="zh-CN" altLang="en-US" dirty="0" smtClean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班</a:t>
            </a:r>
            <a:endParaRPr lang="en-US" altLang="zh-CN" dirty="0"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68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86166" y="597391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38" y="2512229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59" y="457112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070975" y="2451284"/>
            <a:ext cx="39862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FFC52F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存在问题及策略</a:t>
            </a:r>
            <a:endParaRPr lang="en-US" altLang="zh-CN" sz="6600" dirty="0">
              <a:solidFill>
                <a:srgbClr val="FFC52F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3441514" y="1588899"/>
            <a:ext cx="539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第</a:t>
            </a:r>
            <a:r>
              <a:rPr lang="zh-CN" altLang="en-US" sz="5400" dirty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三</a:t>
            </a:r>
            <a:r>
              <a:rPr lang="zh-CN" altLang="en-US" sz="54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部分</a:t>
            </a:r>
            <a:endParaRPr lang="en-US" altLang="zh-CN" sz="5400" dirty="0">
              <a:solidFill>
                <a:srgbClr val="8ACFEA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6817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1070238" y="1622534"/>
            <a:ext cx="3111479" cy="39762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A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541232" y="1622533"/>
            <a:ext cx="3111479" cy="39762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A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8092450" y="1649111"/>
            <a:ext cx="3111479" cy="39762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ACF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19591" y="430118"/>
            <a:ext cx="318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存在的问题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48933" y="256843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03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1617506" y="3593604"/>
            <a:ext cx="211102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孩子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</a:rPr>
              <a:t>发言时，随声附和的人比较多，独立思考习惯仍未养成；</a:t>
            </a:r>
            <a:endParaRPr lang="zh-CN" altLang="en-US" sz="16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217083" y="3637182"/>
            <a:ext cx="20710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计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</a:rPr>
              <a:t>做的经常会出错，如加号看成减号</a:t>
            </a:r>
          </a:p>
        </p:txBody>
      </p:sp>
      <p:sp>
        <p:nvSpPr>
          <p:cNvPr id="36" name="矩形 35"/>
          <p:cNvSpPr/>
          <p:nvPr/>
        </p:nvSpPr>
        <p:spPr>
          <a:xfrm>
            <a:off x="8815936" y="3550637"/>
            <a:ext cx="196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prstClr val="black"/>
                </a:solidFill>
                <a:latin typeface="等线" panose="02010600030101010101" pitchFamily="2" charset="-122"/>
              </a:rPr>
              <a:t>在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pitchFamily="2" charset="-122"/>
              </a:rPr>
              <a:t>书本到处计算）或是打草稿马虎潦草，东倒西歪；</a:t>
            </a:r>
          </a:p>
        </p:txBody>
      </p:sp>
      <p:sp>
        <p:nvSpPr>
          <p:cNvPr id="2" name="矩形 1"/>
          <p:cNvSpPr/>
          <p:nvPr/>
        </p:nvSpPr>
        <p:spPr>
          <a:xfrm>
            <a:off x="1683004" y="315052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</a:rPr>
              <a:t>缺乏独立思考：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460300" y="1704458"/>
            <a:ext cx="1942151" cy="1281506"/>
            <a:chOff x="1443866" y="1189407"/>
            <a:chExt cx="1942151" cy="1281506"/>
          </a:xfrm>
        </p:grpSpPr>
        <p:grpSp>
          <p:nvGrpSpPr>
            <p:cNvPr id="38" name="组合 37"/>
            <p:cNvGrpSpPr/>
            <p:nvPr/>
          </p:nvGrpSpPr>
          <p:grpSpPr>
            <a:xfrm>
              <a:off x="2112960" y="1481413"/>
              <a:ext cx="1273057" cy="814107"/>
              <a:chOff x="2516470" y="548138"/>
              <a:chExt cx="7443321" cy="4759928"/>
            </a:xfrm>
          </p:grpSpPr>
          <p:sp>
            <p:nvSpPr>
              <p:cNvPr id="39" name="云形 38"/>
              <p:cNvSpPr/>
              <p:nvPr/>
            </p:nvSpPr>
            <p:spPr>
              <a:xfrm>
                <a:off x="2516470" y="548138"/>
                <a:ext cx="7443321" cy="475992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8ACFEA"/>
                    </a:solidFill>
                  </a:rPr>
                  <a:t>01</a:t>
                </a:r>
                <a:endParaRPr lang="zh-CN" altLang="en-US" sz="2800" b="1" dirty="0">
                  <a:solidFill>
                    <a:srgbClr val="8ACFEA"/>
                  </a:solidFill>
                </a:endParaRPr>
              </a:p>
            </p:txBody>
          </p:sp>
          <p:sp>
            <p:nvSpPr>
              <p:cNvPr id="40" name="云形 39"/>
              <p:cNvSpPr/>
              <p:nvPr/>
            </p:nvSpPr>
            <p:spPr>
              <a:xfrm>
                <a:off x="2922743" y="818421"/>
                <a:ext cx="6658840" cy="4258256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rgbClr val="8ACFEA"/>
                  </a:solidFill>
                </a:endParaRPr>
              </a:p>
            </p:txBody>
          </p:sp>
        </p:grp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866" y="1189407"/>
              <a:ext cx="1281506" cy="1281506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5065617" y="3150527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</a:rPr>
              <a:t>计算能力不过关；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9100124" y="300744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等线" panose="02010600030101010101" pitchFamily="2" charset="-122"/>
              </a:rPr>
              <a:t>不</a:t>
            </a:r>
            <a:r>
              <a:rPr lang="zh-CN" altLang="en-US" sz="2000" b="1" dirty="0" smtClean="0">
                <a:latin typeface="等线" panose="02010600030101010101" pitchFamily="2" charset="-122"/>
              </a:rPr>
              <a:t>打草稿</a:t>
            </a:r>
            <a:endParaRPr lang="zh-CN" altLang="en-US" sz="2000" b="1" dirty="0"/>
          </a:p>
        </p:txBody>
      </p:sp>
      <p:grpSp>
        <p:nvGrpSpPr>
          <p:cNvPr id="8" name="组合 7"/>
          <p:cNvGrpSpPr/>
          <p:nvPr/>
        </p:nvGrpSpPr>
        <p:grpSpPr>
          <a:xfrm>
            <a:off x="5457800" y="1876705"/>
            <a:ext cx="1609854" cy="953696"/>
            <a:chOff x="4088596" y="1295597"/>
            <a:chExt cx="1609854" cy="953696"/>
          </a:xfrm>
        </p:grpSpPr>
        <p:grpSp>
          <p:nvGrpSpPr>
            <p:cNvPr id="41" name="组合 40"/>
            <p:cNvGrpSpPr/>
            <p:nvPr/>
          </p:nvGrpSpPr>
          <p:grpSpPr>
            <a:xfrm>
              <a:off x="4425393" y="1435186"/>
              <a:ext cx="1273057" cy="814107"/>
              <a:chOff x="2516470" y="548138"/>
              <a:chExt cx="7443321" cy="4759928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2516470" y="548138"/>
                <a:ext cx="7443321" cy="475992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8203"/>
                    </a:solidFill>
                  </a:rPr>
                  <a:t>  02</a:t>
                </a:r>
                <a:endParaRPr lang="zh-CN" altLang="en-US" sz="2800" b="1" dirty="0">
                  <a:solidFill>
                    <a:srgbClr val="FF8203"/>
                  </a:solidFill>
                </a:endParaRPr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2922743" y="818421"/>
                <a:ext cx="6658840" cy="4258256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rgbClr val="FF8203"/>
                  </a:solidFill>
                </a:endParaRPr>
              </a:p>
            </p:txBody>
          </p:sp>
        </p:grp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8596" y="1295597"/>
              <a:ext cx="755884" cy="898998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917994" y="1806743"/>
            <a:ext cx="1574847" cy="1003828"/>
            <a:chOff x="7691343" y="1312244"/>
            <a:chExt cx="1574847" cy="1003828"/>
          </a:xfrm>
        </p:grpSpPr>
        <p:grpSp>
          <p:nvGrpSpPr>
            <p:cNvPr id="44" name="组合 43"/>
            <p:cNvGrpSpPr/>
            <p:nvPr/>
          </p:nvGrpSpPr>
          <p:grpSpPr>
            <a:xfrm>
              <a:off x="7993133" y="1501965"/>
              <a:ext cx="1273057" cy="814107"/>
              <a:chOff x="2516470" y="548138"/>
              <a:chExt cx="7443321" cy="4759928"/>
            </a:xfrm>
          </p:grpSpPr>
          <p:sp>
            <p:nvSpPr>
              <p:cNvPr id="45" name="云形 44"/>
              <p:cNvSpPr/>
              <p:nvPr/>
            </p:nvSpPr>
            <p:spPr>
              <a:xfrm>
                <a:off x="2516470" y="548138"/>
                <a:ext cx="7443321" cy="4759928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 smtClean="0">
                    <a:solidFill>
                      <a:srgbClr val="FFC52F"/>
                    </a:solidFill>
                  </a:rPr>
                  <a:t>03</a:t>
                </a:r>
                <a:endParaRPr lang="zh-CN" altLang="en-US" sz="2800" b="1" dirty="0">
                  <a:solidFill>
                    <a:srgbClr val="FFC52F"/>
                  </a:solidFill>
                </a:endParaRPr>
              </a:p>
            </p:txBody>
          </p:sp>
          <p:sp>
            <p:nvSpPr>
              <p:cNvPr id="46" name="云形 45"/>
              <p:cNvSpPr/>
              <p:nvPr/>
            </p:nvSpPr>
            <p:spPr>
              <a:xfrm>
                <a:off x="2922743" y="818421"/>
                <a:ext cx="6658840" cy="4258256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 b="1">
                  <a:solidFill>
                    <a:srgbClr val="FFC52F"/>
                  </a:solidFill>
                </a:endParaRPr>
              </a:p>
            </p:txBody>
          </p:sp>
        </p:grpSp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1343" y="1312244"/>
              <a:ext cx="742551" cy="866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127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1" grpId="0" animBg="1"/>
      <p:bldP spid="22" grpId="0"/>
      <p:bldP spid="32" grpId="0"/>
      <p:bldP spid="35" grpId="0"/>
      <p:bldP spid="36" grpId="0"/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901231" y="385551"/>
            <a:ext cx="318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存在的问题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30573" y="2122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03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5959143" y="1541057"/>
            <a:ext cx="34190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000" b="1" dirty="0">
                <a:latin typeface="微软雅黑" panose="020B0503020204020204" charset="-122"/>
              </a:rPr>
              <a:t>4</a:t>
            </a:r>
            <a:r>
              <a:rPr lang="zh-CN" altLang="en-US" sz="2000" b="1" dirty="0">
                <a:latin typeface="微软雅黑" panose="020B0503020204020204" charset="-122"/>
              </a:rPr>
              <a:t>、 作业的</a:t>
            </a:r>
            <a:r>
              <a:rPr lang="zh-CN" altLang="en-US" sz="2000" b="1" dirty="0" smtClean="0">
                <a:latin typeface="微软雅黑" panose="020B0503020204020204" charset="-122"/>
              </a:rPr>
              <a:t>完成情况（</a:t>
            </a:r>
            <a:r>
              <a:rPr lang="zh-CN" altLang="en-US" sz="2000" b="1" dirty="0">
                <a:latin typeface="微软雅黑" panose="020B0503020204020204" charset="-122"/>
              </a:rPr>
              <a:t>个别学生字迹潦草，不工整）</a:t>
            </a:r>
          </a:p>
        </p:txBody>
      </p:sp>
      <p:sp>
        <p:nvSpPr>
          <p:cNvPr id="40" name="矩形 39"/>
          <p:cNvSpPr/>
          <p:nvPr/>
        </p:nvSpPr>
        <p:spPr>
          <a:xfrm>
            <a:off x="6847453" y="2641472"/>
            <a:ext cx="332136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charset="-122"/>
              </a:rPr>
              <a:t>漏做、少做数学作业。</a:t>
            </a:r>
            <a:endParaRPr lang="zh-CN" altLang="en-US" sz="1600" dirty="0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85787" y="3393983"/>
            <a:ext cx="524065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charset="-122"/>
              </a:rPr>
              <a:t>作业不够用心，不够投入 ，乱填答案</a:t>
            </a:r>
            <a:endParaRPr lang="zh-CN" altLang="en-US" sz="1600" dirty="0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47453" y="4315771"/>
            <a:ext cx="3411855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charset="-122"/>
              </a:rPr>
              <a:t>依赖性很强 ，不独立。</a:t>
            </a:r>
            <a:endParaRPr lang="zh-CN" altLang="en-US" sz="1600" dirty="0">
              <a:solidFill>
                <a:prstClr val="black"/>
              </a:solidFill>
              <a:latin typeface="微软雅黑" panose="020B050302020402020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98519" y="5074326"/>
            <a:ext cx="280231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错题不及时订正。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48" y="2385088"/>
            <a:ext cx="4127745" cy="3191880"/>
          </a:xfrm>
          <a:prstGeom prst="cloud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3" y="516189"/>
            <a:ext cx="2966672" cy="3353630"/>
          </a:xfrm>
          <a:prstGeom prst="rect">
            <a:avLst/>
          </a:prstGeom>
          <a:noFill/>
        </p:spPr>
      </p:pic>
      <p:grpSp>
        <p:nvGrpSpPr>
          <p:cNvPr id="44" name="组合 43"/>
          <p:cNvGrpSpPr/>
          <p:nvPr/>
        </p:nvGrpSpPr>
        <p:grpSpPr>
          <a:xfrm>
            <a:off x="5966451" y="5017696"/>
            <a:ext cx="873694" cy="636504"/>
            <a:chOff x="8725271" y="2191426"/>
            <a:chExt cx="2249940" cy="1639127"/>
          </a:xfrm>
        </p:grpSpPr>
        <p:sp>
          <p:nvSpPr>
            <p:cNvPr id="45" name="云形 44"/>
            <p:cNvSpPr/>
            <p:nvPr/>
          </p:nvSpPr>
          <p:spPr>
            <a:xfrm>
              <a:off x="8725271" y="2191426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677" y="2337259"/>
              <a:ext cx="1244836" cy="1136135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5927950" y="3316481"/>
            <a:ext cx="873694" cy="636504"/>
            <a:chOff x="3240023" y="2208279"/>
            <a:chExt cx="2249940" cy="1639127"/>
          </a:xfrm>
        </p:grpSpPr>
        <p:sp>
          <p:nvSpPr>
            <p:cNvPr id="48" name="云形 47"/>
            <p:cNvSpPr/>
            <p:nvPr/>
          </p:nvSpPr>
          <p:spPr>
            <a:xfrm>
              <a:off x="3240023" y="2208279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840" y="2326444"/>
              <a:ext cx="1124890" cy="1282284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5912093" y="2483761"/>
            <a:ext cx="873694" cy="636504"/>
            <a:chOff x="703406" y="2142481"/>
            <a:chExt cx="2249940" cy="1639127"/>
          </a:xfrm>
        </p:grpSpPr>
        <p:sp>
          <p:nvSpPr>
            <p:cNvPr id="51" name="云形 50"/>
            <p:cNvSpPr/>
            <p:nvPr/>
          </p:nvSpPr>
          <p:spPr>
            <a:xfrm>
              <a:off x="703406" y="2142481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677" y="2235826"/>
              <a:ext cx="1392906" cy="1392906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5959143" y="4226703"/>
            <a:ext cx="873694" cy="636504"/>
            <a:chOff x="5886505" y="2191427"/>
            <a:chExt cx="2249940" cy="1639127"/>
          </a:xfrm>
        </p:grpSpPr>
        <p:sp>
          <p:nvSpPr>
            <p:cNvPr id="54" name="云形 53"/>
            <p:cNvSpPr/>
            <p:nvPr/>
          </p:nvSpPr>
          <p:spPr>
            <a:xfrm>
              <a:off x="5886505" y="2191427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98" y="2420796"/>
              <a:ext cx="1180390" cy="1180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576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" grpId="0"/>
      <p:bldP spid="40" grpId="0"/>
      <p:bldP spid="41" grpId="0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498263" y="584038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41" y="2504042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56" y="443759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888713" y="2453837"/>
            <a:ext cx="44540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rgbClr val="FFC52F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需要家长配合的事情</a:t>
            </a:r>
            <a:endParaRPr lang="en-US" altLang="zh-CN" sz="6000" dirty="0">
              <a:solidFill>
                <a:srgbClr val="FFC52F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3446677" y="1580712"/>
            <a:ext cx="539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第</a:t>
            </a:r>
            <a:r>
              <a:rPr lang="zh-CN" altLang="en-US" sz="5400" dirty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四</a:t>
            </a:r>
            <a:r>
              <a:rPr lang="zh-CN" altLang="en-US" sz="54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部分</a:t>
            </a:r>
            <a:endParaRPr lang="en-US" altLang="zh-CN" sz="5400" dirty="0">
              <a:solidFill>
                <a:srgbClr val="8ACFEA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8495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00" y="1476688"/>
            <a:ext cx="2459211" cy="2353671"/>
          </a:xfrm>
          <a:prstGeom prst="ellipse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37131" y="1494935"/>
            <a:ext cx="2234963" cy="2238256"/>
          </a:xfrm>
          <a:prstGeom prst="ellipse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92" y="1494935"/>
            <a:ext cx="2509517" cy="2353671"/>
          </a:xfrm>
          <a:prstGeom prst="ellipse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882321" y="491405"/>
            <a:ext cx="403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需要家长配合的事情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11663" y="318130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矩形 49"/>
          <p:cNvSpPr/>
          <p:nvPr/>
        </p:nvSpPr>
        <p:spPr>
          <a:xfrm>
            <a:off x="1481697" y="4130006"/>
            <a:ext cx="24164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prstClr val="black"/>
                </a:solidFill>
              </a:rPr>
              <a:t>做</a:t>
            </a:r>
            <a:r>
              <a:rPr lang="zh-CN" altLang="en-US" sz="1400" dirty="0">
                <a:solidFill>
                  <a:prstClr val="black"/>
                </a:solidFill>
              </a:rPr>
              <a:t>孩子学习的促进者，重视学习习惯的培养 （有不带齐学习用具现象）</a:t>
            </a:r>
            <a:endParaRPr lang="zh-CN" altLang="en-US" sz="1400" dirty="0"/>
          </a:p>
        </p:txBody>
      </p:sp>
      <p:sp>
        <p:nvSpPr>
          <p:cNvPr id="52" name="矩形 51"/>
          <p:cNvSpPr/>
          <p:nvPr/>
        </p:nvSpPr>
        <p:spPr>
          <a:xfrm>
            <a:off x="5181390" y="4336019"/>
            <a:ext cx="1993862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prstClr val="black"/>
                </a:solidFill>
              </a:rPr>
              <a:t>正确</a:t>
            </a:r>
            <a:r>
              <a:rPr lang="zh-CN" altLang="en-US" sz="1400" dirty="0">
                <a:solidFill>
                  <a:prstClr val="black"/>
                </a:solidFill>
              </a:rPr>
              <a:t>对待孩子的作业（有不完成作业现象）</a:t>
            </a:r>
            <a:endParaRPr lang="zh-CN" altLang="en-US" sz="1400" dirty="0"/>
          </a:p>
        </p:txBody>
      </p:sp>
      <p:sp>
        <p:nvSpPr>
          <p:cNvPr id="53" name="矩形 52"/>
          <p:cNvSpPr/>
          <p:nvPr/>
        </p:nvSpPr>
        <p:spPr>
          <a:xfrm>
            <a:off x="8465780" y="4130006"/>
            <a:ext cx="2206314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 smtClean="0">
                <a:solidFill>
                  <a:prstClr val="black"/>
                </a:solidFill>
              </a:rPr>
              <a:t>重视</a:t>
            </a:r>
            <a:r>
              <a:rPr lang="zh-CN" altLang="en-US" sz="1400" dirty="0">
                <a:solidFill>
                  <a:prstClr val="black"/>
                </a:solidFill>
              </a:rPr>
              <a:t>孩子计算能力的培养（有使用计算器的现象） </a:t>
            </a:r>
            <a:endParaRPr lang="zh-CN" altLang="en-US" sz="1400" dirty="0"/>
          </a:p>
        </p:txBody>
      </p:sp>
      <p:sp>
        <p:nvSpPr>
          <p:cNvPr id="57" name="波形 56"/>
          <p:cNvSpPr/>
          <p:nvPr/>
        </p:nvSpPr>
        <p:spPr>
          <a:xfrm>
            <a:off x="1400261" y="3336375"/>
            <a:ext cx="2509517" cy="793631"/>
          </a:xfrm>
          <a:prstGeom prst="wave">
            <a:avLst/>
          </a:prstGeom>
          <a:solidFill>
            <a:srgbClr val="FFC52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第一</a:t>
            </a:r>
            <a:endParaRPr lang="zh-CN" altLang="en-US" sz="2000" b="1" dirty="0"/>
          </a:p>
        </p:txBody>
      </p:sp>
      <p:sp>
        <p:nvSpPr>
          <p:cNvPr id="58" name="波形 57"/>
          <p:cNvSpPr/>
          <p:nvPr/>
        </p:nvSpPr>
        <p:spPr>
          <a:xfrm>
            <a:off x="8299853" y="3167334"/>
            <a:ext cx="2509517" cy="793631"/>
          </a:xfrm>
          <a:prstGeom prst="wave">
            <a:avLst/>
          </a:prstGeom>
          <a:solidFill>
            <a:srgbClr val="8ACFEA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第三</a:t>
            </a:r>
            <a:endParaRPr lang="zh-CN" altLang="en-US" sz="2000" b="1" dirty="0"/>
          </a:p>
        </p:txBody>
      </p:sp>
      <p:sp>
        <p:nvSpPr>
          <p:cNvPr id="59" name="波形 58"/>
          <p:cNvSpPr/>
          <p:nvPr/>
        </p:nvSpPr>
        <p:spPr>
          <a:xfrm>
            <a:off x="4962692" y="3259430"/>
            <a:ext cx="2509517" cy="793631"/>
          </a:xfrm>
          <a:prstGeom prst="wave">
            <a:avLst/>
          </a:prstGeom>
          <a:solidFill>
            <a:srgbClr val="84AEF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 smtClean="0"/>
              <a:t>第二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3954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0" grpId="0"/>
      <p:bldP spid="52" grpId="0"/>
      <p:bldP spid="53" grpId="0"/>
      <p:bldP spid="57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2184439" y="1546759"/>
            <a:ext cx="2729973" cy="1745790"/>
            <a:chOff x="8985779" y="3960837"/>
            <a:chExt cx="2199915" cy="1406823"/>
          </a:xfrm>
        </p:grpSpPr>
        <p:sp>
          <p:nvSpPr>
            <p:cNvPr id="43" name="云形 42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074428" y="3794267"/>
            <a:ext cx="2729973" cy="1745790"/>
            <a:chOff x="8985779" y="3960837"/>
            <a:chExt cx="2199915" cy="1406823"/>
          </a:xfrm>
        </p:grpSpPr>
        <p:sp>
          <p:nvSpPr>
            <p:cNvPr id="46" name="云形 45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云形 4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646900" y="1638936"/>
            <a:ext cx="2729973" cy="1745790"/>
            <a:chOff x="8985779" y="3960837"/>
            <a:chExt cx="2199915" cy="1406823"/>
          </a:xfrm>
        </p:grpSpPr>
        <p:sp>
          <p:nvSpPr>
            <p:cNvPr id="49" name="云形 48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云形 49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516235" y="4004994"/>
            <a:ext cx="2729973" cy="1745790"/>
            <a:chOff x="8985779" y="3960837"/>
            <a:chExt cx="2199915" cy="1406823"/>
          </a:xfrm>
        </p:grpSpPr>
        <p:sp>
          <p:nvSpPr>
            <p:cNvPr id="52" name="云形 51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云形 52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856426" y="2008826"/>
            <a:ext cx="2729973" cy="1745790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云形 55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325" y="3658104"/>
            <a:ext cx="2729973" cy="1745790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云形 4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六角星 32"/>
          <p:cNvSpPr/>
          <p:nvPr/>
        </p:nvSpPr>
        <p:spPr>
          <a:xfrm>
            <a:off x="955769" y="3441671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4AEF1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07713" y="438685"/>
            <a:ext cx="5623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帮助孩子养成良好的学习习惯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37055" y="265410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1357986" y="4290171"/>
            <a:ext cx="1265660" cy="535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zh-CN" altLang="en-US" sz="1600" b="1" dirty="0" smtClean="0">
                <a:solidFill>
                  <a:prstClr val="black"/>
                </a:solidFill>
              </a:rPr>
              <a:t>监督</a:t>
            </a:r>
            <a:r>
              <a:rPr lang="zh-CN" altLang="en-US" sz="1600" b="1" dirty="0">
                <a:solidFill>
                  <a:prstClr val="black"/>
                </a:solidFill>
              </a:rPr>
              <a:t>孩子按时完成作业。</a:t>
            </a:r>
            <a:r>
              <a:rPr lang="zh-CN" altLang="en-US" sz="1600" dirty="0" smtClean="0">
                <a:solidFill>
                  <a:prstClr val="black"/>
                </a:solidFill>
              </a:rPr>
              <a:t> 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8517" y="2173137"/>
            <a:ext cx="1688818" cy="535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zh-CN" altLang="en-US" sz="1600" b="1" dirty="0" smtClean="0">
                <a:solidFill>
                  <a:prstClr val="black"/>
                </a:solidFill>
              </a:rPr>
              <a:t>监督</a:t>
            </a:r>
            <a:r>
              <a:rPr lang="zh-CN" altLang="en-US" sz="1600" b="1" dirty="0">
                <a:solidFill>
                  <a:prstClr val="black"/>
                </a:solidFill>
              </a:rPr>
              <a:t>孩子专心完成作业</a:t>
            </a:r>
            <a:r>
              <a:rPr lang="zh-CN" altLang="en-US" sz="1600" dirty="0" smtClean="0">
                <a:solidFill>
                  <a:prstClr val="black"/>
                </a:solidFill>
              </a:rPr>
              <a:t>。 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19371" y="4400481"/>
            <a:ext cx="1587686" cy="535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zh-CN" altLang="en-US" sz="1600" b="1" dirty="0" smtClean="0">
                <a:solidFill>
                  <a:prstClr val="black"/>
                </a:solidFill>
              </a:rPr>
              <a:t>监督</a:t>
            </a:r>
            <a:r>
              <a:rPr lang="zh-CN" altLang="en-US" sz="1600" b="1" dirty="0">
                <a:solidFill>
                  <a:prstClr val="black"/>
                </a:solidFill>
              </a:rPr>
              <a:t>孩子认真书写作业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04474" y="2180878"/>
            <a:ext cx="1763122" cy="5355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zh-CN" altLang="en-US" sz="1600" b="1" dirty="0" smtClean="0">
                <a:solidFill>
                  <a:prstClr val="black"/>
                </a:solidFill>
              </a:rPr>
              <a:t>检查</a:t>
            </a:r>
            <a:r>
              <a:rPr lang="zh-CN" altLang="en-US" sz="1600" b="1" dirty="0">
                <a:solidFill>
                  <a:prstClr val="black"/>
                </a:solidFill>
              </a:rPr>
              <a:t>孩子每天的</a:t>
            </a:r>
            <a:r>
              <a:rPr lang="zh-CN" altLang="en-US" sz="1600" b="1" dirty="0" smtClean="0">
                <a:solidFill>
                  <a:prstClr val="black"/>
                </a:solidFill>
              </a:rPr>
              <a:t>家庭作业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,</a:t>
            </a:r>
            <a:r>
              <a:rPr lang="zh-CN" altLang="en-US" sz="1600" b="1" dirty="0">
                <a:solidFill>
                  <a:prstClr val="black"/>
                </a:solidFill>
              </a:rPr>
              <a:t>并签字</a:t>
            </a:r>
            <a:r>
              <a:rPr lang="zh-CN" altLang="en-US" sz="1600" dirty="0" smtClean="0">
                <a:solidFill>
                  <a:prstClr val="black"/>
                </a:solidFill>
              </a:rPr>
              <a:t>。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98445" y="4514302"/>
            <a:ext cx="1522171" cy="7571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zh-CN" altLang="en-US" sz="1600" b="1" dirty="0" smtClean="0">
                <a:solidFill>
                  <a:prstClr val="black"/>
                </a:solidFill>
              </a:rPr>
              <a:t>监督</a:t>
            </a:r>
            <a:r>
              <a:rPr lang="zh-CN" altLang="en-US" sz="1600" b="1" dirty="0">
                <a:solidFill>
                  <a:prstClr val="black"/>
                </a:solidFill>
              </a:rPr>
              <a:t>孩子把学习用具整备好装书包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505829" y="2438590"/>
            <a:ext cx="1487716" cy="7571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200"/>
              </a:spcBef>
              <a:buClr>
                <a:srgbClr val="D34817">
                  <a:lumMod val="75000"/>
                </a:srgbClr>
              </a:buClr>
              <a:buSzPct val="85000"/>
            </a:pPr>
            <a:r>
              <a:rPr lang="zh-CN" altLang="en-US" sz="1600" b="1" dirty="0" smtClean="0">
                <a:solidFill>
                  <a:prstClr val="black"/>
                </a:solidFill>
              </a:rPr>
              <a:t>注重</a:t>
            </a:r>
            <a:r>
              <a:rPr lang="zh-CN" altLang="en-US" sz="1600" b="1" dirty="0">
                <a:solidFill>
                  <a:prstClr val="black"/>
                </a:solidFill>
              </a:rPr>
              <a:t>孩子学习过程，正视孩子考试成绩。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sp>
        <p:nvSpPr>
          <p:cNvPr id="34" name="六角星 33"/>
          <p:cNvSpPr/>
          <p:nvPr/>
        </p:nvSpPr>
        <p:spPr>
          <a:xfrm>
            <a:off x="2145815" y="1304054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FFC52F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六角星 34"/>
          <p:cNvSpPr/>
          <p:nvPr/>
        </p:nvSpPr>
        <p:spPr>
          <a:xfrm>
            <a:off x="3980404" y="3896840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ACFEA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六角星 35"/>
          <p:cNvSpPr/>
          <p:nvPr/>
        </p:nvSpPr>
        <p:spPr>
          <a:xfrm>
            <a:off x="5699442" y="1600834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FF8203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六角星 36"/>
          <p:cNvSpPr/>
          <p:nvPr/>
        </p:nvSpPr>
        <p:spPr>
          <a:xfrm>
            <a:off x="7429501" y="4162014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4AEF1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05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六角星 37"/>
          <p:cNvSpPr/>
          <p:nvPr/>
        </p:nvSpPr>
        <p:spPr>
          <a:xfrm>
            <a:off x="8759737" y="2106926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ACFEA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06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09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2" grpId="0"/>
      <p:bldP spid="15" grpId="0"/>
      <p:bldP spid="16" grpId="0"/>
      <p:bldP spid="17" grpId="0"/>
      <p:bldP spid="18" grpId="0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376171" y="1008440"/>
            <a:ext cx="7088120" cy="5143769"/>
            <a:chOff x="8985779" y="3960837"/>
            <a:chExt cx="2199915" cy="1406823"/>
          </a:xfrm>
        </p:grpSpPr>
        <p:sp>
          <p:nvSpPr>
            <p:cNvPr id="36" name="云形 35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云形 36"/>
            <p:cNvSpPr/>
            <p:nvPr/>
          </p:nvSpPr>
          <p:spPr>
            <a:xfrm>
              <a:off x="9115440" y="4043754"/>
              <a:ext cx="1940592" cy="1240988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045445" y="402188"/>
            <a:ext cx="557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帮助孩子养成良好的学习习惯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74787" y="228913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3706058" y="2718955"/>
            <a:ext cx="4383188" cy="1998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时常</a:t>
            </a:r>
            <a:r>
              <a:rPr lang="zh-CN" altLang="en-US" sz="1400" dirty="0"/>
              <a:t>有家长反映，有些孩子在坐下开始做作业时，常表现出不能立刻进入全神贯注学习状态的特征：或东找西找学习用品；或东翻翻语文，西翻翻数学；或一会儿喝点水，一会儿吃点东西，一会儿瞄瞄电视，一会儿听听大人们闲聊，一会儿又插话</a:t>
            </a:r>
            <a:r>
              <a:rPr lang="en-US" altLang="zh-CN" sz="1400" dirty="0"/>
              <a:t>……</a:t>
            </a:r>
            <a:r>
              <a:rPr lang="zh-CN" altLang="en-US" sz="1400" dirty="0"/>
              <a:t>时间就在不知不觉中过去了。</a:t>
            </a:r>
            <a:r>
              <a:rPr lang="zh-CN" altLang="en-US" sz="1400" b="1" dirty="0"/>
              <a:t>那么怎样才能做到迅速开始做作业呢？</a:t>
            </a:r>
          </a:p>
        </p:txBody>
      </p:sp>
      <p:sp>
        <p:nvSpPr>
          <p:cNvPr id="4" name="矩形 3"/>
          <p:cNvSpPr/>
          <p:nvPr/>
        </p:nvSpPr>
        <p:spPr>
          <a:xfrm>
            <a:off x="4568998" y="2063751"/>
            <a:ext cx="1467068" cy="50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迅速开始：</a:t>
            </a:r>
            <a:endParaRPr lang="en-US" altLang="zh-CN" sz="2000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81" y="2017068"/>
            <a:ext cx="603417" cy="603417"/>
          </a:xfrm>
          <a:prstGeom prst="rect">
            <a:avLst/>
          </a:prstGeom>
        </p:spPr>
      </p:pic>
      <p:sp>
        <p:nvSpPr>
          <p:cNvPr id="41" name="波形 40"/>
          <p:cNvSpPr/>
          <p:nvPr/>
        </p:nvSpPr>
        <p:spPr>
          <a:xfrm>
            <a:off x="6909077" y="1471307"/>
            <a:ext cx="3224782" cy="793631"/>
          </a:xfrm>
          <a:prstGeom prst="wave">
            <a:avLst/>
          </a:prstGeom>
          <a:solidFill>
            <a:srgbClr val="8ACFEA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首先是抓紧时间不拖沓</a:t>
            </a:r>
            <a:endParaRPr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832" y="3128126"/>
            <a:ext cx="2818006" cy="23016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92823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4" grpId="0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>
            <a:spLocks noChangeAspect="1" noChangeArrowheads="1"/>
          </p:cNvSpPr>
          <p:nvPr/>
        </p:nvSpPr>
        <p:spPr bwMode="auto">
          <a:xfrm>
            <a:off x="1818291" y="4086933"/>
            <a:ext cx="1489353" cy="1351514"/>
          </a:xfrm>
          <a:prstGeom prst="ellipse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121880" tIns="60940" rIns="121880" bIns="6094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latin typeface="Arial" panose="020B0604020202020204" pitchFamily="34" charset="0"/>
              <a:cs typeface="+mn-ea"/>
            </a:endParaRPr>
          </a:p>
        </p:txBody>
      </p:sp>
      <p:sp>
        <p:nvSpPr>
          <p:cNvPr id="39" name="椭圆 38"/>
          <p:cNvSpPr>
            <a:spLocks noChangeAspect="1" noChangeArrowheads="1"/>
          </p:cNvSpPr>
          <p:nvPr/>
        </p:nvSpPr>
        <p:spPr bwMode="auto">
          <a:xfrm>
            <a:off x="6042038" y="3788356"/>
            <a:ext cx="1488424" cy="1350249"/>
          </a:xfrm>
          <a:prstGeom prst="ellipse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Marker/>
                      </a14:imgEffect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121880" tIns="60940" rIns="121880" bIns="6094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latin typeface="Arial" panose="020B0604020202020204" pitchFamily="34" charset="0"/>
              <a:cs typeface="+mn-ea"/>
            </a:endParaRPr>
          </a:p>
        </p:txBody>
      </p:sp>
      <p:sp>
        <p:nvSpPr>
          <p:cNvPr id="37" name="椭圆 36"/>
          <p:cNvSpPr>
            <a:spLocks noChangeAspect="1" noChangeArrowheads="1"/>
          </p:cNvSpPr>
          <p:nvPr/>
        </p:nvSpPr>
        <p:spPr bwMode="auto">
          <a:xfrm>
            <a:off x="9797215" y="4023980"/>
            <a:ext cx="1489353" cy="1351514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artisticMarker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121880" tIns="60940" rIns="121880" bIns="60940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 fontAlgn="base">
              <a:spcBef>
                <a:spcPct val="0"/>
              </a:spcBef>
              <a:spcAft>
                <a:spcPct val="0"/>
              </a:spcAft>
            </a:pPr>
            <a:endParaRPr lang="zh-CN" altLang="zh-CN" sz="2400">
              <a:latin typeface="Arial" panose="020B0604020202020204" pitchFamily="34" charset="0"/>
              <a:cs typeface="+mn-ea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593816" y="1440063"/>
            <a:ext cx="3267000" cy="2101775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8ACFE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8345812" y="1733574"/>
            <a:ext cx="3267000" cy="2101775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8ACFE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778321" y="1813883"/>
            <a:ext cx="3267000" cy="2101775"/>
          </a:xfrm>
          <a:prstGeom prst="wedgeRoundRectCallout">
            <a:avLst/>
          </a:prstGeom>
          <a:solidFill>
            <a:schemeClr val="bg1"/>
          </a:solidFill>
          <a:ln w="28575">
            <a:solidFill>
              <a:srgbClr val="8ACFE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52303" y="476755"/>
            <a:ext cx="557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帮助孩子养成良好的学习习惯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81645" y="303480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1048356" y="2034487"/>
            <a:ext cx="2726929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 smtClean="0"/>
              <a:t>给</a:t>
            </a:r>
            <a:r>
              <a:rPr lang="zh-CN" altLang="en-US" sz="1400" b="1" dirty="0"/>
              <a:t>孩子一个固定的学习的地方，一坐下来，就可以做作业了</a:t>
            </a:r>
            <a:r>
              <a:rPr lang="zh-CN" altLang="en-US" sz="1400" dirty="0"/>
              <a:t>。而其他事情，如看闲书、喝茶、聊天、吃点心什么的都必须到别的地方去。长此以往，就给自己一个定势，一坐到熟悉的桌前，就能集中精力投入学习。</a:t>
            </a:r>
            <a:endParaRPr lang="en-US" altLang="zh-CN" sz="1400" dirty="0"/>
          </a:p>
          <a:p>
            <a:r>
              <a:rPr lang="zh-CN" altLang="en-US" sz="1400" dirty="0"/>
              <a:t/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15" name="文本框 2"/>
          <p:cNvSpPr txBox="1"/>
          <p:nvPr/>
        </p:nvSpPr>
        <p:spPr>
          <a:xfrm>
            <a:off x="4467860" y="549946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让孩子迅速安静做作业的办法</a:t>
            </a:r>
          </a:p>
        </p:txBody>
      </p:sp>
      <p:sp>
        <p:nvSpPr>
          <p:cNvPr id="2" name="矩形 1"/>
          <p:cNvSpPr/>
          <p:nvPr/>
        </p:nvSpPr>
        <p:spPr>
          <a:xfrm>
            <a:off x="4787983" y="1847750"/>
            <a:ext cx="287866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必须</a:t>
            </a:r>
            <a:r>
              <a:rPr lang="zh-CN" altLang="en-US" sz="1400" b="1" dirty="0"/>
              <a:t>在规定的时间内做作业，时间一到，马上就做到桌前去。</a:t>
            </a:r>
            <a:r>
              <a:rPr lang="zh-CN" altLang="en-US" sz="1400" dirty="0"/>
              <a:t>渐渐地，大脑就会形成条件反射，一到时间，和学习有关的思维都被调动起来，做作业的效率也就高了。</a:t>
            </a:r>
            <a:endParaRPr lang="en-US" altLang="zh-CN" sz="1400" dirty="0"/>
          </a:p>
          <a:p>
            <a:r>
              <a:rPr lang="zh-CN" altLang="en-US" sz="1400" b="1" dirty="0"/>
              <a:t/>
            </a:r>
            <a:br>
              <a:rPr lang="zh-CN" altLang="en-US" sz="1400" b="1" dirty="0"/>
            </a:b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8720601" y="2199685"/>
            <a:ext cx="251742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专门</a:t>
            </a:r>
            <a:r>
              <a:rPr lang="zh-CN" altLang="en-US" sz="1400" b="1" dirty="0"/>
              <a:t>用来学习的地方，学习用品要备齐。学习</a:t>
            </a:r>
            <a:r>
              <a:rPr lang="zh-CN" altLang="en-US" sz="1400" dirty="0"/>
              <a:t>用品要井然有序地摆放在固定的地方，这样就可以节省许多找东西的时间和精力。</a:t>
            </a:r>
            <a:endParaRPr lang="en-US" altLang="zh-CN" sz="1400" dirty="0"/>
          </a:p>
        </p:txBody>
      </p:sp>
      <p:sp>
        <p:nvSpPr>
          <p:cNvPr id="31" name="六角星 30"/>
          <p:cNvSpPr/>
          <p:nvPr/>
        </p:nvSpPr>
        <p:spPr>
          <a:xfrm>
            <a:off x="1089314" y="4179980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4AEF1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六角星 31"/>
          <p:cNvSpPr/>
          <p:nvPr/>
        </p:nvSpPr>
        <p:spPr>
          <a:xfrm>
            <a:off x="5254960" y="4005956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FFC52F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六角星 32"/>
          <p:cNvSpPr/>
          <p:nvPr/>
        </p:nvSpPr>
        <p:spPr>
          <a:xfrm>
            <a:off x="8963118" y="4301460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ACFEA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858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37" grpId="0" animBg="1"/>
      <p:bldP spid="17" grpId="0" animBg="1"/>
      <p:bldP spid="18" grpId="0" animBg="1"/>
      <p:bldP spid="16" grpId="0" animBg="1"/>
      <p:bldP spid="22" grpId="0"/>
      <p:bldP spid="14" grpId="0"/>
      <p:bldP spid="15" grpId="0"/>
      <p:bldP spid="2" grpId="0"/>
      <p:bldP spid="3" grpId="0"/>
      <p:bldP spid="31" grpId="0" animBg="1"/>
      <p:bldP spid="32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351649" y="1172929"/>
            <a:ext cx="7088120" cy="5143769"/>
            <a:chOff x="8985779" y="3960837"/>
            <a:chExt cx="2199915" cy="1406823"/>
          </a:xfrm>
        </p:grpSpPr>
        <p:sp>
          <p:nvSpPr>
            <p:cNvPr id="16" name="云形 15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云形 16"/>
            <p:cNvSpPr/>
            <p:nvPr/>
          </p:nvSpPr>
          <p:spPr>
            <a:xfrm>
              <a:off x="9115440" y="4043754"/>
              <a:ext cx="1940592" cy="1240988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波形 17"/>
          <p:cNvSpPr/>
          <p:nvPr/>
        </p:nvSpPr>
        <p:spPr>
          <a:xfrm>
            <a:off x="1724931" y="2063751"/>
            <a:ext cx="3224782" cy="793631"/>
          </a:xfrm>
          <a:prstGeom prst="wave">
            <a:avLst/>
          </a:prstGeom>
          <a:solidFill>
            <a:srgbClr val="84AEF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/>
              <a:t>首先是抓紧时间不拖沓</a:t>
            </a:r>
            <a:endParaRPr lang="en-US" altLang="zh-CN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1804774" y="470597"/>
            <a:ext cx="557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帮助孩子养成良好的学习习惯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634116" y="297322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3560042" y="3013288"/>
            <a:ext cx="4671330" cy="20313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 smtClean="0"/>
              <a:t>可以</a:t>
            </a:r>
            <a:r>
              <a:rPr lang="zh-CN" altLang="en-US" sz="1400" dirty="0"/>
              <a:t>试试给孩子严格规定做作业的时间（当然要视作业的量来定时间）。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结束作业的时间一到，就一定要收起本子。刚开始执行时，可能会有一些困难，平时做作业拖沓的同学甚至会出现作业少做的现象，但只要坚持不懈，做作业的速度就会提高。（保证孩子的睡眠时间）</a:t>
            </a:r>
          </a:p>
        </p:txBody>
      </p:sp>
      <p:sp>
        <p:nvSpPr>
          <p:cNvPr id="31" name="矩形 30"/>
          <p:cNvSpPr/>
          <p:nvPr/>
        </p:nvSpPr>
        <p:spPr>
          <a:xfrm>
            <a:off x="6341354" y="2202991"/>
            <a:ext cx="1467068" cy="50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按时结束：</a:t>
            </a:r>
            <a:endParaRPr lang="en-US" altLang="zh-CN" sz="2000" b="1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899" y="2063751"/>
            <a:ext cx="636594" cy="7256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475" b="8048"/>
          <a:stretch/>
        </p:blipFill>
        <p:spPr>
          <a:xfrm>
            <a:off x="7976958" y="1256515"/>
            <a:ext cx="2507851" cy="24000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83466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14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4703100" y="2889956"/>
            <a:ext cx="2737770" cy="298487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4A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580980" y="2889956"/>
            <a:ext cx="2737770" cy="29563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4A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871261" y="3071654"/>
            <a:ext cx="2737770" cy="280317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84A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b="1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067731" y="1685995"/>
            <a:ext cx="2975963" cy="1966372"/>
            <a:chOff x="6633984" y="1583531"/>
            <a:chExt cx="2437862" cy="1966372"/>
          </a:xfrm>
        </p:grpSpPr>
        <p:sp>
          <p:nvSpPr>
            <p:cNvPr id="38" name="波形 37"/>
            <p:cNvSpPr/>
            <p:nvPr/>
          </p:nvSpPr>
          <p:spPr>
            <a:xfrm>
              <a:off x="6633984" y="1583531"/>
              <a:ext cx="2437862" cy="1966372"/>
            </a:xfrm>
            <a:prstGeom prst="wave">
              <a:avLst>
                <a:gd name="adj1" fmla="val 10349"/>
                <a:gd name="adj2" fmla="val 0"/>
              </a:avLst>
            </a:prstGeom>
            <a:solidFill>
              <a:srgbClr val="FFC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782" y="1936509"/>
              <a:ext cx="1888265" cy="1260416"/>
            </a:xfrm>
            <a:prstGeom prst="wave">
              <a:avLst/>
            </a:prstGeom>
            <a:ln w="28575">
              <a:noFill/>
            </a:ln>
          </p:spPr>
        </p:pic>
      </p:grpSp>
      <p:grpSp>
        <p:nvGrpSpPr>
          <p:cNvPr id="32" name="组合 31"/>
          <p:cNvGrpSpPr/>
          <p:nvPr/>
        </p:nvGrpSpPr>
        <p:grpSpPr>
          <a:xfrm>
            <a:off x="1816496" y="1685995"/>
            <a:ext cx="2975963" cy="1966372"/>
            <a:chOff x="1098970" y="1583531"/>
            <a:chExt cx="2437862" cy="1966372"/>
          </a:xfrm>
        </p:grpSpPr>
        <p:sp>
          <p:nvSpPr>
            <p:cNvPr id="36" name="波形 35"/>
            <p:cNvSpPr/>
            <p:nvPr/>
          </p:nvSpPr>
          <p:spPr>
            <a:xfrm>
              <a:off x="1098970" y="1583531"/>
              <a:ext cx="2437862" cy="1966372"/>
            </a:xfrm>
            <a:prstGeom prst="wave">
              <a:avLst>
                <a:gd name="adj1" fmla="val 10349"/>
                <a:gd name="adj2" fmla="val 0"/>
              </a:avLst>
            </a:prstGeom>
            <a:solidFill>
              <a:srgbClr val="84A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3120" y="1931991"/>
              <a:ext cx="1910998" cy="1275591"/>
            </a:xfrm>
            <a:prstGeom prst="wave">
              <a:avLst/>
            </a:prstGeom>
            <a:ln w="28575">
              <a:noFill/>
            </a:ln>
          </p:spPr>
        </p:pic>
      </p:grpSp>
      <p:sp>
        <p:nvSpPr>
          <p:cNvPr id="22" name="文本框 21"/>
          <p:cNvSpPr txBox="1"/>
          <p:nvPr/>
        </p:nvSpPr>
        <p:spPr>
          <a:xfrm>
            <a:off x="1658262" y="385682"/>
            <a:ext cx="5578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帮助孩子养成良好的学习习惯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487604" y="212407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4463837" y="1178418"/>
            <a:ext cx="356108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prstClr val="black"/>
                </a:solidFill>
              </a:rPr>
              <a:t>其次监督孩子专心完成作业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2420" y="3276937"/>
            <a:ext cx="2006812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prstClr val="black"/>
                </a:solidFill>
              </a:rPr>
              <a:t/>
            </a:r>
            <a:br>
              <a:rPr lang="zh-CN" altLang="en-US" sz="1400" dirty="0">
                <a:solidFill>
                  <a:prstClr val="black"/>
                </a:solidFill>
              </a:rPr>
            </a:br>
            <a:r>
              <a:rPr lang="zh-CN" altLang="en-US" sz="1400" dirty="0" smtClean="0">
                <a:solidFill>
                  <a:prstClr val="black"/>
                </a:solidFill>
              </a:rPr>
              <a:t>做</a:t>
            </a:r>
            <a:r>
              <a:rPr lang="zh-CN" altLang="en-US" sz="1400" dirty="0">
                <a:solidFill>
                  <a:prstClr val="black"/>
                </a:solidFill>
              </a:rPr>
              <a:t>作业时一定要排除外界物质诱惑，使内心安静下来。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999432" y="3753784"/>
            <a:ext cx="2169012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prstClr val="black"/>
                </a:solidFill>
              </a:rPr>
              <a:t>做</a:t>
            </a:r>
            <a:r>
              <a:rPr lang="zh-CN" altLang="en-US" sz="1400" dirty="0">
                <a:solidFill>
                  <a:prstClr val="black"/>
                </a:solidFill>
              </a:rPr>
              <a:t>作业时要尽量避免电视电话的干扰。若来了客人，又无法避开的，宁可先放下作业等客人走了再做，或对客人说明原因，请求谅解。一边聊天一边做，得不偿失。</a:t>
            </a:r>
            <a:endParaRPr lang="zh-CN" altLang="en-US" sz="1400" dirty="0"/>
          </a:p>
        </p:txBody>
      </p:sp>
      <p:sp>
        <p:nvSpPr>
          <p:cNvPr id="18" name="矩形 17"/>
          <p:cNvSpPr/>
          <p:nvPr/>
        </p:nvSpPr>
        <p:spPr>
          <a:xfrm>
            <a:off x="8024917" y="3799241"/>
            <a:ext cx="2293219" cy="160043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 smtClean="0">
                <a:solidFill>
                  <a:prstClr val="black"/>
                </a:solidFill>
              </a:rPr>
              <a:t>提醒</a:t>
            </a:r>
            <a:r>
              <a:rPr lang="zh-CN" altLang="en-US" sz="1400" dirty="0">
                <a:solidFill>
                  <a:prstClr val="black"/>
                </a:solidFill>
              </a:rPr>
              <a:t>各位家长，不要在儿童做作业的时候批评、教育孩子，这样一来教育无效，二来作业效率低下，长此以往，还会导致作业与烦人的数落联系在一起，从而讨厌做作业。</a:t>
            </a:r>
            <a:endParaRPr lang="zh-CN" altLang="en-US" sz="14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584003" y="1685995"/>
            <a:ext cx="2975963" cy="1966372"/>
            <a:chOff x="3866477" y="1583531"/>
            <a:chExt cx="2437862" cy="1966372"/>
          </a:xfrm>
        </p:grpSpPr>
        <p:sp>
          <p:nvSpPr>
            <p:cNvPr id="34" name="波形 33"/>
            <p:cNvSpPr/>
            <p:nvPr/>
          </p:nvSpPr>
          <p:spPr>
            <a:xfrm>
              <a:off x="3866477" y="1583531"/>
              <a:ext cx="2437862" cy="1966372"/>
            </a:xfrm>
            <a:prstGeom prst="wave">
              <a:avLst>
                <a:gd name="adj1" fmla="val 10349"/>
                <a:gd name="adj2" fmla="val 0"/>
              </a:avLst>
            </a:prstGeom>
            <a:solidFill>
              <a:srgbClr val="8AC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834" y="1939847"/>
              <a:ext cx="1959148" cy="1307731"/>
            </a:xfrm>
            <a:prstGeom prst="wave">
              <a:avLst/>
            </a:prstGeom>
            <a:ln w="28575">
              <a:noFill/>
            </a:ln>
          </p:spPr>
        </p:pic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10" y="2976666"/>
            <a:ext cx="543277" cy="61929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42" y="2963030"/>
            <a:ext cx="672718" cy="672718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77" y="3036830"/>
            <a:ext cx="570081" cy="57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26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0" grpId="0" animBg="1"/>
      <p:bldP spid="22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0" y="-338667"/>
            <a:ext cx="12895093" cy="8093697"/>
            <a:chOff x="0" y="-221063"/>
            <a:chExt cx="12895093" cy="7946844"/>
          </a:xfrm>
        </p:grpSpPr>
        <p:sp>
          <p:nvSpPr>
            <p:cNvPr id="29" name="矩形 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163504" y="3693057"/>
            <a:ext cx="1895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考试情况 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37406" y="2532755"/>
            <a:ext cx="22757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三年级数学学习特点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092854" y="3708181"/>
            <a:ext cx="2523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+mn-ea"/>
              </a:rPr>
              <a:t>存在问题及应对策略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696714" y="2552128"/>
            <a:ext cx="2869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输入标题</a:t>
            </a:r>
            <a:r>
              <a:rPr lang="zh-CN" altLang="en-US" sz="2800" b="1" dirty="0">
                <a:latin typeface="+mn-ea"/>
              </a:rPr>
              <a:t>需要家长配合的事情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095695" y="1076048"/>
            <a:ext cx="1887422" cy="1375025"/>
            <a:chOff x="8725271" y="2191426"/>
            <a:chExt cx="2249940" cy="1639127"/>
          </a:xfrm>
        </p:grpSpPr>
        <p:sp>
          <p:nvSpPr>
            <p:cNvPr id="48" name="云形 47"/>
            <p:cNvSpPr/>
            <p:nvPr/>
          </p:nvSpPr>
          <p:spPr>
            <a:xfrm>
              <a:off x="8725271" y="2191426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677" y="2337259"/>
              <a:ext cx="1244836" cy="113613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3668763" y="976922"/>
            <a:ext cx="1887422" cy="1375025"/>
            <a:chOff x="3240023" y="2208279"/>
            <a:chExt cx="2249940" cy="1639127"/>
          </a:xfrm>
        </p:grpSpPr>
        <p:sp>
          <p:nvSpPr>
            <p:cNvPr id="45" name="云形 44"/>
            <p:cNvSpPr/>
            <p:nvPr/>
          </p:nvSpPr>
          <p:spPr>
            <a:xfrm>
              <a:off x="3240023" y="2208279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840" y="2326444"/>
              <a:ext cx="1124890" cy="1282284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133599" y="2205375"/>
            <a:ext cx="1887422" cy="1375025"/>
            <a:chOff x="703406" y="2142481"/>
            <a:chExt cx="2249940" cy="1639127"/>
          </a:xfrm>
        </p:grpSpPr>
        <p:sp>
          <p:nvSpPr>
            <p:cNvPr id="35" name="云形 34"/>
            <p:cNvSpPr/>
            <p:nvPr/>
          </p:nvSpPr>
          <p:spPr>
            <a:xfrm>
              <a:off x="703406" y="2142481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677" y="2235826"/>
              <a:ext cx="1392906" cy="139290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6316698" y="2254321"/>
            <a:ext cx="1887422" cy="1375025"/>
            <a:chOff x="5886505" y="2191427"/>
            <a:chExt cx="2249940" cy="1639127"/>
          </a:xfrm>
        </p:grpSpPr>
        <p:sp>
          <p:nvSpPr>
            <p:cNvPr id="47" name="云形 46"/>
            <p:cNvSpPr/>
            <p:nvPr/>
          </p:nvSpPr>
          <p:spPr>
            <a:xfrm>
              <a:off x="5886505" y="2191427"/>
              <a:ext cx="2249940" cy="1639127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98" y="2420796"/>
              <a:ext cx="1180390" cy="118039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11587" y="368863"/>
            <a:ext cx="1556382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12454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2" grpId="0"/>
      <p:bldP spid="25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693333" y="336738"/>
            <a:ext cx="6707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观注孩子学习过程，正视孩子成绩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22675" y="163463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Picture 4" descr="图片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00" y="2160704"/>
            <a:ext cx="2780126" cy="2225754"/>
          </a:xfrm>
          <a:prstGeom prst="round2DiagRect">
            <a:avLst>
              <a:gd name="adj1" fmla="val 2553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917054" y="4617926"/>
            <a:ext cx="19889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>
                <a:latin typeface="+mn-ea"/>
              </a:rPr>
              <a:t>细长的葫芦藤上长满了绿叶，开出了几朵雪白的小花。花谢以后，藤上 挂了几个小葫芦。</a:t>
            </a:r>
          </a:p>
        </p:txBody>
      </p:sp>
      <p:pic>
        <p:nvPicPr>
          <p:cNvPr id="16" name="Picture 4" descr="图片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45" y="2107093"/>
            <a:ext cx="2889277" cy="2225754"/>
          </a:xfrm>
          <a:prstGeom prst="round2DiagRect">
            <a:avLst>
              <a:gd name="adj1" fmla="val 26098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5408920" y="4645598"/>
            <a:ext cx="1953239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+mn-ea"/>
              </a:rPr>
              <a:t>多么可爱的小葫芦哇</a:t>
            </a:r>
            <a:r>
              <a:rPr lang="en-US" altLang="zh-CN" sz="1400" dirty="0">
                <a:latin typeface="+mn-ea"/>
              </a:rPr>
              <a:t>!  </a:t>
            </a:r>
            <a:r>
              <a:rPr lang="zh-CN" altLang="en-US" sz="1400" dirty="0">
                <a:latin typeface="+mn-ea"/>
              </a:rPr>
              <a:t>那个人每天都要去看几次。</a:t>
            </a:r>
          </a:p>
        </p:txBody>
      </p:sp>
      <p:pic>
        <p:nvPicPr>
          <p:cNvPr id="18" name="Picture 4" descr="图片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63" y="2089697"/>
            <a:ext cx="2859643" cy="2260546"/>
          </a:xfrm>
          <a:prstGeom prst="round2DiagRect">
            <a:avLst>
              <a:gd name="adj1" fmla="val 28489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8687540" y="4546927"/>
            <a:ext cx="2107507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+mn-ea"/>
              </a:rPr>
              <a:t>他盯着小葫芦自言自语地说</a:t>
            </a:r>
            <a:r>
              <a:rPr lang="en-US" altLang="zh-CN" sz="1400" dirty="0">
                <a:latin typeface="+mn-ea"/>
              </a:rPr>
              <a:t>: “</a:t>
            </a:r>
            <a:r>
              <a:rPr lang="zh-CN" altLang="en-US" sz="1400" dirty="0">
                <a:latin typeface="+mn-ea"/>
              </a:rPr>
              <a:t>我的小葫芦，快长啊，快长啊</a:t>
            </a:r>
            <a:r>
              <a:rPr lang="en-US" altLang="zh-CN" sz="1400" dirty="0">
                <a:latin typeface="+mn-ea"/>
              </a:rPr>
              <a:t>!   </a:t>
            </a:r>
            <a:r>
              <a:rPr lang="zh-CN" altLang="en-US" sz="1400" dirty="0">
                <a:latin typeface="+mn-ea"/>
              </a:rPr>
              <a:t>长得赛过大南瓜才好呢</a:t>
            </a:r>
            <a:r>
              <a:rPr lang="en-US" altLang="zh-CN" sz="1400" dirty="0">
                <a:latin typeface="+mn-ea"/>
              </a:rPr>
              <a:t>!”</a:t>
            </a:r>
          </a:p>
        </p:txBody>
      </p:sp>
      <p:sp>
        <p:nvSpPr>
          <p:cNvPr id="32" name="文本框 4"/>
          <p:cNvSpPr txBox="1"/>
          <p:nvPr/>
        </p:nvSpPr>
        <p:spPr>
          <a:xfrm>
            <a:off x="2229435" y="135181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有个农夫在自己的院子里种了两株葫芦，在他的悉心照顾下，葫芦长的很好</a:t>
            </a:r>
          </a:p>
        </p:txBody>
      </p:sp>
      <p:sp>
        <p:nvSpPr>
          <p:cNvPr id="34" name="六角星 33"/>
          <p:cNvSpPr/>
          <p:nvPr/>
        </p:nvSpPr>
        <p:spPr>
          <a:xfrm>
            <a:off x="1237035" y="4645598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4AEF1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六角星 34"/>
          <p:cNvSpPr/>
          <p:nvPr/>
        </p:nvSpPr>
        <p:spPr>
          <a:xfrm>
            <a:off x="4529979" y="4658147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FFC52F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六角星 35"/>
          <p:cNvSpPr/>
          <p:nvPr/>
        </p:nvSpPr>
        <p:spPr>
          <a:xfrm>
            <a:off x="7918004" y="4617926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ACFEA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03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83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/>
      <p:bldP spid="31" grpId="0"/>
      <p:bldP spid="32" grpId="0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693333" y="289103"/>
            <a:ext cx="6911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观注孩子学习过程，正视孩子成绩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515576" y="199954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  <a:latin typeface="+mn-ea"/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  <a:latin typeface="+mn-ea"/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  <a:latin typeface="+mn-ea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</p:grpSp>
      <p:sp>
        <p:nvSpPr>
          <p:cNvPr id="14" name="文本框 1"/>
          <p:cNvSpPr txBox="1"/>
          <p:nvPr/>
        </p:nvSpPr>
        <p:spPr>
          <a:xfrm>
            <a:off x="2773175" y="4946401"/>
            <a:ext cx="7096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latin typeface="+mn-ea"/>
              </a:rPr>
              <a:t>孩子们的学习坏习惯就是叶子上的虫子，而果子就是孩子的成绩。不好好除虫，结不出好的葫芦。只关注葫芦，就会什么也得不到。理性对待孩子的成绩，只要坏习惯纠正了，成绩好是迟早的事情。</a:t>
            </a:r>
          </a:p>
        </p:txBody>
      </p:sp>
      <p:pic>
        <p:nvPicPr>
          <p:cNvPr id="15" name="Picture 6" descr="图片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661" y="1516789"/>
            <a:ext cx="2872630" cy="20304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图片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602" y="1516789"/>
            <a:ext cx="2969599" cy="20475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图片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12" y="1468313"/>
            <a:ext cx="2850080" cy="20304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620651" y="3833213"/>
            <a:ext cx="236939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400" dirty="0">
                <a:latin typeface="+mn-ea"/>
              </a:rPr>
              <a:t>没几天，叶子上有了几条虫子，邻居劝他除掉虫子，他说：“我只要葫芦，不要叶子，它想吃叶子就吃吧”</a:t>
            </a:r>
          </a:p>
        </p:txBody>
      </p:sp>
      <p:sp>
        <p:nvSpPr>
          <p:cNvPr id="31" name="矩形 30"/>
          <p:cNvSpPr/>
          <p:nvPr/>
        </p:nvSpPr>
        <p:spPr>
          <a:xfrm>
            <a:off x="5148317" y="4101491"/>
            <a:ext cx="273307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+mn-ea"/>
              </a:rPr>
              <a:t>他一直都没有管叶子上的虫子。</a:t>
            </a:r>
          </a:p>
        </p:txBody>
      </p:sp>
      <p:sp>
        <p:nvSpPr>
          <p:cNvPr id="32" name="矩形 31"/>
          <p:cNvSpPr/>
          <p:nvPr/>
        </p:nvSpPr>
        <p:spPr>
          <a:xfrm>
            <a:off x="8732060" y="3878016"/>
            <a:ext cx="2275722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+mn-ea"/>
              </a:rPr>
              <a:t>没过几天，叶子上的蚜虫更多了。小葫芦慢慢地变黄了，一个一个都落了</a:t>
            </a:r>
            <a:endParaRPr lang="en-US" altLang="zh-CN" sz="1400" dirty="0">
              <a:latin typeface="+mn-ea"/>
            </a:endParaRPr>
          </a:p>
        </p:txBody>
      </p:sp>
      <p:sp>
        <p:nvSpPr>
          <p:cNvPr id="33" name="六角星 32"/>
          <p:cNvSpPr/>
          <p:nvPr/>
        </p:nvSpPr>
        <p:spPr>
          <a:xfrm>
            <a:off x="904016" y="3936502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4AEF1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04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六角星 33"/>
          <p:cNvSpPr/>
          <p:nvPr/>
        </p:nvSpPr>
        <p:spPr>
          <a:xfrm>
            <a:off x="4494176" y="3908490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FFC52F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05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六角星 34"/>
          <p:cNvSpPr/>
          <p:nvPr/>
        </p:nvSpPr>
        <p:spPr>
          <a:xfrm>
            <a:off x="7952271" y="3878096"/>
            <a:ext cx="652233" cy="693781"/>
          </a:xfrm>
          <a:prstGeom prst="star6">
            <a:avLst>
              <a:gd name="adj" fmla="val 39979"/>
              <a:gd name="hf" fmla="val 115470"/>
            </a:avLst>
          </a:prstGeom>
          <a:solidFill>
            <a:srgbClr val="8ACFEA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06</a:t>
            </a:r>
            <a:endParaRPr lang="zh-CN" altLang="en-US" sz="2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831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18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806860" y="490078"/>
            <a:ext cx="6831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不让孩子在学习上犯“低级错误”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636202" y="316803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04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20" name="云形 1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云形 2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152601" y="1929102"/>
            <a:ext cx="1903380" cy="3191224"/>
            <a:chOff x="5311712" y="1452276"/>
            <a:chExt cx="1903380" cy="3191224"/>
          </a:xfrm>
        </p:grpSpPr>
        <p:grpSp>
          <p:nvGrpSpPr>
            <p:cNvPr id="12" name="组合 11"/>
            <p:cNvGrpSpPr/>
            <p:nvPr/>
          </p:nvGrpSpPr>
          <p:grpSpPr>
            <a:xfrm>
              <a:off x="5311712" y="1452276"/>
              <a:ext cx="1903380" cy="2959327"/>
              <a:chOff x="5760932" y="2132588"/>
              <a:chExt cx="1903380" cy="2959327"/>
            </a:xfrm>
          </p:grpSpPr>
          <p:sp>
            <p:nvSpPr>
              <p:cNvPr id="33" name="流程图: 离页连接符 1"/>
              <p:cNvSpPr/>
              <p:nvPr/>
            </p:nvSpPr>
            <p:spPr>
              <a:xfrm>
                <a:off x="5760932" y="3450142"/>
                <a:ext cx="1903380" cy="164177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173 w 10173"/>
                  <a:gd name="connsiteY0" fmla="*/ 0 h 10000"/>
                  <a:gd name="connsiteX1" fmla="*/ 10173 w 10173"/>
                  <a:gd name="connsiteY1" fmla="*/ 0 h 10000"/>
                  <a:gd name="connsiteX2" fmla="*/ 10173 w 10173"/>
                  <a:gd name="connsiteY2" fmla="*/ 8000 h 10000"/>
                  <a:gd name="connsiteX3" fmla="*/ 5173 w 10173"/>
                  <a:gd name="connsiteY3" fmla="*/ 10000 h 10000"/>
                  <a:gd name="connsiteX4" fmla="*/ 173 w 10173"/>
                  <a:gd name="connsiteY4" fmla="*/ 8000 h 10000"/>
                  <a:gd name="connsiteX5" fmla="*/ 173 w 10173"/>
                  <a:gd name="connsiteY5" fmla="*/ 0 h 10000"/>
                  <a:gd name="connsiteX0" fmla="*/ 173 w 10173"/>
                  <a:gd name="connsiteY0" fmla="*/ 325 h 10325"/>
                  <a:gd name="connsiteX1" fmla="*/ 10173 w 10173"/>
                  <a:gd name="connsiteY1" fmla="*/ 325 h 10325"/>
                  <a:gd name="connsiteX2" fmla="*/ 10173 w 10173"/>
                  <a:gd name="connsiteY2" fmla="*/ 8325 h 10325"/>
                  <a:gd name="connsiteX3" fmla="*/ 5173 w 10173"/>
                  <a:gd name="connsiteY3" fmla="*/ 10325 h 10325"/>
                  <a:gd name="connsiteX4" fmla="*/ 173 w 10173"/>
                  <a:gd name="connsiteY4" fmla="*/ 8325 h 10325"/>
                  <a:gd name="connsiteX5" fmla="*/ 173 w 10173"/>
                  <a:gd name="connsiteY5" fmla="*/ 325 h 10325"/>
                  <a:gd name="connsiteX0" fmla="*/ 173 w 10380"/>
                  <a:gd name="connsiteY0" fmla="*/ 325 h 10325"/>
                  <a:gd name="connsiteX1" fmla="*/ 10173 w 10380"/>
                  <a:gd name="connsiteY1" fmla="*/ 325 h 10325"/>
                  <a:gd name="connsiteX2" fmla="*/ 10173 w 10380"/>
                  <a:gd name="connsiteY2" fmla="*/ 8325 h 10325"/>
                  <a:gd name="connsiteX3" fmla="*/ 5173 w 10380"/>
                  <a:gd name="connsiteY3" fmla="*/ 10325 h 10325"/>
                  <a:gd name="connsiteX4" fmla="*/ 173 w 10380"/>
                  <a:gd name="connsiteY4" fmla="*/ 8325 h 10325"/>
                  <a:gd name="connsiteX5" fmla="*/ 173 w 10380"/>
                  <a:gd name="connsiteY5" fmla="*/ 325 h 10325"/>
                  <a:gd name="connsiteX0" fmla="*/ 173 w 10380"/>
                  <a:gd name="connsiteY0" fmla="*/ 441 h 10441"/>
                  <a:gd name="connsiteX1" fmla="*/ 10173 w 10380"/>
                  <a:gd name="connsiteY1" fmla="*/ 441 h 10441"/>
                  <a:gd name="connsiteX2" fmla="*/ 10173 w 10380"/>
                  <a:gd name="connsiteY2" fmla="*/ 8441 h 10441"/>
                  <a:gd name="connsiteX3" fmla="*/ 5173 w 10380"/>
                  <a:gd name="connsiteY3" fmla="*/ 10441 h 10441"/>
                  <a:gd name="connsiteX4" fmla="*/ 173 w 10380"/>
                  <a:gd name="connsiteY4" fmla="*/ 8441 h 10441"/>
                  <a:gd name="connsiteX5" fmla="*/ 173 w 10380"/>
                  <a:gd name="connsiteY5" fmla="*/ 441 h 10441"/>
                  <a:gd name="connsiteX0" fmla="*/ 173 w 10380"/>
                  <a:gd name="connsiteY0" fmla="*/ 441 h 10441"/>
                  <a:gd name="connsiteX1" fmla="*/ 10173 w 10380"/>
                  <a:gd name="connsiteY1" fmla="*/ 441 h 10441"/>
                  <a:gd name="connsiteX2" fmla="*/ 10173 w 10380"/>
                  <a:gd name="connsiteY2" fmla="*/ 8441 h 10441"/>
                  <a:gd name="connsiteX3" fmla="*/ 5173 w 10380"/>
                  <a:gd name="connsiteY3" fmla="*/ 10441 h 10441"/>
                  <a:gd name="connsiteX4" fmla="*/ 173 w 10380"/>
                  <a:gd name="connsiteY4" fmla="*/ 8441 h 10441"/>
                  <a:gd name="connsiteX5" fmla="*/ 173 w 10380"/>
                  <a:gd name="connsiteY5" fmla="*/ 441 h 10441"/>
                  <a:gd name="connsiteX0" fmla="*/ 173 w 10380"/>
                  <a:gd name="connsiteY0" fmla="*/ 441 h 10441"/>
                  <a:gd name="connsiteX1" fmla="*/ 10173 w 10380"/>
                  <a:gd name="connsiteY1" fmla="*/ 441 h 10441"/>
                  <a:gd name="connsiteX2" fmla="*/ 10173 w 10380"/>
                  <a:gd name="connsiteY2" fmla="*/ 8441 h 10441"/>
                  <a:gd name="connsiteX3" fmla="*/ 5173 w 10380"/>
                  <a:gd name="connsiteY3" fmla="*/ 10441 h 10441"/>
                  <a:gd name="connsiteX4" fmla="*/ 173 w 10380"/>
                  <a:gd name="connsiteY4" fmla="*/ 8441 h 10441"/>
                  <a:gd name="connsiteX5" fmla="*/ 173 w 10380"/>
                  <a:gd name="connsiteY5" fmla="*/ 441 h 1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80" h="10441">
                    <a:moveTo>
                      <a:pt x="173" y="441"/>
                    </a:moveTo>
                    <a:cubicBezTo>
                      <a:pt x="3506" y="-291"/>
                      <a:pt x="6918" y="14"/>
                      <a:pt x="10173" y="441"/>
                    </a:cubicBezTo>
                    <a:cubicBezTo>
                      <a:pt x="10640" y="3413"/>
                      <a:pt x="10173" y="5774"/>
                      <a:pt x="10173" y="8441"/>
                    </a:cubicBezTo>
                    <a:cubicBezTo>
                      <a:pt x="8506" y="9657"/>
                      <a:pt x="6840" y="9774"/>
                      <a:pt x="5173" y="10441"/>
                    </a:cubicBezTo>
                    <a:cubicBezTo>
                      <a:pt x="3506" y="9774"/>
                      <a:pt x="1918" y="9657"/>
                      <a:pt x="173" y="8441"/>
                    </a:cubicBezTo>
                    <a:cubicBezTo>
                      <a:pt x="173" y="5774"/>
                      <a:pt x="-217" y="3474"/>
                      <a:pt x="173" y="441"/>
                    </a:cubicBezTo>
                    <a:close/>
                  </a:path>
                </a:pathLst>
              </a:custGeom>
              <a:solidFill>
                <a:srgbClr val="84AEF1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2093" y="2132588"/>
                <a:ext cx="1421616" cy="1572218"/>
              </a:xfrm>
              <a:prstGeom prst="rect">
                <a:avLst/>
              </a:prstGeom>
            </p:spPr>
          </p:pic>
        </p:grpSp>
        <p:sp>
          <p:nvSpPr>
            <p:cNvPr id="8" name="矩形 7"/>
            <p:cNvSpPr/>
            <p:nvPr/>
          </p:nvSpPr>
          <p:spPr>
            <a:xfrm>
              <a:off x="5552232" y="3404189"/>
              <a:ext cx="1515012" cy="294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草稿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不能太草 </a:t>
              </a: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175" y="4024208"/>
              <a:ext cx="543277" cy="61929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2195645" y="1863274"/>
            <a:ext cx="1903380" cy="3247173"/>
            <a:chOff x="1693333" y="1514084"/>
            <a:chExt cx="1903380" cy="3247173"/>
          </a:xfrm>
        </p:grpSpPr>
        <p:sp>
          <p:nvSpPr>
            <p:cNvPr id="32" name="流程图: 离页连接符 1"/>
            <p:cNvSpPr/>
            <p:nvPr/>
          </p:nvSpPr>
          <p:spPr>
            <a:xfrm>
              <a:off x="1693333" y="2878858"/>
              <a:ext cx="1903380" cy="1641773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173 w 10173"/>
                <a:gd name="connsiteY0" fmla="*/ 0 h 10000"/>
                <a:gd name="connsiteX1" fmla="*/ 10173 w 10173"/>
                <a:gd name="connsiteY1" fmla="*/ 0 h 10000"/>
                <a:gd name="connsiteX2" fmla="*/ 10173 w 10173"/>
                <a:gd name="connsiteY2" fmla="*/ 8000 h 10000"/>
                <a:gd name="connsiteX3" fmla="*/ 5173 w 10173"/>
                <a:gd name="connsiteY3" fmla="*/ 10000 h 10000"/>
                <a:gd name="connsiteX4" fmla="*/ 173 w 10173"/>
                <a:gd name="connsiteY4" fmla="*/ 8000 h 10000"/>
                <a:gd name="connsiteX5" fmla="*/ 173 w 10173"/>
                <a:gd name="connsiteY5" fmla="*/ 0 h 10000"/>
                <a:gd name="connsiteX0" fmla="*/ 173 w 10173"/>
                <a:gd name="connsiteY0" fmla="*/ 325 h 10325"/>
                <a:gd name="connsiteX1" fmla="*/ 10173 w 10173"/>
                <a:gd name="connsiteY1" fmla="*/ 325 h 10325"/>
                <a:gd name="connsiteX2" fmla="*/ 10173 w 10173"/>
                <a:gd name="connsiteY2" fmla="*/ 8325 h 10325"/>
                <a:gd name="connsiteX3" fmla="*/ 5173 w 10173"/>
                <a:gd name="connsiteY3" fmla="*/ 10325 h 10325"/>
                <a:gd name="connsiteX4" fmla="*/ 173 w 10173"/>
                <a:gd name="connsiteY4" fmla="*/ 8325 h 10325"/>
                <a:gd name="connsiteX5" fmla="*/ 173 w 10173"/>
                <a:gd name="connsiteY5" fmla="*/ 325 h 10325"/>
                <a:gd name="connsiteX0" fmla="*/ 173 w 10380"/>
                <a:gd name="connsiteY0" fmla="*/ 325 h 10325"/>
                <a:gd name="connsiteX1" fmla="*/ 10173 w 10380"/>
                <a:gd name="connsiteY1" fmla="*/ 325 h 10325"/>
                <a:gd name="connsiteX2" fmla="*/ 10173 w 10380"/>
                <a:gd name="connsiteY2" fmla="*/ 8325 h 10325"/>
                <a:gd name="connsiteX3" fmla="*/ 5173 w 10380"/>
                <a:gd name="connsiteY3" fmla="*/ 10325 h 10325"/>
                <a:gd name="connsiteX4" fmla="*/ 173 w 10380"/>
                <a:gd name="connsiteY4" fmla="*/ 8325 h 10325"/>
                <a:gd name="connsiteX5" fmla="*/ 173 w 10380"/>
                <a:gd name="connsiteY5" fmla="*/ 325 h 10325"/>
                <a:gd name="connsiteX0" fmla="*/ 173 w 10380"/>
                <a:gd name="connsiteY0" fmla="*/ 441 h 10441"/>
                <a:gd name="connsiteX1" fmla="*/ 10173 w 10380"/>
                <a:gd name="connsiteY1" fmla="*/ 441 h 10441"/>
                <a:gd name="connsiteX2" fmla="*/ 10173 w 10380"/>
                <a:gd name="connsiteY2" fmla="*/ 8441 h 10441"/>
                <a:gd name="connsiteX3" fmla="*/ 5173 w 10380"/>
                <a:gd name="connsiteY3" fmla="*/ 10441 h 10441"/>
                <a:gd name="connsiteX4" fmla="*/ 173 w 10380"/>
                <a:gd name="connsiteY4" fmla="*/ 8441 h 10441"/>
                <a:gd name="connsiteX5" fmla="*/ 173 w 10380"/>
                <a:gd name="connsiteY5" fmla="*/ 441 h 10441"/>
                <a:gd name="connsiteX0" fmla="*/ 173 w 10380"/>
                <a:gd name="connsiteY0" fmla="*/ 441 h 10441"/>
                <a:gd name="connsiteX1" fmla="*/ 10173 w 10380"/>
                <a:gd name="connsiteY1" fmla="*/ 441 h 10441"/>
                <a:gd name="connsiteX2" fmla="*/ 10173 w 10380"/>
                <a:gd name="connsiteY2" fmla="*/ 8441 h 10441"/>
                <a:gd name="connsiteX3" fmla="*/ 5173 w 10380"/>
                <a:gd name="connsiteY3" fmla="*/ 10441 h 10441"/>
                <a:gd name="connsiteX4" fmla="*/ 173 w 10380"/>
                <a:gd name="connsiteY4" fmla="*/ 8441 h 10441"/>
                <a:gd name="connsiteX5" fmla="*/ 173 w 10380"/>
                <a:gd name="connsiteY5" fmla="*/ 441 h 10441"/>
                <a:gd name="connsiteX0" fmla="*/ 173 w 10380"/>
                <a:gd name="connsiteY0" fmla="*/ 441 h 10441"/>
                <a:gd name="connsiteX1" fmla="*/ 10173 w 10380"/>
                <a:gd name="connsiteY1" fmla="*/ 441 h 10441"/>
                <a:gd name="connsiteX2" fmla="*/ 10173 w 10380"/>
                <a:gd name="connsiteY2" fmla="*/ 8441 h 10441"/>
                <a:gd name="connsiteX3" fmla="*/ 5173 w 10380"/>
                <a:gd name="connsiteY3" fmla="*/ 10441 h 10441"/>
                <a:gd name="connsiteX4" fmla="*/ 173 w 10380"/>
                <a:gd name="connsiteY4" fmla="*/ 8441 h 10441"/>
                <a:gd name="connsiteX5" fmla="*/ 173 w 10380"/>
                <a:gd name="connsiteY5" fmla="*/ 441 h 1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80" h="10441">
                  <a:moveTo>
                    <a:pt x="173" y="441"/>
                  </a:moveTo>
                  <a:cubicBezTo>
                    <a:pt x="3506" y="-291"/>
                    <a:pt x="6918" y="14"/>
                    <a:pt x="10173" y="441"/>
                  </a:cubicBezTo>
                  <a:cubicBezTo>
                    <a:pt x="10640" y="3413"/>
                    <a:pt x="10173" y="5774"/>
                    <a:pt x="10173" y="8441"/>
                  </a:cubicBezTo>
                  <a:cubicBezTo>
                    <a:pt x="8506" y="9657"/>
                    <a:pt x="6840" y="9774"/>
                    <a:pt x="5173" y="10441"/>
                  </a:cubicBezTo>
                  <a:cubicBezTo>
                    <a:pt x="3506" y="9774"/>
                    <a:pt x="1918" y="9657"/>
                    <a:pt x="173" y="8441"/>
                  </a:cubicBezTo>
                  <a:cubicBezTo>
                    <a:pt x="173" y="5774"/>
                    <a:pt x="-217" y="3474"/>
                    <a:pt x="173" y="441"/>
                  </a:cubicBezTo>
                  <a:close/>
                </a:path>
              </a:pathLst>
            </a:custGeom>
            <a:solidFill>
              <a:srgbClr val="8ACFEA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0183" y="1514084"/>
              <a:ext cx="1177888" cy="1655726"/>
            </a:xfrm>
            <a:prstGeom prst="rect">
              <a:avLst/>
            </a:prstGeom>
          </p:spPr>
        </p:pic>
        <p:sp>
          <p:nvSpPr>
            <p:cNvPr id="14" name="Rectangle 4"/>
            <p:cNvSpPr txBox="1">
              <a:spLocks noRot="1" noChangeArrowheads="1"/>
            </p:cNvSpPr>
            <p:nvPr/>
          </p:nvSpPr>
          <p:spPr>
            <a:xfrm>
              <a:off x="2189842" y="3460761"/>
              <a:ext cx="1246028" cy="387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7500"/>
            </a:bodyPr>
            <a:lstStyle>
              <a:lvl1pPr marL="182880" indent="-18288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0020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99920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0027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99995" indent="-228600" algn="l" defTabSz="914400" rtl="0" eaLnBrk="1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200"/>
                </a:spcAft>
                <a:buClr>
                  <a:schemeClr val="accent1">
                    <a:lumMod val="75000"/>
                  </a:schemeClr>
                </a:buClr>
                <a:buSzPct val="85000"/>
                <a:buFont typeface="Wingdings" panose="05000000000000000000" pitchFamily="2" charset="2"/>
                <a:buChar char="§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0000"/>
                </a:lnSpc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错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题集。 </a:t>
              </a: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444" y="4088539"/>
              <a:ext cx="672718" cy="672718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8109557" y="1847033"/>
            <a:ext cx="1903380" cy="3263414"/>
            <a:chOff x="9090934" y="1161484"/>
            <a:chExt cx="1903380" cy="3263414"/>
          </a:xfrm>
        </p:grpSpPr>
        <p:grpSp>
          <p:nvGrpSpPr>
            <p:cNvPr id="11" name="组合 10"/>
            <p:cNvGrpSpPr/>
            <p:nvPr/>
          </p:nvGrpSpPr>
          <p:grpSpPr>
            <a:xfrm>
              <a:off x="9090934" y="1161484"/>
              <a:ext cx="1903380" cy="2973535"/>
              <a:chOff x="9540154" y="1841796"/>
              <a:chExt cx="1903380" cy="2973535"/>
            </a:xfrm>
          </p:grpSpPr>
          <p:sp>
            <p:nvSpPr>
              <p:cNvPr id="34" name="流程图: 离页连接符 1"/>
              <p:cNvSpPr/>
              <p:nvPr/>
            </p:nvSpPr>
            <p:spPr>
              <a:xfrm>
                <a:off x="9540154" y="3173558"/>
                <a:ext cx="1903380" cy="1641773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8000 h 10000"/>
                  <a:gd name="connsiteX3" fmla="*/ 5000 w 10000"/>
                  <a:gd name="connsiteY3" fmla="*/ 10000 h 10000"/>
                  <a:gd name="connsiteX4" fmla="*/ 0 w 10000"/>
                  <a:gd name="connsiteY4" fmla="*/ 8000 h 10000"/>
                  <a:gd name="connsiteX5" fmla="*/ 0 w 10000"/>
                  <a:gd name="connsiteY5" fmla="*/ 0 h 10000"/>
                  <a:gd name="connsiteX0" fmla="*/ 173 w 10173"/>
                  <a:gd name="connsiteY0" fmla="*/ 0 h 10000"/>
                  <a:gd name="connsiteX1" fmla="*/ 10173 w 10173"/>
                  <a:gd name="connsiteY1" fmla="*/ 0 h 10000"/>
                  <a:gd name="connsiteX2" fmla="*/ 10173 w 10173"/>
                  <a:gd name="connsiteY2" fmla="*/ 8000 h 10000"/>
                  <a:gd name="connsiteX3" fmla="*/ 5173 w 10173"/>
                  <a:gd name="connsiteY3" fmla="*/ 10000 h 10000"/>
                  <a:gd name="connsiteX4" fmla="*/ 173 w 10173"/>
                  <a:gd name="connsiteY4" fmla="*/ 8000 h 10000"/>
                  <a:gd name="connsiteX5" fmla="*/ 173 w 10173"/>
                  <a:gd name="connsiteY5" fmla="*/ 0 h 10000"/>
                  <a:gd name="connsiteX0" fmla="*/ 173 w 10173"/>
                  <a:gd name="connsiteY0" fmla="*/ 325 h 10325"/>
                  <a:gd name="connsiteX1" fmla="*/ 10173 w 10173"/>
                  <a:gd name="connsiteY1" fmla="*/ 325 h 10325"/>
                  <a:gd name="connsiteX2" fmla="*/ 10173 w 10173"/>
                  <a:gd name="connsiteY2" fmla="*/ 8325 h 10325"/>
                  <a:gd name="connsiteX3" fmla="*/ 5173 w 10173"/>
                  <a:gd name="connsiteY3" fmla="*/ 10325 h 10325"/>
                  <a:gd name="connsiteX4" fmla="*/ 173 w 10173"/>
                  <a:gd name="connsiteY4" fmla="*/ 8325 h 10325"/>
                  <a:gd name="connsiteX5" fmla="*/ 173 w 10173"/>
                  <a:gd name="connsiteY5" fmla="*/ 325 h 10325"/>
                  <a:gd name="connsiteX0" fmla="*/ 173 w 10380"/>
                  <a:gd name="connsiteY0" fmla="*/ 325 h 10325"/>
                  <a:gd name="connsiteX1" fmla="*/ 10173 w 10380"/>
                  <a:gd name="connsiteY1" fmla="*/ 325 h 10325"/>
                  <a:gd name="connsiteX2" fmla="*/ 10173 w 10380"/>
                  <a:gd name="connsiteY2" fmla="*/ 8325 h 10325"/>
                  <a:gd name="connsiteX3" fmla="*/ 5173 w 10380"/>
                  <a:gd name="connsiteY3" fmla="*/ 10325 h 10325"/>
                  <a:gd name="connsiteX4" fmla="*/ 173 w 10380"/>
                  <a:gd name="connsiteY4" fmla="*/ 8325 h 10325"/>
                  <a:gd name="connsiteX5" fmla="*/ 173 w 10380"/>
                  <a:gd name="connsiteY5" fmla="*/ 325 h 10325"/>
                  <a:gd name="connsiteX0" fmla="*/ 173 w 10380"/>
                  <a:gd name="connsiteY0" fmla="*/ 441 h 10441"/>
                  <a:gd name="connsiteX1" fmla="*/ 10173 w 10380"/>
                  <a:gd name="connsiteY1" fmla="*/ 441 h 10441"/>
                  <a:gd name="connsiteX2" fmla="*/ 10173 w 10380"/>
                  <a:gd name="connsiteY2" fmla="*/ 8441 h 10441"/>
                  <a:gd name="connsiteX3" fmla="*/ 5173 w 10380"/>
                  <a:gd name="connsiteY3" fmla="*/ 10441 h 10441"/>
                  <a:gd name="connsiteX4" fmla="*/ 173 w 10380"/>
                  <a:gd name="connsiteY4" fmla="*/ 8441 h 10441"/>
                  <a:gd name="connsiteX5" fmla="*/ 173 w 10380"/>
                  <a:gd name="connsiteY5" fmla="*/ 441 h 10441"/>
                  <a:gd name="connsiteX0" fmla="*/ 173 w 10380"/>
                  <a:gd name="connsiteY0" fmla="*/ 441 h 10441"/>
                  <a:gd name="connsiteX1" fmla="*/ 10173 w 10380"/>
                  <a:gd name="connsiteY1" fmla="*/ 441 h 10441"/>
                  <a:gd name="connsiteX2" fmla="*/ 10173 w 10380"/>
                  <a:gd name="connsiteY2" fmla="*/ 8441 h 10441"/>
                  <a:gd name="connsiteX3" fmla="*/ 5173 w 10380"/>
                  <a:gd name="connsiteY3" fmla="*/ 10441 h 10441"/>
                  <a:gd name="connsiteX4" fmla="*/ 173 w 10380"/>
                  <a:gd name="connsiteY4" fmla="*/ 8441 h 10441"/>
                  <a:gd name="connsiteX5" fmla="*/ 173 w 10380"/>
                  <a:gd name="connsiteY5" fmla="*/ 441 h 10441"/>
                  <a:gd name="connsiteX0" fmla="*/ 173 w 10380"/>
                  <a:gd name="connsiteY0" fmla="*/ 441 h 10441"/>
                  <a:gd name="connsiteX1" fmla="*/ 10173 w 10380"/>
                  <a:gd name="connsiteY1" fmla="*/ 441 h 10441"/>
                  <a:gd name="connsiteX2" fmla="*/ 10173 w 10380"/>
                  <a:gd name="connsiteY2" fmla="*/ 8441 h 10441"/>
                  <a:gd name="connsiteX3" fmla="*/ 5173 w 10380"/>
                  <a:gd name="connsiteY3" fmla="*/ 10441 h 10441"/>
                  <a:gd name="connsiteX4" fmla="*/ 173 w 10380"/>
                  <a:gd name="connsiteY4" fmla="*/ 8441 h 10441"/>
                  <a:gd name="connsiteX5" fmla="*/ 173 w 10380"/>
                  <a:gd name="connsiteY5" fmla="*/ 441 h 10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80" h="10441">
                    <a:moveTo>
                      <a:pt x="173" y="441"/>
                    </a:moveTo>
                    <a:cubicBezTo>
                      <a:pt x="3506" y="-291"/>
                      <a:pt x="6918" y="14"/>
                      <a:pt x="10173" y="441"/>
                    </a:cubicBezTo>
                    <a:cubicBezTo>
                      <a:pt x="10640" y="3413"/>
                      <a:pt x="10173" y="5774"/>
                      <a:pt x="10173" y="8441"/>
                    </a:cubicBezTo>
                    <a:cubicBezTo>
                      <a:pt x="8506" y="9657"/>
                      <a:pt x="6840" y="9774"/>
                      <a:pt x="5173" y="10441"/>
                    </a:cubicBezTo>
                    <a:cubicBezTo>
                      <a:pt x="3506" y="9774"/>
                      <a:pt x="1918" y="9657"/>
                      <a:pt x="173" y="8441"/>
                    </a:cubicBezTo>
                    <a:cubicBezTo>
                      <a:pt x="173" y="5774"/>
                      <a:pt x="-217" y="3474"/>
                      <a:pt x="173" y="441"/>
                    </a:cubicBezTo>
                    <a:close/>
                  </a:path>
                </a:pathLst>
              </a:custGeom>
              <a:solidFill>
                <a:srgbClr val="FFC52F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04934">
                <a:off x="9874700" y="1841796"/>
                <a:ext cx="1159548" cy="1682083"/>
              </a:xfrm>
              <a:prstGeom prst="rect">
                <a:avLst/>
              </a:prstGeom>
            </p:spPr>
          </p:pic>
        </p:grpSp>
        <p:sp>
          <p:nvSpPr>
            <p:cNvPr id="9" name="矩形 8"/>
            <p:cNvSpPr/>
            <p:nvPr/>
          </p:nvSpPr>
          <p:spPr>
            <a:xfrm>
              <a:off x="9631435" y="3256745"/>
              <a:ext cx="1210588" cy="294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 smtClean="0">
                  <a:solidFill>
                    <a:schemeClr val="bg1"/>
                  </a:solidFill>
                  <a:latin typeface="+mn-ea"/>
                </a:rPr>
                <a:t>学会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</a:rPr>
                <a:t>自查。</a:t>
              </a: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5746" y="3854817"/>
              <a:ext cx="570081" cy="570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609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221063"/>
            <a:ext cx="12895093" cy="7946844"/>
            <a:chOff x="0" y="-221063"/>
            <a:chExt cx="12895093" cy="7946844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87" name="组合 86"/>
          <p:cNvGrpSpPr/>
          <p:nvPr/>
        </p:nvGrpSpPr>
        <p:grpSpPr>
          <a:xfrm>
            <a:off x="2516470" y="548138"/>
            <a:ext cx="7443321" cy="4759928"/>
            <a:chOff x="2516470" y="548138"/>
            <a:chExt cx="7443321" cy="4759928"/>
          </a:xfrm>
        </p:grpSpPr>
        <p:sp>
          <p:nvSpPr>
            <p:cNvPr id="21" name="云形 20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云形 85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22" y="3769651"/>
            <a:ext cx="1343455" cy="13434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28" y="544720"/>
            <a:ext cx="1112666" cy="1112666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63" y="407859"/>
            <a:ext cx="2981702" cy="4020157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4293660" y="1658510"/>
            <a:ext cx="4008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感谢您的参加！</a:t>
            </a:r>
            <a:endParaRPr lang="en-US" altLang="zh-CN" sz="7200" dirty="0">
              <a:solidFill>
                <a:srgbClr val="8ACFEA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913428" y="618813"/>
            <a:ext cx="1633494" cy="1044603"/>
            <a:chOff x="8985779" y="3960837"/>
            <a:chExt cx="2199915" cy="1406823"/>
          </a:xfrm>
        </p:grpSpPr>
        <p:sp>
          <p:nvSpPr>
            <p:cNvPr id="40" name="云形 3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云形 43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956567" y="4011732"/>
            <a:ext cx="237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XX</a:t>
            </a:r>
            <a:r>
              <a:rPr lang="zh-CN" altLang="en-US" dirty="0" smtClean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小学三年级</a:t>
            </a:r>
            <a:r>
              <a:rPr lang="en-US" altLang="zh-CN" dirty="0" smtClean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5</a:t>
            </a:r>
            <a:r>
              <a:rPr lang="zh-CN" altLang="en-US" dirty="0" smtClean="0"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班</a:t>
            </a:r>
            <a:endParaRPr lang="en-US" altLang="zh-CN" dirty="0"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0954">
            <a:off x="10507206" y="920160"/>
            <a:ext cx="482031" cy="445033"/>
          </a:xfrm>
          <a:prstGeom prst="rect">
            <a:avLst/>
          </a:prstGeom>
        </p:spPr>
      </p:pic>
      <p:grpSp>
        <p:nvGrpSpPr>
          <p:cNvPr id="66" name="组合 65"/>
          <p:cNvGrpSpPr/>
          <p:nvPr/>
        </p:nvGrpSpPr>
        <p:grpSpPr>
          <a:xfrm>
            <a:off x="598641" y="3543055"/>
            <a:ext cx="1891025" cy="1209291"/>
            <a:chOff x="392658" y="3679279"/>
            <a:chExt cx="1466266" cy="937662"/>
          </a:xfrm>
        </p:grpSpPr>
        <p:grpSp>
          <p:nvGrpSpPr>
            <p:cNvPr id="23" name="组合 22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42" name="云形 41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云形 42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pic>
        <p:nvPicPr>
          <p:cNvPr id="80" name="图片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538" y="2488701"/>
            <a:ext cx="2551261" cy="558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4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6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77" name="图片 7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416550" y="617774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429" y="2104125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3" y="477495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3177187" y="2928405"/>
            <a:ext cx="5390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rgbClr val="FFC52F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考试情况</a:t>
            </a:r>
            <a:endParaRPr lang="en-US" altLang="zh-CN" sz="7200" dirty="0">
              <a:solidFill>
                <a:srgbClr val="FFC52F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3199401" y="1880083"/>
            <a:ext cx="539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第一部分</a:t>
            </a:r>
            <a:endParaRPr lang="en-US" altLang="zh-CN" sz="5400" dirty="0">
              <a:solidFill>
                <a:srgbClr val="8ACFEA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389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/>
        </p:nvSpPr>
        <p:spPr>
          <a:xfrm>
            <a:off x="11282492" y="579055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81812-CA6E-4CF7-A597-B03BE0D22F0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" name="波形 3"/>
          <p:cNvSpPr/>
          <p:nvPr/>
        </p:nvSpPr>
        <p:spPr>
          <a:xfrm>
            <a:off x="1465097" y="3757351"/>
            <a:ext cx="2439525" cy="784141"/>
          </a:xfrm>
          <a:prstGeom prst="wave">
            <a:avLst/>
          </a:prstGeom>
          <a:solidFill>
            <a:srgbClr val="FFC52F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264933" y="1596582"/>
            <a:ext cx="2838233" cy="2014549"/>
            <a:chOff x="408100" y="2837794"/>
            <a:chExt cx="4083270" cy="2898264"/>
          </a:xfrm>
          <a:effectLst/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03" y="2837794"/>
              <a:ext cx="2898264" cy="2898264"/>
            </a:xfrm>
            <a:prstGeom prst="rect">
              <a:avLst/>
            </a:prstGeom>
            <a:effectLst>
              <a:outerShdw blurRad="279400" dist="228600" dir="2700000" sx="101000" sy="101000" algn="tl" rotWithShape="0">
                <a:prstClr val="black">
                  <a:alpha val="23000"/>
                </a:prstClr>
              </a:outerShdw>
            </a:effectLst>
          </p:spPr>
        </p:pic>
        <p:graphicFrame>
          <p:nvGraphicFramePr>
            <p:cNvPr id="35" name="图表 34"/>
            <p:cNvGraphicFramePr/>
            <p:nvPr>
              <p:extLst>
                <p:ext uri="{D42A27DB-BD31-4B8C-83A1-F6EECF244321}">
                  <p14:modId xmlns:p14="http://schemas.microsoft.com/office/powerpoint/2010/main" val="3246598800"/>
                </p:ext>
              </p:extLst>
            </p:nvPr>
          </p:nvGraphicFramePr>
          <p:xfrm>
            <a:off x="408100" y="2925836"/>
            <a:ext cx="4083270" cy="27221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4730052" y="1708964"/>
            <a:ext cx="2838233" cy="2014549"/>
            <a:chOff x="408100" y="2837794"/>
            <a:chExt cx="4083270" cy="2898264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03" y="2837794"/>
              <a:ext cx="2898264" cy="2898264"/>
            </a:xfrm>
            <a:prstGeom prst="rect">
              <a:avLst/>
            </a:prstGeom>
            <a:effectLst>
              <a:outerShdw blurRad="279400" dist="228600" dir="2700000" sx="101000" sy="101000" algn="tl" rotWithShape="0">
                <a:prstClr val="black">
                  <a:alpha val="23000"/>
                </a:prstClr>
              </a:outerShdw>
            </a:effectLst>
          </p:spPr>
        </p:pic>
        <p:graphicFrame>
          <p:nvGraphicFramePr>
            <p:cNvPr id="33" name="图表 32"/>
            <p:cNvGraphicFramePr/>
            <p:nvPr>
              <p:extLst>
                <p:ext uri="{D42A27DB-BD31-4B8C-83A1-F6EECF244321}">
                  <p14:modId xmlns:p14="http://schemas.microsoft.com/office/powerpoint/2010/main" val="3271559304"/>
                </p:ext>
              </p:extLst>
            </p:nvPr>
          </p:nvGraphicFramePr>
          <p:xfrm>
            <a:off x="408100" y="2925836"/>
            <a:ext cx="4083270" cy="27221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8048919" y="1708964"/>
            <a:ext cx="2838233" cy="2014549"/>
            <a:chOff x="408100" y="2837794"/>
            <a:chExt cx="4083270" cy="289826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03" y="2837794"/>
              <a:ext cx="2898264" cy="2898264"/>
            </a:xfrm>
            <a:prstGeom prst="rect">
              <a:avLst/>
            </a:prstGeom>
            <a:effectLst>
              <a:outerShdw blurRad="279400" dist="228600" dir="2700000" sx="101000" sy="101000" algn="tl" rotWithShape="0">
                <a:prstClr val="black">
                  <a:alpha val="23000"/>
                </a:prstClr>
              </a:outerShdw>
            </a:effectLst>
          </p:spPr>
        </p:pic>
        <p:graphicFrame>
          <p:nvGraphicFramePr>
            <p:cNvPr id="31" name="图表 30"/>
            <p:cNvGraphicFramePr/>
            <p:nvPr>
              <p:extLst>
                <p:ext uri="{D42A27DB-BD31-4B8C-83A1-F6EECF244321}">
                  <p14:modId xmlns:p14="http://schemas.microsoft.com/office/powerpoint/2010/main" val="3456322993"/>
                </p:ext>
              </p:extLst>
            </p:nvPr>
          </p:nvGraphicFramePr>
          <p:xfrm>
            <a:off x="408100" y="2925836"/>
            <a:ext cx="4083270" cy="27221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17" name="文本框 63"/>
          <p:cNvSpPr txBox="1"/>
          <p:nvPr/>
        </p:nvSpPr>
        <p:spPr>
          <a:xfrm>
            <a:off x="2345719" y="261117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C52F"/>
                </a:solidFill>
                <a:latin typeface="+mn-ea"/>
              </a:rPr>
              <a:t>20%</a:t>
            </a:r>
            <a:endParaRPr lang="zh-CN" altLang="en-US" sz="2400" b="1" dirty="0">
              <a:solidFill>
                <a:srgbClr val="FFC52F"/>
              </a:solidFill>
              <a:latin typeface="+mn-ea"/>
            </a:endParaRPr>
          </a:p>
        </p:txBody>
      </p:sp>
      <p:sp>
        <p:nvSpPr>
          <p:cNvPr id="18" name="文本框 64"/>
          <p:cNvSpPr txBox="1"/>
          <p:nvPr/>
        </p:nvSpPr>
        <p:spPr>
          <a:xfrm>
            <a:off x="6330774" y="2254573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8ACFEA"/>
                </a:solidFill>
                <a:latin typeface="+mn-ea"/>
              </a:rPr>
              <a:t>70%</a:t>
            </a:r>
            <a:endParaRPr lang="zh-CN" altLang="en-US" sz="2400" b="1" dirty="0">
              <a:solidFill>
                <a:srgbClr val="8ACFEA"/>
              </a:solidFill>
              <a:latin typeface="+mn-ea"/>
            </a:endParaRPr>
          </a:p>
        </p:txBody>
      </p:sp>
      <p:sp>
        <p:nvSpPr>
          <p:cNvPr id="19" name="文本框 65"/>
          <p:cNvSpPr txBox="1"/>
          <p:nvPr/>
        </p:nvSpPr>
        <p:spPr>
          <a:xfrm>
            <a:off x="9126077" y="274665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FF8203"/>
                </a:solidFill>
                <a:latin typeface="+mn-ea"/>
              </a:rPr>
              <a:t>10%</a:t>
            </a:r>
            <a:endParaRPr lang="zh-CN" altLang="en-US" sz="2400" b="1" dirty="0">
              <a:solidFill>
                <a:srgbClr val="FF8203"/>
              </a:solidFill>
              <a:latin typeface="+mn-ea"/>
            </a:endParaRPr>
          </a:p>
        </p:txBody>
      </p:sp>
      <p:sp>
        <p:nvSpPr>
          <p:cNvPr id="41" name="波形 40"/>
          <p:cNvSpPr/>
          <p:nvPr/>
        </p:nvSpPr>
        <p:spPr>
          <a:xfrm>
            <a:off x="4840685" y="3806135"/>
            <a:ext cx="2439525" cy="784141"/>
          </a:xfrm>
          <a:prstGeom prst="wave">
            <a:avLst/>
          </a:prstGeom>
          <a:solidFill>
            <a:srgbClr val="8ACFEA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波形 41"/>
          <p:cNvSpPr/>
          <p:nvPr/>
        </p:nvSpPr>
        <p:spPr>
          <a:xfrm>
            <a:off x="8262932" y="3814483"/>
            <a:ext cx="2439525" cy="784141"/>
          </a:xfrm>
          <a:prstGeom prst="wave">
            <a:avLst/>
          </a:prstGeom>
          <a:solidFill>
            <a:srgbClr val="FF8203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15"/>
          <p:cNvSpPr/>
          <p:nvPr/>
        </p:nvSpPr>
        <p:spPr>
          <a:xfrm>
            <a:off x="1278786" y="3867493"/>
            <a:ext cx="2734614" cy="55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/>
              <a:t>优秀</a:t>
            </a:r>
            <a:endParaRPr lang="en-GB" sz="2000" b="1" dirty="0"/>
          </a:p>
        </p:txBody>
      </p:sp>
      <p:sp>
        <p:nvSpPr>
          <p:cNvPr id="27" name="Rectangle 16"/>
          <p:cNvSpPr/>
          <p:nvPr/>
        </p:nvSpPr>
        <p:spPr>
          <a:xfrm>
            <a:off x="4667270" y="3908058"/>
            <a:ext cx="2734614" cy="55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/>
              <a:t>良好</a:t>
            </a:r>
            <a:endParaRPr lang="en-GB" sz="2000" b="1" dirty="0"/>
          </a:p>
        </p:txBody>
      </p:sp>
      <p:sp>
        <p:nvSpPr>
          <p:cNvPr id="28" name="Rectangle 17"/>
          <p:cNvSpPr/>
          <p:nvPr/>
        </p:nvSpPr>
        <p:spPr>
          <a:xfrm>
            <a:off x="8216273" y="3979015"/>
            <a:ext cx="2734614" cy="550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/>
              <a:t>及格</a:t>
            </a:r>
            <a:endParaRPr lang="en-GB" sz="2000" b="1" dirty="0"/>
          </a:p>
        </p:txBody>
      </p:sp>
      <p:sp>
        <p:nvSpPr>
          <p:cNvPr id="29" name="Rectangle 18"/>
          <p:cNvSpPr/>
          <p:nvPr/>
        </p:nvSpPr>
        <p:spPr>
          <a:xfrm>
            <a:off x="1838132" y="4942827"/>
            <a:ext cx="911275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ea"/>
              </a:rPr>
              <a:t>全班</a:t>
            </a:r>
            <a:r>
              <a:rPr lang="en-US" altLang="zh-CN" dirty="0">
                <a:latin typeface="+mn-ea"/>
              </a:rPr>
              <a:t>50</a:t>
            </a:r>
            <a:r>
              <a:rPr lang="zh-CN" altLang="en-US" dirty="0">
                <a:latin typeface="+mn-ea"/>
              </a:rPr>
              <a:t>人，最高分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分，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人。最低分</a:t>
            </a:r>
            <a:r>
              <a:rPr lang="en-US" altLang="zh-CN" dirty="0">
                <a:latin typeface="+mn-ea"/>
              </a:rPr>
              <a:t>60</a:t>
            </a:r>
            <a:r>
              <a:rPr lang="zh-CN" altLang="en-US" dirty="0">
                <a:latin typeface="+mn-ea"/>
              </a:rPr>
              <a:t>分，</a:t>
            </a:r>
            <a:r>
              <a:rPr lang="en-US" altLang="zh-CN" dirty="0">
                <a:latin typeface="+mn-ea"/>
              </a:rPr>
              <a:t> 60-69</a:t>
            </a:r>
            <a:r>
              <a:rPr lang="zh-CN" altLang="en-US" dirty="0">
                <a:latin typeface="+mn-ea"/>
              </a:rPr>
              <a:t>分人数是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个，</a:t>
            </a:r>
            <a:r>
              <a:rPr lang="en-US" altLang="zh-CN" dirty="0">
                <a:latin typeface="+mn-ea"/>
              </a:rPr>
              <a:t>70-79</a:t>
            </a:r>
            <a:r>
              <a:rPr lang="zh-CN" altLang="en-US" dirty="0">
                <a:latin typeface="+mn-ea"/>
              </a:rPr>
              <a:t>分人数：</a:t>
            </a:r>
            <a:r>
              <a:rPr lang="en-US" altLang="zh-CN" dirty="0">
                <a:latin typeface="+mn-ea"/>
              </a:rPr>
              <a:t>15,80-89</a:t>
            </a:r>
            <a:r>
              <a:rPr lang="zh-CN" altLang="en-US" dirty="0">
                <a:latin typeface="+mn-ea"/>
              </a:rPr>
              <a:t>分人数是</a:t>
            </a:r>
            <a:r>
              <a:rPr lang="en-US" altLang="zh-CN" dirty="0">
                <a:latin typeface="+mn-ea"/>
              </a:rPr>
              <a:t>20</a:t>
            </a:r>
            <a:r>
              <a:rPr lang="zh-CN" altLang="en-US" dirty="0">
                <a:latin typeface="+mn-ea"/>
              </a:rPr>
              <a:t>人，</a:t>
            </a:r>
            <a:r>
              <a:rPr lang="en-US" altLang="zh-CN" dirty="0">
                <a:latin typeface="+mn-ea"/>
              </a:rPr>
              <a:t>90-100</a:t>
            </a:r>
            <a:r>
              <a:rPr lang="zh-CN" altLang="en-US" dirty="0">
                <a:latin typeface="+mn-ea"/>
              </a:rPr>
              <a:t>分是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人。</a:t>
            </a:r>
            <a:r>
              <a:rPr lang="en-GB" dirty="0">
                <a:latin typeface="+mn-ea"/>
              </a:rPr>
              <a:t> 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019591" y="473516"/>
            <a:ext cx="189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考试情况 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49" name="组合 48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51" name="云形 50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云形 51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848933" y="300241"/>
            <a:ext cx="1144670" cy="732005"/>
            <a:chOff x="1281153" y="5632171"/>
            <a:chExt cx="1466266" cy="937662"/>
          </a:xfrm>
        </p:grpSpPr>
        <p:sp>
          <p:nvSpPr>
            <p:cNvPr id="56" name="云形 55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01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57" name="云形 56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83" y="3320934"/>
            <a:ext cx="813325" cy="109658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92" y="3390664"/>
            <a:ext cx="813325" cy="1096586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89" y="3372565"/>
            <a:ext cx="813325" cy="1096586"/>
          </a:xfrm>
          <a:prstGeom prst="rect">
            <a:avLst/>
          </a:prstGeom>
        </p:spPr>
      </p:pic>
      <p:grpSp>
        <p:nvGrpSpPr>
          <p:cNvPr id="61" name="组合 60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62" name="云形 6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云形 6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248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18" grpId="0"/>
      <p:bldP spid="19" grpId="0"/>
      <p:bldP spid="41" grpId="0" animBg="1"/>
      <p:bldP spid="42" grpId="0" animBg="1"/>
      <p:bldP spid="26" grpId="0"/>
      <p:bldP spid="27" grpId="0"/>
      <p:bldP spid="28" grpId="0"/>
      <p:bldP spid="29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4723" y="1849253"/>
            <a:ext cx="3531055" cy="3531055"/>
            <a:chOff x="4314723" y="1849253"/>
            <a:chExt cx="3531055" cy="3531055"/>
          </a:xfrm>
        </p:grpSpPr>
        <p:sp>
          <p:nvSpPr>
            <p:cNvPr id="3" name="椭圆 2"/>
            <p:cNvSpPr/>
            <p:nvPr/>
          </p:nvSpPr>
          <p:spPr>
            <a:xfrm>
              <a:off x="4314723" y="1849253"/>
              <a:ext cx="3531055" cy="3531055"/>
            </a:xfrm>
            <a:prstGeom prst="ellipse">
              <a:avLst/>
            </a:prstGeom>
            <a:noFill/>
            <a:ln>
              <a:solidFill>
                <a:srgbClr val="00B9F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8709" y="2097214"/>
              <a:ext cx="2975974" cy="2975974"/>
            </a:xfrm>
            <a:prstGeom prst="rect">
              <a:avLst/>
            </a:prstGeom>
          </p:spPr>
        </p:pic>
      </p:grpSp>
      <p:sp>
        <p:nvSpPr>
          <p:cNvPr id="22" name="文本框 21"/>
          <p:cNvSpPr txBox="1"/>
          <p:nvPr/>
        </p:nvSpPr>
        <p:spPr>
          <a:xfrm>
            <a:off x="1896450" y="516747"/>
            <a:ext cx="318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考试存在的问题 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25792" y="343472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01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936695" y="2067747"/>
            <a:ext cx="1144670" cy="732005"/>
            <a:chOff x="1281153" y="5632171"/>
            <a:chExt cx="1466266" cy="937662"/>
          </a:xfrm>
        </p:grpSpPr>
        <p:sp>
          <p:nvSpPr>
            <p:cNvPr id="57" name="云形 56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C52F"/>
                  </a:solidFill>
                </a:rPr>
                <a:t>01</a:t>
              </a:r>
              <a:endParaRPr lang="zh-CN" altLang="en-US" sz="2400" b="1" dirty="0">
                <a:solidFill>
                  <a:srgbClr val="FFC52F"/>
                </a:solidFill>
              </a:endParaRPr>
            </a:p>
          </p:txBody>
        </p:sp>
        <p:sp>
          <p:nvSpPr>
            <p:cNvPr id="58" name="云形 57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C52F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989560" y="4269698"/>
            <a:ext cx="1144670" cy="732005"/>
            <a:chOff x="1281153" y="5632171"/>
            <a:chExt cx="1466266" cy="937662"/>
          </a:xfrm>
        </p:grpSpPr>
        <p:sp>
          <p:nvSpPr>
            <p:cNvPr id="60" name="云形 59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02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61" name="云形 60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565561" y="1550018"/>
            <a:ext cx="1144670" cy="732005"/>
            <a:chOff x="1281153" y="5632171"/>
            <a:chExt cx="1466266" cy="937662"/>
          </a:xfrm>
        </p:grpSpPr>
        <p:sp>
          <p:nvSpPr>
            <p:cNvPr id="63" name="云形 62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05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64" name="云形 63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431560" y="3198836"/>
            <a:ext cx="1144670" cy="732005"/>
            <a:chOff x="1281153" y="5632171"/>
            <a:chExt cx="1466266" cy="937662"/>
          </a:xfrm>
        </p:grpSpPr>
        <p:sp>
          <p:nvSpPr>
            <p:cNvPr id="66" name="云形 65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04</a:t>
              </a:r>
              <a:endParaRPr lang="zh-CN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7" name="云形 66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1931387" y="2141361"/>
            <a:ext cx="181750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基础知识不牢固，不能灵活应用。</a:t>
            </a:r>
            <a:endParaRPr lang="zh-CN" altLang="en-US" sz="1600" dirty="0"/>
          </a:p>
        </p:txBody>
      </p:sp>
      <p:sp>
        <p:nvSpPr>
          <p:cNvPr id="69" name="矩形 68"/>
          <p:cNvSpPr/>
          <p:nvPr/>
        </p:nvSpPr>
        <p:spPr>
          <a:xfrm>
            <a:off x="2335624" y="4513488"/>
            <a:ext cx="1439074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计算题不细心，漏算，错算。</a:t>
            </a:r>
            <a:endParaRPr lang="zh-CN" altLang="en-US" sz="1600" dirty="0"/>
          </a:p>
        </p:txBody>
      </p:sp>
      <p:sp>
        <p:nvSpPr>
          <p:cNvPr id="70" name="矩形 69"/>
          <p:cNvSpPr/>
          <p:nvPr/>
        </p:nvSpPr>
        <p:spPr>
          <a:xfrm>
            <a:off x="6669557" y="5571877"/>
            <a:ext cx="1941436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应用题不认真读题，盲目列式计算。</a:t>
            </a:r>
            <a:endParaRPr lang="zh-CN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8806928" y="3121430"/>
            <a:ext cx="198812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/>
              <a:t>算完不认真检查，自己觉得答得很好。</a:t>
            </a:r>
            <a:endParaRPr lang="zh-CN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7845990" y="1608264"/>
            <a:ext cx="3153156" cy="33855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prstClr val="black"/>
                </a:solidFill>
              </a:rPr>
              <a:t>书写</a:t>
            </a:r>
            <a:r>
              <a:rPr lang="zh-CN" altLang="en-US" sz="1600" dirty="0">
                <a:solidFill>
                  <a:prstClr val="black"/>
                </a:solidFill>
              </a:rPr>
              <a:t>还有待于提高。</a:t>
            </a:r>
            <a:endParaRPr lang="zh-CN" altLang="en-US" sz="1600" dirty="0"/>
          </a:p>
        </p:txBody>
      </p:sp>
      <p:grpSp>
        <p:nvGrpSpPr>
          <p:cNvPr id="73" name="组合 72"/>
          <p:cNvGrpSpPr/>
          <p:nvPr/>
        </p:nvGrpSpPr>
        <p:grpSpPr>
          <a:xfrm>
            <a:off x="6644875" y="4707185"/>
            <a:ext cx="1144670" cy="732005"/>
            <a:chOff x="1281153" y="5632171"/>
            <a:chExt cx="1466266" cy="937662"/>
          </a:xfrm>
        </p:grpSpPr>
        <p:sp>
          <p:nvSpPr>
            <p:cNvPr id="74" name="云形 73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FF7B65"/>
                  </a:solidFill>
                </a:rPr>
                <a:t>03</a:t>
              </a:r>
              <a:endParaRPr lang="zh-CN" altLang="en-US" sz="2400" b="1" dirty="0">
                <a:solidFill>
                  <a:srgbClr val="FF7B65"/>
                </a:solidFill>
              </a:endParaRPr>
            </a:p>
          </p:txBody>
        </p:sp>
        <p:sp>
          <p:nvSpPr>
            <p:cNvPr id="75" name="云形 74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FF7B6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817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8" grpId="0"/>
      <p:bldP spid="69" grpId="0"/>
      <p:bldP spid="70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-191814"/>
            <a:ext cx="12895093" cy="7946844"/>
            <a:chOff x="0" y="-221063"/>
            <a:chExt cx="12895093" cy="7946844"/>
          </a:xfrm>
        </p:grpSpPr>
        <p:sp>
          <p:nvSpPr>
            <p:cNvPr id="35" name="矩形 3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AD6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4150" y="-221063"/>
              <a:ext cx="12750943" cy="7946844"/>
              <a:chOff x="2627224" y="-795141"/>
              <a:chExt cx="10013806" cy="704078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627224" y="-599283"/>
                <a:ext cx="5758249" cy="5957676"/>
              </a:xfrm>
              <a:prstGeom prst="rect">
                <a:avLst/>
              </a:prstGeom>
              <a:blipFill dpi="0" rotWithShape="1">
                <a:blip r:embed="rId3">
                  <a:alphaModFix amt="17000"/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 rot="10601959">
                <a:off x="6872592" y="-795141"/>
                <a:ext cx="5768438" cy="7040780"/>
              </a:xfrm>
              <a:prstGeom prst="rect">
                <a:avLst/>
              </a:prstGeom>
              <a:blipFill dpi="0" rotWithShape="1">
                <a:blip r:embed="rId4">
                  <a:alphaModFix amt="17000"/>
                  <a:lum bright="70000" contrast="-70000"/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0" y="5207212"/>
            <a:ext cx="12523845" cy="1647370"/>
            <a:chOff x="0" y="5207212"/>
            <a:chExt cx="12523845" cy="1647370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07212"/>
              <a:ext cx="6427845" cy="164737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5207212"/>
              <a:ext cx="6427845" cy="1647370"/>
            </a:xfrm>
            <a:prstGeom prst="rect">
              <a:avLst/>
            </a:prstGeom>
          </p:spPr>
        </p:pic>
      </p:grpSp>
      <p:grpSp>
        <p:nvGrpSpPr>
          <p:cNvPr id="42" name="组合 41"/>
          <p:cNvGrpSpPr/>
          <p:nvPr/>
        </p:nvGrpSpPr>
        <p:grpSpPr>
          <a:xfrm>
            <a:off x="2538810" y="549920"/>
            <a:ext cx="7443321" cy="4759928"/>
            <a:chOff x="2516470" y="548138"/>
            <a:chExt cx="7443321" cy="4759928"/>
          </a:xfrm>
        </p:grpSpPr>
        <p:sp>
          <p:nvSpPr>
            <p:cNvPr id="43" name="云形 42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云形 43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96" y="2352976"/>
            <a:ext cx="1112666" cy="11126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3" y="409641"/>
            <a:ext cx="2981702" cy="402015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023619" y="2403813"/>
            <a:ext cx="39862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FFC52F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三年级数学特点</a:t>
            </a:r>
            <a:endParaRPr lang="en-US" altLang="zh-CN" sz="6600" dirty="0">
              <a:solidFill>
                <a:srgbClr val="FFC52F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015028" y="1176315"/>
            <a:ext cx="1633494" cy="1044603"/>
            <a:chOff x="8985779" y="3960837"/>
            <a:chExt cx="2199915" cy="1406823"/>
          </a:xfrm>
        </p:grpSpPr>
        <p:sp>
          <p:nvSpPr>
            <p:cNvPr id="55" name="云形 54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云形 56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00241" y="4100557"/>
            <a:ext cx="1891025" cy="1209291"/>
            <a:chOff x="392658" y="3679279"/>
            <a:chExt cx="1466266" cy="937662"/>
          </a:xfrm>
        </p:grpSpPr>
        <p:grpSp>
          <p:nvGrpSpPr>
            <p:cNvPr id="61" name="组合 60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63" name="云形 62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云形 63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69" name="组合 68"/>
          <p:cNvGrpSpPr/>
          <p:nvPr/>
        </p:nvGrpSpPr>
        <p:grpSpPr>
          <a:xfrm>
            <a:off x="9086116" y="4735242"/>
            <a:ext cx="1133322" cy="724748"/>
            <a:chOff x="8985779" y="3960837"/>
            <a:chExt cx="2199915" cy="1406823"/>
          </a:xfrm>
        </p:grpSpPr>
        <p:sp>
          <p:nvSpPr>
            <p:cNvPr id="70" name="云形 69"/>
            <p:cNvSpPr/>
            <p:nvPr/>
          </p:nvSpPr>
          <p:spPr>
            <a:xfrm>
              <a:off x="8985779" y="3960837"/>
              <a:ext cx="2199915" cy="1406823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云形 70"/>
            <p:cNvSpPr/>
            <p:nvPr/>
          </p:nvSpPr>
          <p:spPr>
            <a:xfrm>
              <a:off x="9217452" y="4084959"/>
              <a:ext cx="1756042" cy="1122971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3394158" y="1541428"/>
            <a:ext cx="5390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第</a:t>
            </a:r>
            <a:r>
              <a:rPr lang="zh-CN" altLang="en-US" sz="5400" dirty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二</a:t>
            </a:r>
            <a:r>
              <a:rPr lang="zh-CN" altLang="en-US" sz="5400" dirty="0" smtClean="0">
                <a:solidFill>
                  <a:srgbClr val="8ACFEA"/>
                </a:solidFill>
                <a:latin typeface="方正汉真广标简体" panose="02000000000000000000" pitchFamily="2" charset="-122"/>
                <a:ea typeface="方正汉真广标简体" panose="02000000000000000000" pitchFamily="2" charset="-122"/>
              </a:rPr>
              <a:t>部分</a:t>
            </a:r>
            <a:endParaRPr lang="en-US" altLang="zh-CN" sz="5400" dirty="0">
              <a:solidFill>
                <a:srgbClr val="8ACFEA"/>
              </a:solidFill>
              <a:latin typeface="方正汉真广标简体" panose="02000000000000000000" pitchFamily="2" charset="-122"/>
              <a:ea typeface="方正汉真广标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104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12384" y="1028944"/>
            <a:ext cx="7885603" cy="5042763"/>
            <a:chOff x="2516470" y="548138"/>
            <a:chExt cx="7443321" cy="4759928"/>
          </a:xfrm>
        </p:grpSpPr>
        <p:sp>
          <p:nvSpPr>
            <p:cNvPr id="40" name="云形 39"/>
            <p:cNvSpPr/>
            <p:nvPr/>
          </p:nvSpPr>
          <p:spPr>
            <a:xfrm>
              <a:off x="2516470" y="548138"/>
              <a:ext cx="7443321" cy="475992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云形 40"/>
            <p:cNvSpPr/>
            <p:nvPr/>
          </p:nvSpPr>
          <p:spPr>
            <a:xfrm>
              <a:off x="2922743" y="818421"/>
              <a:ext cx="6658840" cy="4258256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892473" y="470214"/>
            <a:ext cx="318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教学是什么？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21815" y="296939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02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206943" y="3183120"/>
            <a:ext cx="364042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200" dirty="0"/>
          </a:p>
          <a:p>
            <a:r>
              <a:rPr lang="zh-CN" altLang="en-US" sz="1200" dirty="0"/>
              <a:t>我曾经看过一个资料：前苏联也做过这样的调研，他们的学生回答中有学生说数学是帝国主义课程。</a:t>
            </a:r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075" y="1095989"/>
            <a:ext cx="5045617" cy="504561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34247" y="2085782"/>
            <a:ext cx="45116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网上有一位数学老师说：今天我问学生：数学是什么？只有一位学生举手回答。为什么学了六年数学，却不知数学是什么？他们不敢说，拿不准。那我们给学生头脑中流下了什么数学痕迹呢？</a:t>
            </a:r>
            <a:endParaRPr lang="en-US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3288448" y="4019413"/>
            <a:ext cx="3640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一位母亲说，数学是头痛，小学我看到应用题，立马头发胀。现在拿起女儿的数学书还心有余悸。好在初中学了解方程，才让我的数学恐惧症消失了。 </a:t>
            </a:r>
          </a:p>
        </p:txBody>
      </p:sp>
      <p:sp>
        <p:nvSpPr>
          <p:cNvPr id="8" name="七角星 7"/>
          <p:cNvSpPr/>
          <p:nvPr/>
        </p:nvSpPr>
        <p:spPr>
          <a:xfrm>
            <a:off x="2398159" y="3332402"/>
            <a:ext cx="652497" cy="588243"/>
          </a:xfrm>
          <a:prstGeom prst="star7">
            <a:avLst/>
          </a:prstGeom>
          <a:solidFill>
            <a:srgbClr val="8ACFE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45" name="七角星 44"/>
          <p:cNvSpPr/>
          <p:nvPr/>
        </p:nvSpPr>
        <p:spPr>
          <a:xfrm>
            <a:off x="2398159" y="4077501"/>
            <a:ext cx="652497" cy="588243"/>
          </a:xfrm>
          <a:prstGeom prst="star7">
            <a:avLst/>
          </a:prstGeom>
          <a:solidFill>
            <a:srgbClr val="FFC52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4265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7" grpId="0"/>
      <p:bldP spid="4" grpId="0"/>
      <p:bldP spid="7" grpId="0"/>
      <p:bldP spid="8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0" y="612661"/>
            <a:ext cx="6695295" cy="534803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22692" y="480138"/>
            <a:ext cx="318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教学是什么？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752034" y="306863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02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208889" y="2861653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8ACFEA"/>
                </a:solidFill>
              </a:rPr>
              <a:t>知识内容：广泛</a:t>
            </a:r>
            <a:endParaRPr lang="en-US" altLang="zh-CN" sz="3200" b="1" dirty="0">
              <a:solidFill>
                <a:srgbClr val="8ACFEA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29956" y="3674953"/>
            <a:ext cx="4331199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/>
              <a:t>对孩子提出更高的要求，基础知识必须扎扎实实的</a:t>
            </a:r>
          </a:p>
          <a:p>
            <a:pPr>
              <a:lnSpc>
                <a:spcPct val="200000"/>
              </a:lnSpc>
            </a:pPr>
            <a:r>
              <a:rPr lang="zh-CN" altLang="en-US" sz="1400" dirty="0"/>
              <a:t>掌握，还要拓展孩子的思维，从不同角度去考虑问题。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693333" y="1465421"/>
            <a:ext cx="2138245" cy="2209532"/>
            <a:chOff x="1563778" y="1783910"/>
            <a:chExt cx="2138245" cy="2209532"/>
          </a:xfrm>
        </p:grpSpPr>
        <p:sp>
          <p:nvSpPr>
            <p:cNvPr id="44" name="椭圆 43"/>
            <p:cNvSpPr>
              <a:spLocks noChangeAspect="1" noChangeArrowheads="1"/>
            </p:cNvSpPr>
            <p:nvPr/>
          </p:nvSpPr>
          <p:spPr bwMode="auto">
            <a:xfrm>
              <a:off x="1563778" y="1783910"/>
              <a:ext cx="2138245" cy="1964667"/>
            </a:xfrm>
            <a:prstGeom prst="ellipse">
              <a:avLst/>
            </a:prstGeom>
            <a:blipFill dpi="0"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Marker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121880" tIns="60940" rIns="121880" bIns="60940" numCol="1" anchor="ctr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46" name="波形 45"/>
            <p:cNvSpPr/>
            <p:nvPr/>
          </p:nvSpPr>
          <p:spPr>
            <a:xfrm>
              <a:off x="1594708" y="3275731"/>
              <a:ext cx="2018752" cy="717711"/>
            </a:xfrm>
            <a:prstGeom prst="wave">
              <a:avLst/>
            </a:prstGeom>
            <a:solidFill>
              <a:srgbClr val="FFC52F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/>
                <a:t>标题</a:t>
              </a:r>
              <a:endParaRPr lang="zh-CN" altLang="en-US" sz="2000" b="1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93333" y="3824329"/>
            <a:ext cx="2032056" cy="2104252"/>
            <a:chOff x="1635352" y="3993442"/>
            <a:chExt cx="2032056" cy="2104252"/>
          </a:xfrm>
        </p:grpSpPr>
        <p:sp>
          <p:nvSpPr>
            <p:cNvPr id="42" name="椭圆 41"/>
            <p:cNvSpPr>
              <a:spLocks noChangeAspect="1" noChangeArrowheads="1"/>
            </p:cNvSpPr>
            <p:nvPr/>
          </p:nvSpPr>
          <p:spPr bwMode="auto">
            <a:xfrm>
              <a:off x="1635352" y="3993442"/>
              <a:ext cx="2032056" cy="1843990"/>
            </a:xfrm>
            <a:prstGeom prst="ellipse">
              <a:avLst/>
            </a:prstGeom>
            <a:blipFill dpi="0"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Marker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121880" tIns="60940" rIns="121880" bIns="60940" numCol="1" anchor="ctr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218565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latin typeface="Arial" panose="020B0604020202020204" pitchFamily="34" charset="0"/>
                <a:cs typeface="+mn-ea"/>
              </a:endParaRPr>
            </a:p>
          </p:txBody>
        </p:sp>
        <p:sp>
          <p:nvSpPr>
            <p:cNvPr id="43" name="波形 42"/>
            <p:cNvSpPr/>
            <p:nvPr/>
          </p:nvSpPr>
          <p:spPr>
            <a:xfrm>
              <a:off x="1648656" y="5379983"/>
              <a:ext cx="2018752" cy="717711"/>
            </a:xfrm>
            <a:prstGeom prst="wave">
              <a:avLst/>
            </a:prstGeom>
            <a:solidFill>
              <a:srgbClr val="8ACFEA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 smtClean="0"/>
                <a:t>标题</a:t>
              </a:r>
              <a:endParaRPr lang="zh-CN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73172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40" y="866823"/>
            <a:ext cx="7266272" cy="457810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981080" y="414051"/>
            <a:ext cx="3184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汉真广标简体" panose="02000000000000000000" pitchFamily="2" charset="-122"/>
                <a:ea typeface="方正汉真广标简体" panose="02000000000000000000" pitchFamily="2" charset="-122"/>
              </a:defRPr>
            </a:lvl1pPr>
          </a:lstStyle>
          <a:p>
            <a:r>
              <a:rPr lang="zh-CN" altLang="en-US" dirty="0"/>
              <a:t>教学是什么？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0491844" y="5660115"/>
            <a:ext cx="1430728" cy="914936"/>
            <a:chOff x="392658" y="3679279"/>
            <a:chExt cx="1466266" cy="937662"/>
          </a:xfrm>
        </p:grpSpPr>
        <p:grpSp>
          <p:nvGrpSpPr>
            <p:cNvPr id="24" name="组合 23"/>
            <p:cNvGrpSpPr/>
            <p:nvPr/>
          </p:nvGrpSpPr>
          <p:grpSpPr>
            <a:xfrm>
              <a:off x="392658" y="3679279"/>
              <a:ext cx="1466266" cy="937662"/>
              <a:chOff x="1281153" y="5632171"/>
              <a:chExt cx="1466266" cy="937662"/>
            </a:xfrm>
          </p:grpSpPr>
          <p:sp>
            <p:nvSpPr>
              <p:cNvPr id="26" name="云形 25"/>
              <p:cNvSpPr/>
              <p:nvPr/>
            </p:nvSpPr>
            <p:spPr>
              <a:xfrm>
                <a:off x="1281153" y="5632171"/>
                <a:ext cx="1466266" cy="937662"/>
              </a:xfrm>
              <a:prstGeom prst="cloud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1414367" y="5706781"/>
                <a:ext cx="1199837" cy="767283"/>
              </a:xfrm>
              <a:prstGeom prst="cloud">
                <a:avLst/>
              </a:prstGeom>
              <a:noFill/>
              <a:ln>
                <a:solidFill>
                  <a:srgbClr val="8ACFEA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80129">
              <a:off x="717070" y="4035686"/>
              <a:ext cx="810723" cy="274088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810422" y="240776"/>
            <a:ext cx="1144670" cy="732005"/>
            <a:chOff x="1281153" y="5632171"/>
            <a:chExt cx="1466266" cy="937662"/>
          </a:xfrm>
        </p:grpSpPr>
        <p:sp>
          <p:nvSpPr>
            <p:cNvPr id="29" name="云形 28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B9F1"/>
                  </a:solidFill>
                </a:rPr>
                <a:t>02</a:t>
              </a:r>
              <a:endParaRPr lang="zh-CN" altLang="en-US" sz="2400" b="1" dirty="0">
                <a:solidFill>
                  <a:srgbClr val="00B9F1"/>
                </a:solidFill>
              </a:endParaRPr>
            </a:p>
          </p:txBody>
        </p:sp>
        <p:sp>
          <p:nvSpPr>
            <p:cNvPr id="30" name="云形 29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srgbClr val="00B9F1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423" y="840778"/>
            <a:ext cx="6096012" cy="6096012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8933" y="5831865"/>
            <a:ext cx="844400" cy="539985"/>
            <a:chOff x="1281153" y="5632171"/>
            <a:chExt cx="1466266" cy="937662"/>
          </a:xfrm>
        </p:grpSpPr>
        <p:sp>
          <p:nvSpPr>
            <p:cNvPr id="52" name="云形 51"/>
            <p:cNvSpPr/>
            <p:nvPr/>
          </p:nvSpPr>
          <p:spPr>
            <a:xfrm>
              <a:off x="1281153" y="5632171"/>
              <a:ext cx="1466266" cy="937662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云形 52"/>
            <p:cNvSpPr/>
            <p:nvPr/>
          </p:nvSpPr>
          <p:spPr>
            <a:xfrm>
              <a:off x="1414367" y="5706781"/>
              <a:ext cx="1199837" cy="767283"/>
            </a:xfrm>
            <a:prstGeom prst="cloud">
              <a:avLst/>
            </a:prstGeom>
            <a:noFill/>
            <a:ln>
              <a:solidFill>
                <a:srgbClr val="8ACFE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5165995" y="2694210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8ACFEA"/>
                </a:solidFill>
              </a:rPr>
              <a:t>学习方法：理解记忆</a:t>
            </a:r>
            <a:endParaRPr lang="en-US" altLang="zh-CN" sz="2400" b="1" dirty="0">
              <a:solidFill>
                <a:srgbClr val="8ACFEA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54509" y="3288619"/>
            <a:ext cx="401137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/>
              <a:t>不再是低年级的以机械记忆为主，要向理解记忆转型。更多的以锻炼空间思维、抽象思维以及概括能力、想象能力等。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649" y="3626924"/>
            <a:ext cx="2282296" cy="2069592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3981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8000">
        <p15:prstTrans prst="curtains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儿童教育PPT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1465</Words>
  <Application>Microsoft Office PowerPoint</Application>
  <PresentationFormat>宽屏</PresentationFormat>
  <Paragraphs>182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Meiryo</vt:lpstr>
      <vt:lpstr>等线</vt:lpstr>
      <vt:lpstr>等线 Light</vt:lpstr>
      <vt:lpstr>方正汉真广标简体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kan</cp:lastModifiedBy>
  <cp:revision>72</cp:revision>
  <dcterms:created xsi:type="dcterms:W3CDTF">2018-10-13T08:45:51Z</dcterms:created>
  <dcterms:modified xsi:type="dcterms:W3CDTF">2021-06-18T12:47:02Z</dcterms:modified>
</cp:coreProperties>
</file>