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 Light"/>
      <p:regular r:id="rId12"/>
      <p:bold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Squada One"/>
      <p:regular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Nunito Sans SemiBold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Nunito Sans ExtraBold"/>
      <p:bold r:id="rId35"/>
      <p:boldItalic r:id="rId36"/>
    </p:embeddedFont>
    <p:embeddedFont>
      <p:font typeface="Nuni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Italic.fntdata"/><Relationship Id="rId20" Type="http://schemas.openxmlformats.org/officeDocument/2006/relationships/font" Target="fonts/Roboto-italic.fntdata"/><Relationship Id="rId22" Type="http://schemas.openxmlformats.org/officeDocument/2006/relationships/font" Target="fonts/SquadaOn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NunitoSansSemiBold-bold.fntdata"/><Relationship Id="rId27" Type="http://schemas.openxmlformats.org/officeDocument/2006/relationships/font" Target="fonts/NunitoSa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NunitoSans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font" Target="fonts/RobotoSlabLight-bold.fntdata"/><Relationship Id="rId35" Type="http://schemas.openxmlformats.org/officeDocument/2006/relationships/font" Target="fonts/NunitoSansExtraBold-bold.fntdata"/><Relationship Id="rId12" Type="http://schemas.openxmlformats.org/officeDocument/2006/relationships/font" Target="fonts/RobotoSlabLight-regular.fntdata"/><Relationship Id="rId34" Type="http://schemas.openxmlformats.org/officeDocument/2006/relationships/font" Target="fonts/RobotoLight-boldItalic.fntdata"/><Relationship Id="rId15" Type="http://schemas.openxmlformats.org/officeDocument/2006/relationships/font" Target="fonts/Raleway-bold.fntdata"/><Relationship Id="rId37" Type="http://schemas.openxmlformats.org/officeDocument/2006/relationships/font" Target="fonts/NunitoSans-regular.fntdata"/><Relationship Id="rId14" Type="http://schemas.openxmlformats.org/officeDocument/2006/relationships/font" Target="fonts/Raleway-regular.fntdata"/><Relationship Id="rId36" Type="http://schemas.openxmlformats.org/officeDocument/2006/relationships/font" Target="fonts/NunitoSansExtraBold-boldItalic.fntdata"/><Relationship Id="rId17" Type="http://schemas.openxmlformats.org/officeDocument/2006/relationships/font" Target="fonts/Raleway-boldItalic.fntdata"/><Relationship Id="rId39" Type="http://schemas.openxmlformats.org/officeDocument/2006/relationships/font" Target="fonts/NunitoSans-italic.fntdata"/><Relationship Id="rId16" Type="http://schemas.openxmlformats.org/officeDocument/2006/relationships/font" Target="fonts/Raleway-italic.fntdata"/><Relationship Id="rId38" Type="http://schemas.openxmlformats.org/officeDocument/2006/relationships/font" Target="fonts/NunitoSans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mit.edu/2020/covid-19-cough-cellphone-detection-102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</a:t>
            </a:r>
            <a:endParaRPr/>
          </a:p>
        </p:txBody>
      </p:sp>
      <p:sp>
        <p:nvSpPr>
          <p:cNvPr id="314" name="Google Shape;3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7cc4bc2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2"/>
              </a:rPr>
              <a:t>https://news.mit.edu/2020/covid-19-cough-cellphone-detection-1029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a7cc4bc2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7cc4bc21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a7cc4bc210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>
                <a:latin typeface="Raleway"/>
                <a:ea typeface="Raleway"/>
                <a:cs typeface="Raleway"/>
                <a:sym typeface="Raleway"/>
              </a:rPr>
              <a:t>A H E 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2593350" y="2812500"/>
            <a:ext cx="39573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latin typeface="Work Sans"/>
                <a:ea typeface="Work Sans"/>
                <a:cs typeface="Work Sans"/>
                <a:sym typeface="Work Sans"/>
              </a:rPr>
              <a:t>REDUCING COVID-19 RISK 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latin typeface="Work Sans"/>
                <a:ea typeface="Work Sans"/>
                <a:cs typeface="Work Sans"/>
                <a:sym typeface="Work Sans"/>
              </a:rPr>
              <a:t>ONE COUGH AT A TIME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idx="1" type="subTitle"/>
          </p:nvPr>
        </p:nvSpPr>
        <p:spPr>
          <a:xfrm flipH="1">
            <a:off x="2396890" y="1821624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COVID-19 BACKGROUND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29"/>
          <p:cNvSpPr txBox="1"/>
          <p:nvPr>
            <p:ph idx="2" type="subTitle"/>
          </p:nvPr>
        </p:nvSpPr>
        <p:spPr>
          <a:xfrm flipH="1">
            <a:off x="2396890" y="2541086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A(i)HEM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p29"/>
          <p:cNvSpPr txBox="1"/>
          <p:nvPr>
            <p:ph idx="3" type="subTitle"/>
          </p:nvPr>
        </p:nvSpPr>
        <p:spPr>
          <a:xfrm flipH="1">
            <a:off x="2396890" y="3242708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WEB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29"/>
          <p:cNvSpPr txBox="1"/>
          <p:nvPr>
            <p:ph idx="4" type="subTitle"/>
          </p:nvPr>
        </p:nvSpPr>
        <p:spPr>
          <a:xfrm>
            <a:off x="2395400" y="23130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Relieving COVID-19 anxiety and reducing unnecessary exposure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0" name="Google Shape;320;p29"/>
          <p:cNvSpPr txBox="1"/>
          <p:nvPr>
            <p:ph idx="5" type="subTitle"/>
          </p:nvPr>
        </p:nvSpPr>
        <p:spPr>
          <a:xfrm>
            <a:off x="2395400" y="3031897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The AI/ML technology behind our cough test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1" name="Google Shape;321;p29"/>
          <p:cNvSpPr txBox="1"/>
          <p:nvPr>
            <p:ph idx="6" type="subTitle"/>
          </p:nvPr>
        </p:nvSpPr>
        <p:spPr>
          <a:xfrm>
            <a:off x="2395400" y="374337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How to use our web app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2" name="Google Shape;322;p29"/>
          <p:cNvSpPr txBox="1"/>
          <p:nvPr>
            <p:ph type="ctrTitle"/>
          </p:nvPr>
        </p:nvSpPr>
        <p:spPr>
          <a:xfrm>
            <a:off x="6175123" y="1366849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29"/>
          <p:cNvSpPr txBox="1"/>
          <p:nvPr>
            <p:ph idx="7" type="title"/>
          </p:nvPr>
        </p:nvSpPr>
        <p:spPr>
          <a:xfrm>
            <a:off x="1100065" y="2056664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01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29"/>
          <p:cNvSpPr txBox="1"/>
          <p:nvPr>
            <p:ph idx="8" type="title"/>
          </p:nvPr>
        </p:nvSpPr>
        <p:spPr>
          <a:xfrm>
            <a:off x="1100065" y="277343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02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29"/>
          <p:cNvSpPr txBox="1"/>
          <p:nvPr>
            <p:ph idx="9" type="title"/>
          </p:nvPr>
        </p:nvSpPr>
        <p:spPr>
          <a:xfrm>
            <a:off x="1100065" y="349404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Raleway"/>
                <a:ea typeface="Raleway"/>
                <a:cs typeface="Raleway"/>
                <a:sym typeface="Raleway"/>
              </a:rPr>
              <a:t>03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ctrTitle"/>
          </p:nvPr>
        </p:nvSpPr>
        <p:spPr>
          <a:xfrm flipH="1">
            <a:off x="1570475" y="1950950"/>
            <a:ext cx="2626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2800">
                <a:latin typeface="Raleway"/>
                <a:ea typeface="Raleway"/>
                <a:cs typeface="Raleway"/>
                <a:sym typeface="Raleway"/>
              </a:rPr>
              <a:t>COVID-19 BACKGROUND</a:t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30"/>
          <p:cNvSpPr txBox="1"/>
          <p:nvPr>
            <p:ph idx="1" type="subTitle"/>
          </p:nvPr>
        </p:nvSpPr>
        <p:spPr>
          <a:xfrm>
            <a:off x="4382475" y="1950950"/>
            <a:ext cx="27828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COVID-19 anxiety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lphaL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a single cough can cause worry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Getting tested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lphaL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exposed to a hospital or testing site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lphaL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using limited resources/tests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25" y="0"/>
            <a:ext cx="4756225" cy="26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625" y="2470796"/>
            <a:ext cx="4756226" cy="26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35" y="-100"/>
            <a:ext cx="37543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 txBox="1"/>
          <p:nvPr/>
        </p:nvSpPr>
        <p:spPr>
          <a:xfrm>
            <a:off x="2051175" y="342875"/>
            <a:ext cx="13083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*YOU’RE</a:t>
            </a:r>
            <a:endParaRPr b="1" sz="24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aleway"/>
                <a:ea typeface="Raleway"/>
                <a:cs typeface="Raleway"/>
                <a:sym typeface="Raleway"/>
              </a:rPr>
              <a:t>A COUGH TEST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3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Powered by A(i)HEM, a tool using </a:t>
            </a:r>
            <a:r>
              <a:rPr lang="es-ES"/>
              <a:t>artificial</a:t>
            </a:r>
            <a:r>
              <a:rPr lang="es-ES"/>
              <a:t> intelligence and machine learning</a:t>
            </a:r>
            <a:endParaRPr/>
          </a:p>
        </p:txBody>
      </p:sp>
      <p:sp>
        <p:nvSpPr>
          <p:cNvPr id="342" name="Google Shape;342;p31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aleway"/>
                <a:ea typeface="Raleway"/>
                <a:cs typeface="Raleway"/>
                <a:sym typeface="Raleway"/>
              </a:rPr>
              <a:t>OUR SOLUTION: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ctrTitle"/>
          </p:nvPr>
        </p:nvSpPr>
        <p:spPr>
          <a:xfrm flipH="1">
            <a:off x="1570475" y="1950950"/>
            <a:ext cx="2626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2800">
                <a:latin typeface="Raleway"/>
                <a:ea typeface="Raleway"/>
                <a:cs typeface="Raleway"/>
                <a:sym typeface="Raleway"/>
              </a:rPr>
              <a:t>A(i)HEM</a:t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p32"/>
          <p:cNvSpPr txBox="1"/>
          <p:nvPr>
            <p:ph idx="1" type="subTitle"/>
          </p:nvPr>
        </p:nvSpPr>
        <p:spPr>
          <a:xfrm>
            <a:off x="4399750" y="1575075"/>
            <a:ext cx="3349500" cy="233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MIT study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lphaL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recording of a cough can determine the likelihood that you have COVID-19 with 98.5% confidence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Data comparison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lphaL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compares a sample recording with data of COVID-19 pos. and COVID-19 neg. coughs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sz="4300">
                <a:latin typeface="Raleway"/>
                <a:ea typeface="Raleway"/>
                <a:cs typeface="Raleway"/>
                <a:sym typeface="Raleway"/>
              </a:rPr>
              <a:t>PUT INTO PRACTICE</a:t>
            </a:r>
            <a:endParaRPr sz="4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33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sz="1900">
                <a:latin typeface="Work Sans"/>
                <a:ea typeface="Work Sans"/>
                <a:cs typeface="Work Sans"/>
                <a:sym typeface="Work Sans"/>
              </a:rPr>
              <a:t>How does our web app work?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ctrTitle"/>
          </p:nvPr>
        </p:nvSpPr>
        <p:spPr>
          <a:xfrm flipH="1">
            <a:off x="1570475" y="1950950"/>
            <a:ext cx="2626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2800">
                <a:latin typeface="Raleway"/>
                <a:ea typeface="Raleway"/>
                <a:cs typeface="Raleway"/>
                <a:sym typeface="Raleway"/>
              </a:rPr>
              <a:t>OUR WEB APP</a:t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34"/>
          <p:cNvSpPr txBox="1"/>
          <p:nvPr>
            <p:ph idx="1" type="subTitle"/>
          </p:nvPr>
        </p:nvSpPr>
        <p:spPr>
          <a:xfrm>
            <a:off x="4373075" y="1984725"/>
            <a:ext cx="33495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Enable Microphone Access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Record / Re-record single cough until </a:t>
            </a: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satisfied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Submit for pop-up result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140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