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95ebd0ba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95ebd0b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95ebd0ba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95ebd0ba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95ebd0ba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795ebd0ba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95ebd0ba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95ebd0ba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31b70655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31b70655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linkedin.com/in/anthony-viramontes/" TargetMode="External"/><Relationship Id="rId4" Type="http://schemas.openxmlformats.org/officeDocument/2006/relationships/hyperlink" Target="http://anthonyviramontes.me" TargetMode="External"/><Relationship Id="rId5" Type="http://schemas.openxmlformats.org/officeDocument/2006/relationships/hyperlink" Target="https://github.com/moses1252/Olist-Insights-Driving-Growth-in-Brazilian-E-Commerce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Olist E-Commerce Performance Review</a:t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123850" y="2834125"/>
            <a:ext cx="8916900" cy="137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9">
                <a:latin typeface="Verdana"/>
                <a:ea typeface="Verdana"/>
                <a:cs typeface="Verdana"/>
                <a:sym typeface="Verdana"/>
              </a:rPr>
              <a:t>Data-Driven Insights for Sales Growth &amp; Operational Improvement</a:t>
            </a:r>
            <a:endParaRPr sz="2009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6">
                <a:latin typeface="Verdana"/>
                <a:ea typeface="Verdana"/>
                <a:cs typeface="Verdana"/>
                <a:sym typeface="Verdana"/>
              </a:rPr>
              <a:t>Anthony Viramontes</a:t>
            </a:r>
            <a:endParaRPr sz="1956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6">
                <a:latin typeface="Verdana"/>
                <a:ea typeface="Verdana"/>
                <a:cs typeface="Verdana"/>
                <a:sym typeface="Verdana"/>
              </a:rPr>
              <a:t>08/28/2025</a:t>
            </a:r>
            <a:endParaRPr sz="1956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56">
                <a:latin typeface="Verdana"/>
                <a:ea typeface="Verdana"/>
                <a:cs typeface="Verdana"/>
                <a:sym typeface="Verdana"/>
              </a:rPr>
              <a:t>🇧🇷</a:t>
            </a:r>
            <a:endParaRPr sz="1956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216725"/>
            <a:ext cx="8520600" cy="801000"/>
          </a:xfrm>
          <a:prstGeom prst="rect">
            <a:avLst/>
          </a:prstGeom>
          <a:solidFill>
            <a:srgbClr val="5E4FA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AFF"/>
                </a:solidFill>
                <a:latin typeface="Verdana"/>
                <a:ea typeface="Verdana"/>
                <a:cs typeface="Verdana"/>
                <a:sym typeface="Verdana"/>
              </a:rPr>
              <a:t>Project Overview</a:t>
            </a:r>
            <a:endParaRPr>
              <a:solidFill>
                <a:srgbClr val="F8FA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Analyzed 100k+ orders from Olist, Brazil's leading marketplace.</a:t>
            </a:r>
            <a:endParaRPr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Objective 1: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Identify sales trends and top-performing categories. 📈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Objective 2: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Evaluate delivery performance and its impact on customer satisfaction.🚚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●"/>
            </a:pPr>
            <a:r>
              <a:rPr b="1"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Objective 3:</a:t>
            </a:r>
            <a:r>
              <a:rPr lang="en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Assess customer buying behavior to identify growth opportunities.🎯</a:t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6725"/>
            <a:ext cx="8520600" cy="801000"/>
          </a:xfrm>
          <a:prstGeom prst="rect">
            <a:avLst/>
          </a:prstGeom>
          <a:solidFill>
            <a:srgbClr val="5E4FA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AFF"/>
                </a:solidFill>
                <a:latin typeface="Verdana"/>
                <a:ea typeface="Verdana"/>
                <a:cs typeface="Verdana"/>
                <a:sym typeface="Verdana"/>
              </a:rPr>
              <a:t>What We Learned: Sales &amp; Customers</a:t>
            </a:r>
            <a:endParaRPr>
              <a:solidFill>
                <a:srgbClr val="F8FA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181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Seasonal Trends: Sales peak consistently from March to August.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Top Categories: Health/Beauty and Watches/Gifts are the top revenue drivers.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●"/>
            </a:pP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Customer Retention: 97% of customers are one-time buyers, representing a major opportunity.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2801200"/>
            <a:ext cx="3902700" cy="221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52850" y="2801200"/>
            <a:ext cx="4579450" cy="221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216725"/>
            <a:ext cx="8520600" cy="801000"/>
          </a:xfrm>
          <a:prstGeom prst="rect">
            <a:avLst/>
          </a:prstGeom>
          <a:solidFill>
            <a:srgbClr val="5E4FA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AFF"/>
                </a:solidFill>
                <a:latin typeface="Verdana"/>
                <a:ea typeface="Verdana"/>
                <a:cs typeface="Verdana"/>
                <a:sym typeface="Verdana"/>
              </a:rPr>
              <a:t>What We Learned: Logistics &amp; Satisfaction</a:t>
            </a:r>
            <a:endParaRPr>
              <a:solidFill>
                <a:srgbClr val="F8FA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17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●"/>
            </a:pPr>
            <a:r>
              <a:rPr b="1"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On-Time Rate:</a:t>
            </a: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89% of orders are delivered on time.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●"/>
            </a:pPr>
            <a:r>
              <a:rPr b="1"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Impact of Delays:</a:t>
            </a: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Late orders cause a </a:t>
            </a:r>
            <a:r>
              <a:rPr b="1"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~0.4 point drop</a:t>
            </a: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in average review score (4.2 vs. 3.8).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●"/>
            </a:pPr>
            <a:r>
              <a:rPr b="1"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Geographic Insight:</a:t>
            </a: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Delivery delays are concentrated in the São Paulo and Brazil region.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4600" y="2707888"/>
            <a:ext cx="3354475" cy="22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4131" y="2707900"/>
            <a:ext cx="3033845" cy="21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16725"/>
            <a:ext cx="8520600" cy="801000"/>
          </a:xfrm>
          <a:prstGeom prst="rect">
            <a:avLst/>
          </a:prstGeom>
          <a:solidFill>
            <a:srgbClr val="5E4FA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AFF"/>
                </a:solidFill>
                <a:latin typeface="Verdana"/>
                <a:ea typeface="Verdana"/>
                <a:cs typeface="Verdana"/>
                <a:sym typeface="Verdana"/>
              </a:rPr>
              <a:t>Strategic Recommendations</a:t>
            </a:r>
            <a:endParaRPr>
              <a:solidFill>
                <a:srgbClr val="F8FA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27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Verdana"/>
              <a:buChar char="●"/>
            </a:pPr>
            <a:r>
              <a:rPr b="1"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Launch a Loyalty Program:</a:t>
            </a: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Convert first-time buyers into repeats to unlock stable revenue.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●"/>
            </a:pPr>
            <a:r>
              <a:rPr b="1"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Optimize São Paulo Logistics:</a:t>
            </a: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Partner with new carriers to fix regional delivery delays.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●"/>
            </a:pPr>
            <a:r>
              <a:rPr b="1"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Proactive Delay Outreach: </a:t>
            </a: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Mitify negative reviews with discounts or apologies for late orders.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●"/>
            </a:pPr>
            <a:r>
              <a:rPr b="1"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Capitalize on Trends:</a:t>
            </a:r>
            <a:r>
              <a:rPr lang="en" sz="17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Align marketing and inventory with top categories (Health, Watches) and peak seasons (Mar-Aug).</a:t>
            </a:r>
            <a:endParaRPr sz="17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350" y="3625725"/>
            <a:ext cx="2318424" cy="151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8950" y="3610125"/>
            <a:ext cx="2768001" cy="1517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0F0F0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16725"/>
            <a:ext cx="8520600" cy="801000"/>
          </a:xfrm>
          <a:prstGeom prst="rect">
            <a:avLst/>
          </a:prstGeom>
          <a:solidFill>
            <a:srgbClr val="5E4FA2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8FAFF"/>
                </a:solidFill>
                <a:latin typeface="Verdana"/>
                <a:ea typeface="Verdana"/>
                <a:cs typeface="Verdana"/>
                <a:sym typeface="Verdana"/>
              </a:rPr>
              <a:t>Thank You &amp; Questions</a:t>
            </a:r>
            <a:endParaRPr>
              <a:solidFill>
                <a:srgbClr val="F8FAFF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Thank you for reviewing my work. I am eager to discuss how these insights can drive strategic decisions and am open to any questions.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Anthony Viramontes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Aspiring</a:t>
            </a: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Business Analyst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LinkedIn: </a:t>
            </a:r>
            <a:r>
              <a:rPr lang="en" u="sng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https://www.linkedin.com/in/anthony-viramontes/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Personal Portfolio: </a:t>
            </a:r>
            <a:r>
              <a:rPr lang="en" u="sng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anthonyviramontes.me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Verdana"/>
              <a:buChar char="●"/>
            </a:pPr>
            <a:r>
              <a:rPr lang="en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Github: </a:t>
            </a:r>
            <a:r>
              <a:rPr lang="en" u="sng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https://github.com/moses1252/Olist-Insights-Driving-Growth-in-Brazilian-E-Commerce</a:t>
            </a:r>
            <a:endParaRPr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