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97" r:id="rId5"/>
    <p:sldId id="261" r:id="rId6"/>
    <p:sldId id="268" r:id="rId7"/>
    <p:sldId id="285" r:id="rId8"/>
    <p:sldId id="264" r:id="rId9"/>
    <p:sldId id="283" r:id="rId10"/>
    <p:sldId id="296" r:id="rId11"/>
    <p:sldId id="273" r:id="rId12"/>
    <p:sldId id="270" r:id="rId13"/>
    <p:sldId id="269" r:id="rId14"/>
    <p:sldId id="267" r:id="rId15"/>
    <p:sldId id="265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444" y="84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00-4F96-A5C9-DAE764A771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00-4F96-A5C9-DAE764A771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00-4F96-A5C9-DAE764A7712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00-4F96-A5C9-DAE764A77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80896"/>
        <c:axId val="503792048"/>
      </c:areaChart>
      <c:catAx>
        <c:axId val="5037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792048"/>
        <c:crosses val="autoZero"/>
        <c:auto val="1"/>
        <c:lblAlgn val="ctr"/>
        <c:lblOffset val="100"/>
        <c:noMultiLvlLbl val="0"/>
      </c:catAx>
      <c:valAx>
        <c:axId val="50379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7808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0 w 3681862"/>
              <a:gd name="connsiteY0" fmla="*/ 1824663 h 3649326"/>
              <a:gd name="connsiteX1" fmla="*/ 1840931 w 3681862"/>
              <a:gd name="connsiteY1" fmla="*/ 0 h 3649326"/>
              <a:gd name="connsiteX2" fmla="*/ 3681862 w 3681862"/>
              <a:gd name="connsiteY2" fmla="*/ 1824663 h 3649326"/>
              <a:gd name="connsiteX3" fmla="*/ 1840931 w 3681862"/>
              <a:gd name="connsiteY3" fmla="*/ 3649326 h 3649326"/>
              <a:gd name="connsiteX4" fmla="*/ 0 w 3681862"/>
              <a:gd name="connsiteY4" fmla="*/ 1824663 h 3649326"/>
              <a:gd name="connsiteX0" fmla="*/ 0 w 3681862"/>
              <a:gd name="connsiteY0" fmla="*/ 1824663 h 3649326"/>
              <a:gd name="connsiteX1" fmla="*/ 1848883 w 3681862"/>
              <a:gd name="connsiteY1" fmla="*/ 0 h 3649326"/>
              <a:gd name="connsiteX2" fmla="*/ 3681862 w 3681862"/>
              <a:gd name="connsiteY2" fmla="*/ 1824663 h 3649326"/>
              <a:gd name="connsiteX3" fmla="*/ 1840931 w 3681862"/>
              <a:gd name="connsiteY3" fmla="*/ 3649326 h 3649326"/>
              <a:gd name="connsiteX4" fmla="*/ 0 w 3681862"/>
              <a:gd name="connsiteY4" fmla="*/ 1824663 h 3649326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3681862 w 3681862"/>
              <a:gd name="connsiteY2" fmla="*/ 1443001 h 3267664"/>
              <a:gd name="connsiteX3" fmla="*/ 1840931 w 3681862"/>
              <a:gd name="connsiteY3" fmla="*/ 3267664 h 3267664"/>
              <a:gd name="connsiteX4" fmla="*/ 0 w 3681862"/>
              <a:gd name="connsiteY4" fmla="*/ 1443001 h 3267664"/>
              <a:gd name="connsiteX0" fmla="*/ 0 w 3681862"/>
              <a:gd name="connsiteY0" fmla="*/ 1454723 h 3279386"/>
              <a:gd name="connsiteX1" fmla="*/ 1467221 w 3681862"/>
              <a:gd name="connsiteY1" fmla="*/ 11722 h 3279386"/>
              <a:gd name="connsiteX2" fmla="*/ 2292043 w 3681862"/>
              <a:gd name="connsiteY2" fmla="*/ 54845 h 3279386"/>
              <a:gd name="connsiteX3" fmla="*/ 3681862 w 3681862"/>
              <a:gd name="connsiteY3" fmla="*/ 1454723 h 3279386"/>
              <a:gd name="connsiteX4" fmla="*/ 1840931 w 3681862"/>
              <a:gd name="connsiteY4" fmla="*/ 3279386 h 3279386"/>
              <a:gd name="connsiteX5" fmla="*/ 0 w 3681862"/>
              <a:gd name="connsiteY5" fmla="*/ 1454723 h 3279386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92043 w 3681862"/>
              <a:gd name="connsiteY2" fmla="*/ 43123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862" h="3267664">
                <a:moveTo>
                  <a:pt x="0" y="1443001"/>
                </a:moveTo>
                <a:lnTo>
                  <a:pt x="1467221" y="0"/>
                </a:ln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1840931" y="3267664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491431" y="1495130"/>
            <a:ext cx="3681862" cy="364932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0 w 3681862"/>
              <a:gd name="connsiteY0" fmla="*/ 1824663 h 3649326"/>
              <a:gd name="connsiteX1" fmla="*/ 1840931 w 3681862"/>
              <a:gd name="connsiteY1" fmla="*/ 0 h 3649326"/>
              <a:gd name="connsiteX2" fmla="*/ 3681862 w 3681862"/>
              <a:gd name="connsiteY2" fmla="*/ 1824663 h 3649326"/>
              <a:gd name="connsiteX3" fmla="*/ 1840931 w 3681862"/>
              <a:gd name="connsiteY3" fmla="*/ 3649326 h 3649326"/>
              <a:gd name="connsiteX4" fmla="*/ 0 w 3681862"/>
              <a:gd name="connsiteY4" fmla="*/ 1824663 h 3649326"/>
              <a:gd name="connsiteX0" fmla="*/ 0 w 3681862"/>
              <a:gd name="connsiteY0" fmla="*/ 1824663 h 1824663"/>
              <a:gd name="connsiteX1" fmla="*/ 1840931 w 3681862"/>
              <a:gd name="connsiteY1" fmla="*/ 0 h 1824663"/>
              <a:gd name="connsiteX2" fmla="*/ 3681862 w 3681862"/>
              <a:gd name="connsiteY2" fmla="*/ 1824663 h 1824663"/>
              <a:gd name="connsiteX3" fmla="*/ 0 w 3681862"/>
              <a:gd name="connsiteY3" fmla="*/ 1824663 h 1824663"/>
              <a:gd name="connsiteX0" fmla="*/ 0 w 3602349"/>
              <a:gd name="connsiteY0" fmla="*/ 1769004 h 1824663"/>
              <a:gd name="connsiteX1" fmla="*/ 1761418 w 3602349"/>
              <a:gd name="connsiteY1" fmla="*/ 0 h 1824663"/>
              <a:gd name="connsiteX2" fmla="*/ 3602349 w 3602349"/>
              <a:gd name="connsiteY2" fmla="*/ 1824663 h 1824663"/>
              <a:gd name="connsiteX3" fmla="*/ 0 w 3602349"/>
              <a:gd name="connsiteY3" fmla="*/ 1769004 h 1824663"/>
              <a:gd name="connsiteX0" fmla="*/ 0 w 3530788"/>
              <a:gd name="connsiteY0" fmla="*/ 1769004 h 1769004"/>
              <a:gd name="connsiteX1" fmla="*/ 1761418 w 3530788"/>
              <a:gd name="connsiteY1" fmla="*/ 0 h 1769004"/>
              <a:gd name="connsiteX2" fmla="*/ 3530788 w 3530788"/>
              <a:gd name="connsiteY2" fmla="*/ 1761052 h 1769004"/>
              <a:gd name="connsiteX3" fmla="*/ 0 w 3530788"/>
              <a:gd name="connsiteY3" fmla="*/ 1769004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788" h="1769004">
                <a:moveTo>
                  <a:pt x="0" y="1769004"/>
                </a:moveTo>
                <a:lnTo>
                  <a:pt x="1761418" y="0"/>
                </a:lnTo>
                <a:lnTo>
                  <a:pt x="3530788" y="1761052"/>
                </a:lnTo>
                <a:lnTo>
                  <a:pt x="0" y="17690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0 w 3681862"/>
              <a:gd name="connsiteY0" fmla="*/ 1824663 h 3649326"/>
              <a:gd name="connsiteX1" fmla="*/ 1840931 w 3681862"/>
              <a:gd name="connsiteY1" fmla="*/ 0 h 3649326"/>
              <a:gd name="connsiteX2" fmla="*/ 3681862 w 3681862"/>
              <a:gd name="connsiteY2" fmla="*/ 1824663 h 3649326"/>
              <a:gd name="connsiteX3" fmla="*/ 1840931 w 3681862"/>
              <a:gd name="connsiteY3" fmla="*/ 3649326 h 3649326"/>
              <a:gd name="connsiteX4" fmla="*/ 0 w 3681862"/>
              <a:gd name="connsiteY4" fmla="*/ 1824663 h 3649326"/>
              <a:gd name="connsiteX0" fmla="*/ 0 w 1840931"/>
              <a:gd name="connsiteY0" fmla="*/ 1824663 h 3649326"/>
              <a:gd name="connsiteX1" fmla="*/ 1840931 w 1840931"/>
              <a:gd name="connsiteY1" fmla="*/ 0 h 3649326"/>
              <a:gd name="connsiteX2" fmla="*/ 1840931 w 1840931"/>
              <a:gd name="connsiteY2" fmla="*/ 3649326 h 3649326"/>
              <a:gd name="connsiteX3" fmla="*/ 0 w 1840931"/>
              <a:gd name="connsiteY3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0931" h="3649326">
                <a:moveTo>
                  <a:pt x="0" y="1824663"/>
                </a:moveTo>
                <a:lnTo>
                  <a:pt x="1840931" y="0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752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56" r:id="rId15"/>
    <p:sldLayoutId id="2147483672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2986" y="1589956"/>
            <a:ext cx="4896544" cy="10801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BIG DATA PROJECT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536" y="2319722"/>
            <a:ext cx="3816424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Audio Analysis : Deep Learning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6216" y="350785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IS 550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Project Report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Important Features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Teardrop 4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Teardrop 7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Teardrop 1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Teardrop 1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Teardrop 1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Block Arc 14"/>
          <p:cNvSpPr/>
          <p:nvPr/>
        </p:nvSpPr>
        <p:spPr>
          <a:xfrm rot="16200000">
            <a:off x="3874796" y="1315174"/>
            <a:ext cx="365255" cy="36549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36"/>
          <p:cNvSpPr/>
          <p:nvPr/>
        </p:nvSpPr>
        <p:spPr>
          <a:xfrm>
            <a:off x="3769322" y="2401892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ardrop 6"/>
          <p:cNvSpPr/>
          <p:nvPr/>
        </p:nvSpPr>
        <p:spPr>
          <a:xfrm rot="8100000">
            <a:off x="4995471" y="2039041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16"/>
          <p:cNvSpPr/>
          <p:nvPr/>
        </p:nvSpPr>
        <p:spPr>
          <a:xfrm rot="2700000">
            <a:off x="5167444" y="301518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3592136" y="343580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80389" y="1066241"/>
            <a:ext cx="2539483" cy="494026"/>
            <a:chOff x="803640" y="3362835"/>
            <a:chExt cx="2059657" cy="49402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Python Library for audio analysis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Librosa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1978" y="2079031"/>
            <a:ext cx="2539483" cy="494026"/>
            <a:chOff x="803640" y="3362835"/>
            <a:chExt cx="2059657" cy="4940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Layers as per required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Convolutional Neural Networks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3568" y="3091821"/>
            <a:ext cx="2539483" cy="678692"/>
            <a:chOff x="803640" y="3362835"/>
            <a:chExt cx="2059657" cy="678692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Analyzing the frequency over time.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Sliced Images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Spectrograms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4941" y="1785851"/>
            <a:ext cx="2539483" cy="494026"/>
            <a:chOff x="803640" y="3362835"/>
            <a:chExt cx="2059657" cy="494026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TensorFlow : Wrapper -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Tflearn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5378" y="2798672"/>
            <a:ext cx="2539483" cy="678692"/>
            <a:chOff x="803640" y="3362835"/>
            <a:chExt cx="2059657" cy="678692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Initialization : Weight Matrices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Regularization : Dropout layer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Optimizer :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Rmsprop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/ Adam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11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</a:t>
            </a:r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50977" y="2584607"/>
            <a:ext cx="864096" cy="585152"/>
            <a:chOff x="698280" y="1347614"/>
            <a:chExt cx="1221638" cy="864096"/>
          </a:xfrm>
        </p:grpSpPr>
        <p:sp>
          <p:nvSpPr>
            <p:cNvPr id="5" name="Chevron 4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V="1">
            <a:off x="2646990" y="2584607"/>
            <a:ext cx="864096" cy="585152"/>
            <a:chOff x="698280" y="1347614"/>
            <a:chExt cx="1221638" cy="864096"/>
          </a:xfrm>
        </p:grpSpPr>
        <p:sp>
          <p:nvSpPr>
            <p:cNvPr id="10" name="Chevron 9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43003" y="2584607"/>
            <a:ext cx="864096" cy="585152"/>
            <a:chOff x="698280" y="1347614"/>
            <a:chExt cx="1221638" cy="864096"/>
          </a:xfrm>
        </p:grpSpPr>
        <p:sp>
          <p:nvSpPr>
            <p:cNvPr id="13" name="Chevron 12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V="1">
            <a:off x="5639016" y="2584607"/>
            <a:ext cx="864096" cy="585152"/>
            <a:chOff x="698280" y="1347614"/>
            <a:chExt cx="1221638" cy="864096"/>
          </a:xfrm>
        </p:grpSpPr>
        <p:sp>
          <p:nvSpPr>
            <p:cNvPr id="16" name="Chevron 15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35028" y="2584607"/>
            <a:ext cx="864096" cy="585152"/>
            <a:chOff x="698280" y="1347614"/>
            <a:chExt cx="1221638" cy="864096"/>
          </a:xfrm>
        </p:grpSpPr>
        <p:sp>
          <p:nvSpPr>
            <p:cNvPr id="22" name="Chevron 21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9563" y="2532073"/>
            <a:ext cx="817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Week 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1589" y="2532073"/>
            <a:ext cx="817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Week 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95576" y="2532073"/>
            <a:ext cx="817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Week2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87602" y="2532073"/>
            <a:ext cx="817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Week4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3615" y="2532073"/>
            <a:ext cx="817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Week5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Block Arc 14"/>
          <p:cNvSpPr/>
          <p:nvPr/>
        </p:nvSpPr>
        <p:spPr>
          <a:xfrm rot="16200000">
            <a:off x="7482076" y="2707920"/>
            <a:ext cx="272411" cy="27259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36"/>
          <p:cNvSpPr/>
          <p:nvPr/>
        </p:nvSpPr>
        <p:spPr>
          <a:xfrm>
            <a:off x="3009803" y="2799320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ardrop 6"/>
          <p:cNvSpPr/>
          <p:nvPr/>
        </p:nvSpPr>
        <p:spPr>
          <a:xfrm rot="8100000">
            <a:off x="4485783" y="2731299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 rot="2700000">
            <a:off x="6020235" y="2729734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1510510" y="275682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76127" y="3250468"/>
            <a:ext cx="1817049" cy="576327"/>
            <a:chOff x="6228184" y="1730811"/>
            <a:chExt cx="2592288" cy="576327"/>
          </a:xfrm>
        </p:grpSpPr>
        <p:sp>
          <p:nvSpPr>
            <p:cNvPr id="35" name="TextBox 34"/>
            <p:cNvSpPr txBox="1"/>
            <p:nvPr/>
          </p:nvSpPr>
          <p:spPr>
            <a:xfrm>
              <a:off x="6228184" y="2030139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Preparation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27165" y="1679762"/>
            <a:ext cx="1817049" cy="576327"/>
            <a:chOff x="6228184" y="1730811"/>
            <a:chExt cx="2592288" cy="576327"/>
          </a:xfrm>
        </p:grpSpPr>
        <p:sp>
          <p:nvSpPr>
            <p:cNvPr id="38" name="TextBox 37"/>
            <p:cNvSpPr txBox="1"/>
            <p:nvPr/>
          </p:nvSpPr>
          <p:spPr>
            <a:xfrm>
              <a:off x="6228184" y="2030139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28184" y="1730811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Feature Engineering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61229" y="3250468"/>
            <a:ext cx="1817049" cy="576327"/>
            <a:chOff x="6228184" y="1730811"/>
            <a:chExt cx="2592288" cy="576327"/>
          </a:xfrm>
        </p:grpSpPr>
        <p:sp>
          <p:nvSpPr>
            <p:cNvPr id="41" name="TextBox 40"/>
            <p:cNvSpPr txBox="1"/>
            <p:nvPr/>
          </p:nvSpPr>
          <p:spPr>
            <a:xfrm>
              <a:off x="6228184" y="2030139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Modelling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99787" y="1711588"/>
            <a:ext cx="1817049" cy="576327"/>
            <a:chOff x="6228184" y="1730811"/>
            <a:chExt cx="2592288" cy="576327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2030139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Deployment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46331" y="3250468"/>
            <a:ext cx="1817049" cy="686004"/>
            <a:chOff x="6228184" y="1730811"/>
            <a:chExt cx="2592288" cy="686004"/>
          </a:xfrm>
        </p:grpSpPr>
        <p:sp>
          <p:nvSpPr>
            <p:cNvPr id="47" name="TextBox 46"/>
            <p:cNvSpPr txBox="1"/>
            <p:nvPr/>
          </p:nvSpPr>
          <p:spPr>
            <a:xfrm>
              <a:off x="6228184" y="2139816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184" y="1730811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Further Improvements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46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indoor, table, person, sitting&#10;&#10;Description generated with very high confidence">
            <a:extLst>
              <a:ext uri="{FF2B5EF4-FFF2-40B4-BE49-F238E27FC236}">
                <a16:creationId xmlns:a16="http://schemas.microsoft.com/office/drawing/2014/main" id="{9A258CA3-AA42-4ECE-BB38-18681319C44F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r="21618"/>
          <a:stretch>
            <a:fillRect/>
          </a:stretch>
        </p:blipFill>
        <p:spPr/>
      </p:pic>
      <p:pic>
        <p:nvPicPr>
          <p:cNvPr id="4" name="Picture Placeholder 3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B97E3203-6643-4F25-BADC-E1919EA50A92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9" r="15939"/>
          <a:stretch>
            <a:fillRect/>
          </a:stretch>
        </p:blipFill>
        <p:spPr/>
      </p:pic>
      <p:pic>
        <p:nvPicPr>
          <p:cNvPr id="11" name="Picture Placeholder 10" descr="A person holding a guitar&#10;&#10;Description generated with very high confidence">
            <a:extLst>
              <a:ext uri="{FF2B5EF4-FFF2-40B4-BE49-F238E27FC236}">
                <a16:creationId xmlns:a16="http://schemas.microsoft.com/office/drawing/2014/main" id="{440F6FAF-13AF-405D-94DE-51ED2C4F789B}"/>
              </a:ext>
            </a:extLst>
          </p:cNvPr>
          <p:cNvPicPr>
            <a:picLocks noGrp="1" noChangeAspect="1"/>
          </p:cNvPicPr>
          <p:nvPr>
            <p:ph type="pic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9" r="35809"/>
          <a:stretch>
            <a:fillRect/>
          </a:stretch>
        </p:blipFill>
        <p:spPr/>
      </p:pic>
      <p:pic>
        <p:nvPicPr>
          <p:cNvPr id="8" name="Picture Placeholder 7" descr="A close up of a piano&#10;&#10;Description generated with very high confidence">
            <a:extLst>
              <a:ext uri="{FF2B5EF4-FFF2-40B4-BE49-F238E27FC236}">
                <a16:creationId xmlns:a16="http://schemas.microsoft.com/office/drawing/2014/main" id="{2FF78EF4-C3E5-4CE6-AE97-48BF53D6E479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4" b="9974"/>
          <a:stretch>
            <a:fillRect/>
          </a:stretch>
        </p:blipFill>
        <p:spPr/>
      </p:pic>
      <p:sp>
        <p:nvSpPr>
          <p:cNvPr id="18" name="Frame 17"/>
          <p:cNvSpPr/>
          <p:nvPr/>
        </p:nvSpPr>
        <p:spPr>
          <a:xfrm rot="18900000">
            <a:off x="6343368" y="2430572"/>
            <a:ext cx="1793332" cy="1793332"/>
          </a:xfrm>
          <a:prstGeom prst="frame">
            <a:avLst>
              <a:gd name="adj1" fmla="val 4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467544" y="267494"/>
            <a:ext cx="3456384" cy="43278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BEAT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THE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BEATS</a:t>
            </a:r>
          </a:p>
        </p:txBody>
      </p:sp>
    </p:spTree>
    <p:extLst>
      <p:ext uri="{BB962C8B-B14F-4D97-AF65-F5344CB8AC3E}">
        <p14:creationId xmlns:p14="http://schemas.microsoft.com/office/powerpoint/2010/main" val="319113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Thank you!!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-288032" y="4403308"/>
            <a:ext cx="79563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Audio Analysis : Beat the Beats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Agenda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564364"/>
            <a:ext cx="5040560" cy="443166"/>
            <a:chOff x="2175371" y="1879466"/>
            <a:chExt cx="5040560" cy="443166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879466"/>
              <a:ext cx="5040560" cy="38719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Data Preparation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10"/>
          <p:cNvSpPr txBox="1"/>
          <p:nvPr/>
        </p:nvSpPr>
        <p:spPr bwMode="auto">
          <a:xfrm>
            <a:off x="3197950" y="2401208"/>
            <a:ext cx="5040560" cy="38719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Metric Definition</a:t>
            </a:r>
          </a:p>
        </p:txBody>
      </p: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10"/>
          <p:cNvSpPr txBox="1"/>
          <p:nvPr/>
        </p:nvSpPr>
        <p:spPr bwMode="auto">
          <a:xfrm>
            <a:off x="3263981" y="3246204"/>
            <a:ext cx="5040560" cy="38719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Model Development</a:t>
            </a:r>
          </a:p>
        </p:txBody>
      </p: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59668"/>
            <a:chOff x="2175371" y="1762964"/>
            <a:chExt cx="5040560" cy="559668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38719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Model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Deployment</a:t>
              </a: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7601" y="234469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Preprocessing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1353585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8089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2593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87097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1795" y="2643758"/>
            <a:ext cx="1791609" cy="858180"/>
            <a:chOff x="1467408" y="4283314"/>
            <a:chExt cx="4939953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Training : 60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Validation ; 25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: 15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7408" y="4283314"/>
              <a:ext cx="4939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Partitioning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80679" y="2643758"/>
            <a:ext cx="1322851" cy="858180"/>
            <a:chOff x="2113657" y="4283314"/>
            <a:chExt cx="3647460" cy="85818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8000 tracks 30sec.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Image Slice *10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Size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0" y="2643758"/>
            <a:ext cx="2232249" cy="950513"/>
            <a:chOff x="1139835" y="4283314"/>
            <a:chExt cx="6154918" cy="950513"/>
          </a:xfrm>
        </p:grpSpPr>
        <p:sp>
          <p:nvSpPr>
            <p:cNvPr id="21" name="TextBox 20"/>
            <p:cNvSpPr txBox="1"/>
            <p:nvPr/>
          </p:nvSpPr>
          <p:spPr>
            <a:xfrm>
              <a:off x="1139835" y="4495163"/>
              <a:ext cx="61549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 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real world data is from a different distribution than the train/ validation/test sets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39838" y="4283314"/>
              <a:ext cx="6154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Representativeness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9687" y="2643758"/>
            <a:ext cx="1778777" cy="858180"/>
            <a:chOff x="2113657" y="4283314"/>
            <a:chExt cx="4904572" cy="858180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Scaling : Pixels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Normalizing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Label Encoding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7" y="4283314"/>
              <a:ext cx="4904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Preprocessing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4396" y="4151858"/>
            <a:ext cx="6478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Feature Addition : Beat tracking : No of beats per bar/minute</a:t>
            </a:r>
          </a:p>
        </p:txBody>
      </p:sp>
      <p:sp>
        <p:nvSpPr>
          <p:cNvPr id="29" name="Oval 25">
            <a:extLst>
              <a:ext uri="{FF2B5EF4-FFF2-40B4-BE49-F238E27FC236}">
                <a16:creationId xmlns:a16="http://schemas.microsoft.com/office/drawing/2014/main" id="{EABC7453-03FA-49C6-9990-F037100F2968}"/>
              </a:ext>
            </a:extLst>
          </p:cNvPr>
          <p:cNvSpPr>
            <a:spLocks noChangeAspect="1"/>
          </p:cNvSpPr>
          <p:nvPr/>
        </p:nvSpPr>
        <p:spPr>
          <a:xfrm>
            <a:off x="5369131" y="1621147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Oval 66">
            <a:extLst>
              <a:ext uri="{FF2B5EF4-FFF2-40B4-BE49-F238E27FC236}">
                <a16:creationId xmlns:a16="http://schemas.microsoft.com/office/drawing/2014/main" id="{03B75B6A-A06B-49DF-9913-D29D9129789B}"/>
              </a:ext>
            </a:extLst>
          </p:cNvPr>
          <p:cNvSpPr/>
          <p:nvPr/>
        </p:nvSpPr>
        <p:spPr>
          <a:xfrm rot="20700000">
            <a:off x="3339142" y="1693903"/>
            <a:ext cx="374702" cy="337739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B6AFD6D6-3D47-4A5B-8172-51B2DD5ACCC1}"/>
              </a:ext>
            </a:extLst>
          </p:cNvPr>
          <p:cNvSpPr/>
          <p:nvPr/>
        </p:nvSpPr>
        <p:spPr>
          <a:xfrm rot="2700000">
            <a:off x="7498152" y="161701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id="{83099B44-99CE-4815-A86A-87AAB1449543}"/>
              </a:ext>
            </a:extLst>
          </p:cNvPr>
          <p:cNvSpPr/>
          <p:nvPr/>
        </p:nvSpPr>
        <p:spPr>
          <a:xfrm>
            <a:off x="1329775" y="1707047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1A67A849-5CC3-4099-A565-85CE9F11E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911672"/>
              </p:ext>
            </p:extLst>
          </p:nvPr>
        </p:nvGraphicFramePr>
        <p:xfrm>
          <a:off x="611560" y="413951"/>
          <a:ext cx="3633125" cy="420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3968" y="123478"/>
            <a:ext cx="4860032" cy="576064"/>
          </a:xfrm>
        </p:spPr>
        <p:txBody>
          <a:bodyPr/>
          <a:lstStyle/>
          <a:p>
            <a:pPr algn="l"/>
            <a:r>
              <a:rPr lang="en-US" altLang="ko-KR" dirty="0"/>
              <a:t>Metric Definition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56057" y="1462373"/>
            <a:ext cx="624015" cy="624015"/>
            <a:chOff x="5364088" y="278777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58909" y="2788191"/>
            <a:ext cx="624015" cy="624015"/>
            <a:chOff x="5364088" y="2787774"/>
            <a:chExt cx="914400" cy="914400"/>
          </a:xfrm>
        </p:grpSpPr>
        <p:sp>
          <p:nvSpPr>
            <p:cNvPr id="14" name="Oval 1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92607" y="1635882"/>
            <a:ext cx="2939833" cy="494026"/>
            <a:chOff x="803640" y="3362835"/>
            <a:chExt cx="2059657" cy="49402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Top 1 Accuracy metric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92606" y="2961700"/>
            <a:ext cx="2939833" cy="494026"/>
            <a:chOff x="803640" y="3362835"/>
            <a:chExt cx="2059657" cy="494026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Top 5 accuracy metric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B4B237BE-D159-42A7-9443-95D838068F3E}"/>
              </a:ext>
            </a:extLst>
          </p:cNvPr>
          <p:cNvSpPr/>
          <p:nvPr/>
        </p:nvSpPr>
        <p:spPr>
          <a:xfrm>
            <a:off x="4700240" y="2935746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Rounded Rectangle 32">
            <a:extLst>
              <a:ext uri="{FF2B5EF4-FFF2-40B4-BE49-F238E27FC236}">
                <a16:creationId xmlns:a16="http://schemas.microsoft.com/office/drawing/2014/main" id="{3C4A4F78-B0DB-4986-AE97-1BAC88233FFF}"/>
              </a:ext>
            </a:extLst>
          </p:cNvPr>
          <p:cNvSpPr/>
          <p:nvPr/>
        </p:nvSpPr>
        <p:spPr>
          <a:xfrm>
            <a:off x="4718960" y="1580995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01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Development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device, caliper&#10;&#10;Description generated with very high confidence">
            <a:extLst>
              <a:ext uri="{FF2B5EF4-FFF2-40B4-BE49-F238E27FC236}">
                <a16:creationId xmlns:a16="http://schemas.microsoft.com/office/drawing/2014/main" id="{632B6E16-0443-4C97-AA61-963187D79F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0" r="40970"/>
          <a:stretch>
            <a:fillRect/>
          </a:stretch>
        </p:blipFill>
        <p:spPr>
          <a:xfrm>
            <a:off x="0" y="0"/>
            <a:ext cx="5868144" cy="5143501"/>
          </a:xfrm>
        </p:spPr>
      </p:pic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300192" y="2355726"/>
            <a:ext cx="410445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Spectrogram 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48064" y="4471493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7AB08188-6D46-48CB-80BE-978CC2106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7494"/>
            <a:ext cx="864096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8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Deployment</a:t>
            </a:r>
            <a:endParaRPr lang="ko-KR" altLang="en-US" dirty="0"/>
          </a:p>
        </p:txBody>
      </p:sp>
      <p:grpSp>
        <p:nvGrpSpPr>
          <p:cNvPr id="6" name="Group 5"/>
          <p:cNvGrpSpPr/>
          <p:nvPr/>
        </p:nvGrpSpPr>
        <p:grpSpPr>
          <a:xfrm rot="2700000">
            <a:off x="4872379" y="1123264"/>
            <a:ext cx="472578" cy="879828"/>
            <a:chOff x="6783521" y="1654812"/>
            <a:chExt cx="726841" cy="1353205"/>
          </a:xfrm>
        </p:grpSpPr>
        <p:sp>
          <p:nvSpPr>
            <p:cNvPr id="8" name="Freeform 7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34131" y="1828800"/>
            <a:ext cx="3277252" cy="2940710"/>
            <a:chOff x="2875611" y="1828800"/>
            <a:chExt cx="3277252" cy="2940710"/>
          </a:xfrm>
        </p:grpSpPr>
        <p:sp>
          <p:nvSpPr>
            <p:cNvPr id="17" name="Freeform 16"/>
            <p:cNvSpPr/>
            <p:nvPr/>
          </p:nvSpPr>
          <p:spPr>
            <a:xfrm>
              <a:off x="4045306" y="3979468"/>
              <a:ext cx="1411833" cy="790042"/>
            </a:xfrm>
            <a:custGeom>
              <a:avLst/>
              <a:gdLst>
                <a:gd name="connsiteX0" fmla="*/ 1404518 w 1411833"/>
                <a:gd name="connsiteY0" fmla="*/ 585216 h 790042"/>
                <a:gd name="connsiteX1" fmla="*/ 0 w 1411833"/>
                <a:gd name="connsiteY1" fmla="*/ 790042 h 790042"/>
                <a:gd name="connsiteX2" fmla="*/ 1411833 w 1411833"/>
                <a:gd name="connsiteY2" fmla="*/ 0 h 790042"/>
                <a:gd name="connsiteX3" fmla="*/ 1404518 w 1411833"/>
                <a:gd name="connsiteY3" fmla="*/ 585216 h 79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833" h="790042">
                  <a:moveTo>
                    <a:pt x="1404518" y="585216"/>
                  </a:moveTo>
                  <a:lnTo>
                    <a:pt x="0" y="790042"/>
                  </a:lnTo>
                  <a:lnTo>
                    <a:pt x="1411833" y="0"/>
                  </a:lnTo>
                  <a:cubicBezTo>
                    <a:pt x="1409395" y="195072"/>
                    <a:pt x="1406956" y="390144"/>
                    <a:pt x="1404518" y="585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889504" y="3130906"/>
              <a:ext cx="2130190" cy="1046074"/>
            </a:xfrm>
            <a:custGeom>
              <a:avLst/>
              <a:gdLst>
                <a:gd name="connsiteX0" fmla="*/ 2143354 w 2305136"/>
                <a:gd name="connsiteY0" fmla="*/ 1457 h 1069476"/>
                <a:gd name="connsiteX1" fmla="*/ 0 w 2305136"/>
                <a:gd name="connsiteY1" fmla="*/ 440369 h 1069476"/>
                <a:gd name="connsiteX2" fmla="*/ 7316 w 2305136"/>
                <a:gd name="connsiteY2" fmla="*/ 1069476 h 1069476"/>
                <a:gd name="connsiteX3" fmla="*/ 2150669 w 2305136"/>
                <a:gd name="connsiteY3" fmla="*/ 593988 h 1069476"/>
                <a:gd name="connsiteX4" fmla="*/ 2143354 w 2305136"/>
                <a:gd name="connsiteY4" fmla="*/ 1457 h 1069476"/>
                <a:gd name="connsiteX0" fmla="*/ 2143354 w 2259633"/>
                <a:gd name="connsiteY0" fmla="*/ 47501 h 1115520"/>
                <a:gd name="connsiteX1" fmla="*/ 0 w 2259633"/>
                <a:gd name="connsiteY1" fmla="*/ 486413 h 1115520"/>
                <a:gd name="connsiteX2" fmla="*/ 7316 w 2259633"/>
                <a:gd name="connsiteY2" fmla="*/ 1115520 h 1115520"/>
                <a:gd name="connsiteX3" fmla="*/ 2150669 w 2259633"/>
                <a:gd name="connsiteY3" fmla="*/ 640032 h 1115520"/>
                <a:gd name="connsiteX4" fmla="*/ 2143354 w 2259633"/>
                <a:gd name="connsiteY4" fmla="*/ 47501 h 1115520"/>
                <a:gd name="connsiteX0" fmla="*/ 2143354 w 2387606"/>
                <a:gd name="connsiteY0" fmla="*/ 47501 h 1115520"/>
                <a:gd name="connsiteX1" fmla="*/ 0 w 2387606"/>
                <a:gd name="connsiteY1" fmla="*/ 486413 h 1115520"/>
                <a:gd name="connsiteX2" fmla="*/ 7316 w 2387606"/>
                <a:gd name="connsiteY2" fmla="*/ 1115520 h 1115520"/>
                <a:gd name="connsiteX3" fmla="*/ 2150669 w 2387606"/>
                <a:gd name="connsiteY3" fmla="*/ 640032 h 1115520"/>
                <a:gd name="connsiteX4" fmla="*/ 2143354 w 2387606"/>
                <a:gd name="connsiteY4" fmla="*/ 47501 h 1115520"/>
                <a:gd name="connsiteX0" fmla="*/ 2143354 w 2335036"/>
                <a:gd name="connsiteY0" fmla="*/ 84198 h 1152217"/>
                <a:gd name="connsiteX1" fmla="*/ 0 w 2335036"/>
                <a:gd name="connsiteY1" fmla="*/ 523110 h 1152217"/>
                <a:gd name="connsiteX2" fmla="*/ 7316 w 2335036"/>
                <a:gd name="connsiteY2" fmla="*/ 1152217 h 1152217"/>
                <a:gd name="connsiteX3" fmla="*/ 2150669 w 2335036"/>
                <a:gd name="connsiteY3" fmla="*/ 676729 h 1152217"/>
                <a:gd name="connsiteX4" fmla="*/ 2143354 w 2335036"/>
                <a:gd name="connsiteY4" fmla="*/ 84198 h 1152217"/>
                <a:gd name="connsiteX0" fmla="*/ 2143354 w 2307818"/>
                <a:gd name="connsiteY0" fmla="*/ 84198 h 1152217"/>
                <a:gd name="connsiteX1" fmla="*/ 0 w 2307818"/>
                <a:gd name="connsiteY1" fmla="*/ 523110 h 1152217"/>
                <a:gd name="connsiteX2" fmla="*/ 7316 w 2307818"/>
                <a:gd name="connsiteY2" fmla="*/ 1152217 h 1152217"/>
                <a:gd name="connsiteX3" fmla="*/ 2150669 w 2307818"/>
                <a:gd name="connsiteY3" fmla="*/ 676729 h 1152217"/>
                <a:gd name="connsiteX4" fmla="*/ 2143354 w 2307818"/>
                <a:gd name="connsiteY4" fmla="*/ 84198 h 1152217"/>
                <a:gd name="connsiteX0" fmla="*/ 2143354 w 2307818"/>
                <a:gd name="connsiteY0" fmla="*/ 0 h 1068019"/>
                <a:gd name="connsiteX1" fmla="*/ 0 w 2307818"/>
                <a:gd name="connsiteY1" fmla="*/ 438912 h 1068019"/>
                <a:gd name="connsiteX2" fmla="*/ 7316 w 2307818"/>
                <a:gd name="connsiteY2" fmla="*/ 1068019 h 1068019"/>
                <a:gd name="connsiteX3" fmla="*/ 2150669 w 2307818"/>
                <a:gd name="connsiteY3" fmla="*/ 592531 h 1068019"/>
                <a:gd name="connsiteX4" fmla="*/ 2143354 w 2307818"/>
                <a:gd name="connsiteY4" fmla="*/ 0 h 1068019"/>
                <a:gd name="connsiteX0" fmla="*/ 2143354 w 2152136"/>
                <a:gd name="connsiteY0" fmla="*/ 0 h 1068019"/>
                <a:gd name="connsiteX1" fmla="*/ 0 w 2152136"/>
                <a:gd name="connsiteY1" fmla="*/ 438912 h 1068019"/>
                <a:gd name="connsiteX2" fmla="*/ 7316 w 2152136"/>
                <a:gd name="connsiteY2" fmla="*/ 1068019 h 1068019"/>
                <a:gd name="connsiteX3" fmla="*/ 2150669 w 2152136"/>
                <a:gd name="connsiteY3" fmla="*/ 592531 h 1068019"/>
                <a:gd name="connsiteX4" fmla="*/ 2143354 w 2152136"/>
                <a:gd name="connsiteY4" fmla="*/ 0 h 1068019"/>
                <a:gd name="connsiteX0" fmla="*/ 2136250 w 2145032"/>
                <a:gd name="connsiteY0" fmla="*/ 0 h 1068019"/>
                <a:gd name="connsiteX1" fmla="*/ 14842 w 2145032"/>
                <a:gd name="connsiteY1" fmla="*/ 438912 h 1068019"/>
                <a:gd name="connsiteX2" fmla="*/ 212 w 2145032"/>
                <a:gd name="connsiteY2" fmla="*/ 1068019 h 1068019"/>
                <a:gd name="connsiteX3" fmla="*/ 2143565 w 2145032"/>
                <a:gd name="connsiteY3" fmla="*/ 592531 h 1068019"/>
                <a:gd name="connsiteX4" fmla="*/ 2136250 w 2145032"/>
                <a:gd name="connsiteY4" fmla="*/ 0 h 1068019"/>
                <a:gd name="connsiteX0" fmla="*/ 2121408 w 2130190"/>
                <a:gd name="connsiteY0" fmla="*/ 0 h 1075334"/>
                <a:gd name="connsiteX1" fmla="*/ 0 w 2130190"/>
                <a:gd name="connsiteY1" fmla="*/ 438912 h 1075334"/>
                <a:gd name="connsiteX2" fmla="*/ 7316 w 2130190"/>
                <a:gd name="connsiteY2" fmla="*/ 1075334 h 1075334"/>
                <a:gd name="connsiteX3" fmla="*/ 2128723 w 2130190"/>
                <a:gd name="connsiteY3" fmla="*/ 592531 h 1075334"/>
                <a:gd name="connsiteX4" fmla="*/ 2121408 w 2130190"/>
                <a:gd name="connsiteY4" fmla="*/ 0 h 1075334"/>
                <a:gd name="connsiteX0" fmla="*/ 2121408 w 2130190"/>
                <a:gd name="connsiteY0" fmla="*/ 0 h 1046074"/>
                <a:gd name="connsiteX1" fmla="*/ 0 w 2130190"/>
                <a:gd name="connsiteY1" fmla="*/ 438912 h 1046074"/>
                <a:gd name="connsiteX2" fmla="*/ 7316 w 2130190"/>
                <a:gd name="connsiteY2" fmla="*/ 1046074 h 1046074"/>
                <a:gd name="connsiteX3" fmla="*/ 2128723 w 2130190"/>
                <a:gd name="connsiteY3" fmla="*/ 592531 h 1046074"/>
                <a:gd name="connsiteX4" fmla="*/ 2121408 w 2130190"/>
                <a:gd name="connsiteY4" fmla="*/ 0 h 104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0190" h="1046074">
                  <a:moveTo>
                    <a:pt x="2121408" y="0"/>
                  </a:moveTo>
                  <a:cubicBezTo>
                    <a:pt x="1676664" y="86171"/>
                    <a:pt x="714451" y="292608"/>
                    <a:pt x="0" y="438912"/>
                  </a:cubicBezTo>
                  <a:cubicBezTo>
                    <a:pt x="2439" y="648614"/>
                    <a:pt x="4877" y="836372"/>
                    <a:pt x="7316" y="1046074"/>
                  </a:cubicBezTo>
                  <a:lnTo>
                    <a:pt x="2128723" y="592531"/>
                  </a:lnTo>
                  <a:cubicBezTo>
                    <a:pt x="2133599" y="377952"/>
                    <a:pt x="2125065" y="296265"/>
                    <a:pt x="212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284525" y="2523744"/>
              <a:ext cx="2867558" cy="877824"/>
            </a:xfrm>
            <a:custGeom>
              <a:avLst/>
              <a:gdLst>
                <a:gd name="connsiteX0" fmla="*/ 0 w 2896820"/>
                <a:gd name="connsiteY0" fmla="*/ 292608 h 607162"/>
                <a:gd name="connsiteX1" fmla="*/ 2874874 w 2896820"/>
                <a:gd name="connsiteY1" fmla="*/ 0 h 607162"/>
                <a:gd name="connsiteX2" fmla="*/ 2896820 w 2896820"/>
                <a:gd name="connsiteY2" fmla="*/ 607162 h 607162"/>
                <a:gd name="connsiteX3" fmla="*/ 1770279 w 2896820"/>
                <a:gd name="connsiteY3" fmla="*/ 599846 h 607162"/>
                <a:gd name="connsiteX4" fmla="*/ 0 w 2896820"/>
                <a:gd name="connsiteY4" fmla="*/ 292608 h 607162"/>
                <a:gd name="connsiteX0" fmla="*/ 0 w 2896820"/>
                <a:gd name="connsiteY0" fmla="*/ 292608 h 877824"/>
                <a:gd name="connsiteX1" fmla="*/ 2874874 w 2896820"/>
                <a:gd name="connsiteY1" fmla="*/ 0 h 877824"/>
                <a:gd name="connsiteX2" fmla="*/ 2896820 w 2896820"/>
                <a:gd name="connsiteY2" fmla="*/ 607162 h 877824"/>
                <a:gd name="connsiteX3" fmla="*/ 14631 w 2896820"/>
                <a:gd name="connsiteY3" fmla="*/ 877824 h 877824"/>
                <a:gd name="connsiteX4" fmla="*/ 0 w 2896820"/>
                <a:gd name="connsiteY4" fmla="*/ 292608 h 877824"/>
                <a:gd name="connsiteX0" fmla="*/ 7315 w 2882189"/>
                <a:gd name="connsiteY0" fmla="*/ 292608 h 877824"/>
                <a:gd name="connsiteX1" fmla="*/ 2860243 w 2882189"/>
                <a:gd name="connsiteY1" fmla="*/ 0 h 877824"/>
                <a:gd name="connsiteX2" fmla="*/ 2882189 w 2882189"/>
                <a:gd name="connsiteY2" fmla="*/ 607162 h 877824"/>
                <a:gd name="connsiteX3" fmla="*/ 0 w 2882189"/>
                <a:gd name="connsiteY3" fmla="*/ 877824 h 877824"/>
                <a:gd name="connsiteX4" fmla="*/ 7315 w 2882189"/>
                <a:gd name="connsiteY4" fmla="*/ 292608 h 877824"/>
                <a:gd name="connsiteX0" fmla="*/ 7315 w 2867558"/>
                <a:gd name="connsiteY0" fmla="*/ 292608 h 877824"/>
                <a:gd name="connsiteX1" fmla="*/ 2860243 w 2867558"/>
                <a:gd name="connsiteY1" fmla="*/ 0 h 877824"/>
                <a:gd name="connsiteX2" fmla="*/ 2867558 w 2867558"/>
                <a:gd name="connsiteY2" fmla="*/ 607162 h 877824"/>
                <a:gd name="connsiteX3" fmla="*/ 0 w 2867558"/>
                <a:gd name="connsiteY3" fmla="*/ 877824 h 877824"/>
                <a:gd name="connsiteX4" fmla="*/ 7315 w 2867558"/>
                <a:gd name="connsiteY4" fmla="*/ 292608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558" h="877824">
                  <a:moveTo>
                    <a:pt x="7315" y="292608"/>
                  </a:moveTo>
                  <a:lnTo>
                    <a:pt x="2860243" y="0"/>
                  </a:lnTo>
                  <a:cubicBezTo>
                    <a:pt x="2862681" y="202387"/>
                    <a:pt x="2865120" y="404775"/>
                    <a:pt x="2867558" y="607162"/>
                  </a:cubicBezTo>
                  <a:lnTo>
                    <a:pt x="0" y="877824"/>
                  </a:lnTo>
                  <a:cubicBezTo>
                    <a:pt x="2438" y="682752"/>
                    <a:pt x="4877" y="487680"/>
                    <a:pt x="7315" y="2926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 rot="5400000">
              <a:off x="4368447" y="133514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 rot="5400000">
              <a:off x="3705034" y="2397247"/>
              <a:ext cx="899112" cy="1754156"/>
            </a:xfrm>
            <a:prstGeom prst="parallelogram">
              <a:avLst>
                <a:gd name="adj" fmla="val 34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Parallelogram 12"/>
            <p:cNvSpPr/>
            <p:nvPr/>
          </p:nvSpPr>
          <p:spPr>
            <a:xfrm rot="5400000">
              <a:off x="3680170" y="277530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62502" y="1828800"/>
              <a:ext cx="1199693" cy="460858"/>
            </a:xfrm>
            <a:custGeom>
              <a:avLst/>
              <a:gdLst>
                <a:gd name="connsiteX0" fmla="*/ 1089965 w 1199693"/>
                <a:gd name="connsiteY0" fmla="*/ 0 h 460858"/>
                <a:gd name="connsiteX1" fmla="*/ 0 w 1199693"/>
                <a:gd name="connsiteY1" fmla="*/ 307238 h 460858"/>
                <a:gd name="connsiteX2" fmla="*/ 1016813 w 1199693"/>
                <a:gd name="connsiteY2" fmla="*/ 460858 h 460858"/>
                <a:gd name="connsiteX3" fmla="*/ 1199693 w 1199693"/>
                <a:gd name="connsiteY3" fmla="*/ 117043 h 460858"/>
                <a:gd name="connsiteX4" fmla="*/ 1089965 w 1199693"/>
                <a:gd name="connsiteY4" fmla="*/ 0 h 46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693" h="460858">
                  <a:moveTo>
                    <a:pt x="1089965" y="0"/>
                  </a:moveTo>
                  <a:lnTo>
                    <a:pt x="0" y="307238"/>
                  </a:lnTo>
                  <a:lnTo>
                    <a:pt x="1016813" y="460858"/>
                  </a:lnTo>
                  <a:lnTo>
                    <a:pt x="1199693" y="117043"/>
                  </a:lnTo>
                  <a:lnTo>
                    <a:pt x="1089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13602" y="3430461"/>
            <a:ext cx="2539483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deep learning, the bottleneck for this stage is usually inference time and/or network latency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0843" y="3415082"/>
            <a:ext cx="2539483" cy="1140357"/>
            <a:chOff x="803640" y="3362835"/>
            <a:chExt cx="2059657" cy="1140357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term of the metric defined, and different meaning different architectures, or paradigms (conv net, LSTM, tree, etc</a:t>
              </a:r>
              <a:r>
                <a:rPr lang="en-US" dirty="0"/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13"/>
          <p:cNvSpPr txBox="1">
            <a:spLocks/>
          </p:cNvSpPr>
          <p:nvPr/>
        </p:nvSpPr>
        <p:spPr>
          <a:xfrm rot="458666">
            <a:off x="3315866" y="3804253"/>
            <a:ext cx="1853006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LEARN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13"/>
          <p:cNvSpPr txBox="1">
            <a:spLocks/>
          </p:cNvSpPr>
          <p:nvPr/>
        </p:nvSpPr>
        <p:spPr>
          <a:xfrm rot="583725">
            <a:off x="3253609" y="2997653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Fix Bottlenecks</a:t>
            </a:r>
          </a:p>
        </p:txBody>
      </p:sp>
      <p:sp>
        <p:nvSpPr>
          <p:cNvPr id="31" name="Text Placeholder 13"/>
          <p:cNvSpPr txBox="1">
            <a:spLocks/>
          </p:cNvSpPr>
          <p:nvPr/>
        </p:nvSpPr>
        <p:spPr>
          <a:xfrm rot="500431">
            <a:off x="4022776" y="2374257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22238285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0000FF"/>
      </a:hlink>
      <a:folHlink>
        <a:srgbClr val="800080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208</Words>
  <Application>Microsoft Office PowerPoint</Application>
  <PresentationFormat>On-screen Show (16:9)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Arial Unicode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Moses Abishek Raj Pallapati</cp:lastModifiedBy>
  <cp:revision>108</cp:revision>
  <dcterms:created xsi:type="dcterms:W3CDTF">2016-12-05T23:26:54Z</dcterms:created>
  <dcterms:modified xsi:type="dcterms:W3CDTF">2018-06-29T01:02:36Z</dcterms:modified>
</cp:coreProperties>
</file>