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B058-AF17-700E-AA58-9869C2E32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CC2C9-A6BC-AD61-71AB-0963958C5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6094-7460-5613-23E8-530E0AA9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48F9-E07C-4A18-8F0A-54522514751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024D-2852-AAD8-A62A-2141CE54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FB49D-7EB2-B911-3E34-6EB80224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F894-E40C-450E-B8FD-D3B2CC98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4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0099-ED92-3884-CED0-49FDABCE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91C8-2400-9FFF-5BEC-B3FB04632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D49A-85AC-8BD8-5F9C-98F70DB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48F9-E07C-4A18-8F0A-54522514751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ABB4-A144-BEFB-85C0-2B86BA0A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6CF1-3523-074A-BD6E-4A9AE9E6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F894-E40C-450E-B8FD-D3B2CC98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7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CD434-7EC8-57D9-5CD9-E0BD8AF73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44FEB-60A0-E1B9-1694-2AE24C4C9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517E9-947F-2AD4-23AD-411701D4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48F9-E07C-4A18-8F0A-54522514751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B0CFB-B206-F9BF-3391-C4FA8415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B30EF-6572-119A-3BFA-C231B722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F894-E40C-450E-B8FD-D3B2CC98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5D076-436B-064E-97DF-F6953FE5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83DC5-D123-2FAF-AD43-FD595198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C06BD-EA19-5B10-2DC1-E84A21D8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48F9-E07C-4A18-8F0A-54522514751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4098C-A064-E8C1-9C41-74AF5291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11E7-614B-653F-CD20-67AEEE6F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F894-E40C-450E-B8FD-D3B2CC98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3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C7CF-4B20-28E7-0C52-856FFE51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E39F3-2BD0-051A-D411-0D8C1916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6ED88-2540-3768-4CB9-DA5CBCCD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48F9-E07C-4A18-8F0A-54522514751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FD038-C2A2-82D8-AE56-743AD080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4DFF9-23EA-E5C2-1D6D-C4C74068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F894-E40C-450E-B8FD-D3B2CC98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7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A865-6570-35B5-76D8-2BD5C80E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23A8-B966-3BC9-9AA6-730F05FE69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AE86-ECE6-D5F6-3D7A-2FD73E377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2708A-ADE3-CEFD-0800-FF47BAA2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48F9-E07C-4A18-8F0A-54522514751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46F28-5788-4F65-E435-42E0C644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7B23E-135D-025A-C3DE-769B2F89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F894-E40C-450E-B8FD-D3B2CC98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6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2124-3F2C-6A3F-0CB8-1E1846D1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5259A-B0CE-A452-5D28-FD4A04F86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EF3CC-FEAB-129B-B09D-7F10B9DE6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9E7EC-257C-5DC7-83D2-D4AD64236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59B86-BAAD-9725-F103-45E17E238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B68F7-7BA1-4EAF-5B7F-57CF96F4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48F9-E07C-4A18-8F0A-54522514751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E4A9D6-9DE6-B6C8-4295-5E656A34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6B8D7-DF21-C34F-ABE8-CD0BAD89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F894-E40C-450E-B8FD-D3B2CC98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9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D086-F21A-33C0-5FE7-760FAE38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D422C-1B51-2BD5-EEFA-1B228834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48F9-E07C-4A18-8F0A-54522514751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A8E72-1B64-3DAC-70E2-B565DE95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89DE9-C936-06D4-2781-B0A08A8F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F894-E40C-450E-B8FD-D3B2CC98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6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697B3-95EA-A6B7-3FFC-035C2CB1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48F9-E07C-4A18-8F0A-54522514751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90BC9-EF59-B7F8-E5F1-629DB2B8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DF9E1-A087-A71A-A401-848AADF9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F894-E40C-450E-B8FD-D3B2CC98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4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5993-C50B-4C25-BA5B-89B0C5DD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81B5-DF62-2800-7B94-2AF83935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8C7DD-103E-E610-84B9-5D5679BE3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2171F-C8D8-E29C-A039-E7C6648B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48F9-E07C-4A18-8F0A-54522514751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09590-A01E-2E4A-A405-05229483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453D6-E172-D0B8-DC03-2614E541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F894-E40C-450E-B8FD-D3B2CC98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4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02A4-2DB2-A29D-DB64-0C05A12D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18C00-353C-FB75-92D7-7D0F38BCA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D9F06-AC55-11CE-9CFF-E708F7FE1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1C6D8-2F0E-B815-0A19-3733782E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48F9-E07C-4A18-8F0A-54522514751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FB493-FB49-173C-E5F7-6ABC931B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283EA-C98A-0E65-9CC0-10AF3989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EF894-E40C-450E-B8FD-D3B2CC98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1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60384-5363-0B49-7308-89CE745C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E1EF1-88B4-6ECF-8127-B3F44A757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A2F36-D04F-A89E-EB5D-E2F5E08CE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48F9-E07C-4A18-8F0A-54522514751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E4D1-FB84-2C9F-8BDE-4182C5AFB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1E580-40DA-028D-A8FC-14651BB85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EF894-E40C-450E-B8FD-D3B2CC988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9">
            <a:extLst>
              <a:ext uri="{FF2B5EF4-FFF2-40B4-BE49-F238E27FC236}">
                <a16:creationId xmlns:a16="http://schemas.microsoft.com/office/drawing/2014/main" id="{1DD53805-7DEB-3C21-0A7F-C6581A113B96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1219398" y="5118172"/>
            <a:ext cx="1491283" cy="1988373"/>
          </a:xfrm>
          <a:custGeom>
            <a:avLst/>
            <a:gdLst>
              <a:gd name="T0" fmla="*/ 0 w 1789"/>
              <a:gd name="T1" fmla="+- 0 12290 12290"/>
              <a:gd name="T2" fmla="*/ 12290 h 2386"/>
              <a:gd name="T3" fmla="*/ 0 w 1789"/>
              <a:gd name="T4" fmla="+- 0 13484 12290"/>
              <a:gd name="T5" fmla="*/ 13484 h 2386"/>
              <a:gd name="T6" fmla="*/ 1192 w 1789"/>
              <a:gd name="T7" fmla="+- 0 14676 12290"/>
              <a:gd name="T8" fmla="*/ 14676 h 2386"/>
              <a:gd name="T9" fmla="*/ 1789 w 1789"/>
              <a:gd name="T10" fmla="+- 0 14079 12290"/>
              <a:gd name="T11" fmla="*/ 14079 h 2386"/>
              <a:gd name="T12" fmla="*/ 0 w 1789"/>
              <a:gd name="T13" fmla="+- 0 12290 12290"/>
              <a:gd name="T14" fmla="*/ 12290 h 2386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  <a:cxn ang="0">
                <a:pos x="T12" y="T14"/>
              </a:cxn>
            </a:cxnLst>
            <a:rect l="0" t="0" r="r" b="b"/>
            <a:pathLst>
              <a:path w="1789" h="2386">
                <a:moveTo>
                  <a:pt x="0" y="0"/>
                </a:moveTo>
                <a:lnTo>
                  <a:pt x="0" y="1194"/>
                </a:lnTo>
                <a:lnTo>
                  <a:pt x="1192" y="2386"/>
                </a:lnTo>
                <a:lnTo>
                  <a:pt x="1789" y="1789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Freeform 21">
            <a:extLst>
              <a:ext uri="{FF2B5EF4-FFF2-40B4-BE49-F238E27FC236}">
                <a16:creationId xmlns:a16="http://schemas.microsoft.com/office/drawing/2014/main" id="{318AFAA8-D41A-34E1-36C7-D6906697057F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-485283" y="4384057"/>
            <a:ext cx="1941419" cy="970853"/>
          </a:xfrm>
          <a:custGeom>
            <a:avLst/>
            <a:gdLst>
              <a:gd name="T0" fmla="+- 0 3550 1221"/>
              <a:gd name="T1" fmla="*/ T0 w 2329"/>
              <a:gd name="T2" fmla="+- 0 15840 14676"/>
              <a:gd name="T3" fmla="*/ 15840 h 1165"/>
              <a:gd name="T4" fmla="+- 0 2386 1221"/>
              <a:gd name="T5" fmla="*/ T4 w 2329"/>
              <a:gd name="T6" fmla="+- 0 14676 14676"/>
              <a:gd name="T7" fmla="*/ 14676 h 1165"/>
              <a:gd name="T8" fmla="+- 0 1221 1221"/>
              <a:gd name="T9" fmla="*/ T8 w 2329"/>
              <a:gd name="T10" fmla="+- 0 15840 14676"/>
              <a:gd name="T11" fmla="*/ 15840 h 1165"/>
              <a:gd name="T12" fmla="+- 0 3550 1221"/>
              <a:gd name="T13" fmla="*/ T12 w 2329"/>
              <a:gd name="T14" fmla="+- 0 15840 14676"/>
              <a:gd name="T15" fmla="*/ 15840 h 1165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329" h="1165">
                <a:moveTo>
                  <a:pt x="2329" y="1164"/>
                </a:moveTo>
                <a:lnTo>
                  <a:pt x="1165" y="0"/>
                </a:lnTo>
                <a:lnTo>
                  <a:pt x="0" y="1164"/>
                </a:lnTo>
                <a:lnTo>
                  <a:pt x="2329" y="1164"/>
                </a:lnTo>
              </a:path>
            </a:pathLst>
          </a:custGeom>
          <a:solidFill>
            <a:schemeClr val="tx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6" name="Google Shape;49;p13">
            <a:extLst>
              <a:ext uri="{FF2B5EF4-FFF2-40B4-BE49-F238E27FC236}">
                <a16:creationId xmlns:a16="http://schemas.microsoft.com/office/drawing/2014/main" id="{401477A2-4D51-B572-75A7-BE1CF8F2FB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800789"/>
            <a:ext cx="9144000" cy="23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b="1" dirty="0"/>
              <a:t>Security Enhancement using PowerBI and AI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6649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1154-4D38-182D-C954-DFD1B700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085"/>
            <a:ext cx="10515600" cy="1325563"/>
          </a:xfrm>
        </p:spPr>
        <p:txBody>
          <a:bodyPr/>
          <a:lstStyle/>
          <a:p>
            <a:r>
              <a:rPr lang="en-GB" b="1" dirty="0"/>
              <a:t>Architecture Diagram</a:t>
            </a:r>
            <a:endParaRPr lang="en-US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5317CF5-9B84-94EC-208C-ADE8F2374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7078"/>
            <a:ext cx="8364794" cy="538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25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4992-067E-B72D-30BE-6FB27C7C2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8"/>
            <a:ext cx="10515600" cy="1325563"/>
          </a:xfrm>
        </p:spPr>
        <p:txBody>
          <a:bodyPr/>
          <a:lstStyle/>
          <a:p>
            <a:r>
              <a:rPr lang="en-GB" b="1" dirty="0"/>
              <a:t>System Architecture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CD58-BABA-6800-77C8-548CED053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971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GB" sz="7200" b="1" dirty="0"/>
              <a:t>Data Sources</a:t>
            </a:r>
            <a:r>
              <a:rPr lang="en-GB" sz="7200" dirty="0"/>
              <a:t>:</a:t>
            </a:r>
            <a:br>
              <a:rPr lang="en-GB" sz="7200" dirty="0"/>
            </a:br>
            <a:r>
              <a:rPr lang="en-GB" sz="7200" dirty="0"/>
              <a:t>Data is obtained from both online news via an API or web scraping (e.g., News API) and offline local sources. These diverse inputs ensure a broad and rich dataset for analysis.</a:t>
            </a:r>
          </a:p>
          <a:p>
            <a:pPr>
              <a:lnSpc>
                <a:spcPct val="120000"/>
              </a:lnSpc>
            </a:pPr>
            <a:r>
              <a:rPr lang="en-GB" sz="7200" b="1" dirty="0"/>
              <a:t>Data Ingestion and Processing</a:t>
            </a:r>
            <a:r>
              <a:rPr lang="en-GB" sz="7200" dirty="0"/>
              <a:t>:</a:t>
            </a:r>
            <a:br>
              <a:rPr lang="en-GB" sz="7200" dirty="0"/>
            </a:br>
            <a:r>
              <a:rPr lang="en-GB" sz="7200" dirty="0"/>
              <a:t>Apache Airflow orchestrates the data pipeline, automating the scheduling and flow of tasks. ChatGPT (or a custom AI component) assists with preprocessing, enriching, or summarizing the incoming data for consistency and insight extraction.</a:t>
            </a:r>
          </a:p>
          <a:p>
            <a:pPr>
              <a:lnSpc>
                <a:spcPct val="120000"/>
              </a:lnSpc>
            </a:pPr>
            <a:r>
              <a:rPr lang="en-GB" sz="7200" b="1" dirty="0"/>
              <a:t>Data Storage</a:t>
            </a:r>
            <a:r>
              <a:rPr lang="en-GB" sz="7200" dirty="0"/>
              <a:t>:</a:t>
            </a:r>
            <a:br>
              <a:rPr lang="en-GB" sz="7200" dirty="0"/>
            </a:br>
            <a:r>
              <a:rPr lang="en-GB" sz="7200" dirty="0"/>
              <a:t>Processed data is stored securely in a data warehouse (represented here by </a:t>
            </a:r>
            <a:r>
              <a:rPr lang="en-GB" sz="7200" dirty="0" err="1"/>
              <a:t>Singlestore</a:t>
            </a:r>
            <a:r>
              <a:rPr lang="en-GB" sz="7200" dirty="0"/>
              <a:t>), ensuring scalability, reliability, and compliance with data protection standards.</a:t>
            </a:r>
          </a:p>
          <a:p>
            <a:pPr>
              <a:lnSpc>
                <a:spcPct val="120000"/>
              </a:lnSpc>
            </a:pPr>
            <a:r>
              <a:rPr lang="en-GB" sz="7200" b="1" dirty="0"/>
              <a:t>Dashboard and Visualization</a:t>
            </a:r>
            <a:r>
              <a:rPr lang="en-GB" sz="7200" dirty="0"/>
              <a:t>:</a:t>
            </a:r>
            <a:br>
              <a:rPr lang="en-GB" sz="7200" dirty="0"/>
            </a:br>
            <a:r>
              <a:rPr lang="en-GB" sz="7200" dirty="0"/>
              <a:t>Power BI fetches data from the warehouse to create dynamic dashboards and visual reports, enabling stakeholders to gain actionable insights and make informed decisions based on real-time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3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Security Enhancement using PowerBI and AI</vt:lpstr>
      <vt:lpstr>Architecture Diagram</vt:lpstr>
      <vt:lpstr>System Architecture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udoh chigozie</dc:creator>
  <cp:lastModifiedBy>udoh chigozie</cp:lastModifiedBy>
  <cp:revision>3</cp:revision>
  <dcterms:created xsi:type="dcterms:W3CDTF">2025-07-20T16:24:20Z</dcterms:created>
  <dcterms:modified xsi:type="dcterms:W3CDTF">2025-07-21T00:07:05Z</dcterms:modified>
</cp:coreProperties>
</file>