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95CAD-7624-4ABE-9E5F-BDB4EB3C342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96FC6-6D1E-40A5-BEEC-AC3509B86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89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296FC6-6D1E-40A5-BEEC-AC3509B860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2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Administrative Unit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t>Facility, Travel, Security &amp; Safety, Inventory, Fleet, Warehouse &amp; Distribution, and Stakeholder Management</a:t>
            </a:r>
          </a:p>
          <a:p>
            <a:r>
              <a:t>Monthly KPIs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Facility Management KPIs (Visuals)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600">
                <a:solidFill>
                  <a:srgbClr val="003366"/>
                </a:solidFill>
              </a:defRPr>
            </a:pPr>
            <a:r>
              <a:t>• Energy Efficiency: Trend line comparing monthly electricity/diesel usage vs. baseline.</a:t>
            </a:r>
          </a:p>
          <a:p>
            <a:pPr>
              <a:defRPr sz="1600">
                <a:solidFill>
                  <a:srgbClr val="003366"/>
                </a:solidFill>
              </a:defRPr>
            </a:pPr>
            <a:r>
              <a:t>• Maintenance Requests: Bar chart of requests raised vs. resolved within SLA.</a:t>
            </a:r>
          </a:p>
          <a:p>
            <a:pPr>
              <a:defRPr sz="1600">
                <a:solidFill>
                  <a:srgbClr val="003366"/>
                </a:solidFill>
              </a:defRPr>
            </a:pPr>
            <a:r>
              <a:t>• Facility Readiness: Gauge showing % uptime of core infrastructure.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Travel Management KPIs (Visuals)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dirty="0"/>
              <a:t>• Travel Compliance: Gauge showing % adherence to policy (advance booking, approvals).</a:t>
            </a:r>
            <a:r>
              <a:rPr lang="en-GB" dirty="0"/>
              <a:t> – done</a:t>
            </a:r>
            <a:endParaRPr dirty="0"/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dirty="0"/>
              <a:t>• Cost per Trip: Line graph of average cost per staff trip over time.</a:t>
            </a:r>
            <a:r>
              <a:rPr lang="en-GB" dirty="0"/>
              <a:t> – done</a:t>
            </a:r>
            <a:endParaRPr dirty="0"/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dirty="0"/>
              <a:t>• Staff Satisfaction: Traffic light (Red/Amber/Green) indicator from survey results.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Safety KPIs (Visuals)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dirty="0"/>
              <a:t>• Incident Response Time: Line chart showing average minutes taken to respond.</a:t>
            </a:r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dirty="0"/>
              <a:t>• Safety Drills: Gauge showing % completion of planned drills.</a:t>
            </a:r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dirty="0"/>
              <a:t>• Workplace Safety: Bar chart showing # of incidents by category per month.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Inventory &amp; Store Management KPIs (Visuals)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600">
                <a:solidFill>
                  <a:srgbClr val="003366"/>
                </a:solidFill>
              </a:defRPr>
            </a:pPr>
            <a:r>
              <a:t>• Stock Accuracy: Gauge showing % match between records vs. actual stock.</a:t>
            </a:r>
          </a:p>
          <a:p>
            <a:pPr>
              <a:defRPr sz="1600">
                <a:solidFill>
                  <a:srgbClr val="003366"/>
                </a:solidFill>
              </a:defRPr>
            </a:pPr>
            <a:r>
              <a:t>• Stock-outs: Line graph of # of stock-outs per month.</a:t>
            </a:r>
          </a:p>
          <a:p>
            <a:pPr>
              <a:defRPr sz="1600">
                <a:solidFill>
                  <a:srgbClr val="003366"/>
                </a:solidFill>
              </a:defRPr>
            </a:pPr>
            <a:r>
              <a:t>• Utilization Rate: Bar chart of items requested vs. distributed.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Fleet Management KPIs (Visuals)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dirty="0"/>
              <a:t>• Fleet Utilization: Line chart showing % of vehicles in active use vs. idle.</a:t>
            </a:r>
            <a:r>
              <a:rPr lang="en-GB" dirty="0"/>
              <a:t> – month on x axis, percentage od active and </a:t>
            </a:r>
            <a:r>
              <a:rPr lang="en-GB" dirty="0" err="1"/>
              <a:t>perentage</a:t>
            </a:r>
            <a:r>
              <a:rPr lang="en-GB" dirty="0"/>
              <a:t> of idle on y axis (idle cars are cars used less than </a:t>
            </a:r>
            <a:r>
              <a:rPr lang="en-GB" dirty="0" err="1"/>
              <a:t>avg</a:t>
            </a:r>
            <a:r>
              <a:rPr lang="en-GB" dirty="0"/>
              <a:t> required trips per </a:t>
            </a:r>
            <a:r>
              <a:rPr lang="en-GB" dirty="0" err="1"/>
              <a:t>month’or</a:t>
            </a:r>
            <a:r>
              <a:rPr lang="en-GB" dirty="0"/>
              <a:t> cars not used at all in the month)</a:t>
            </a:r>
            <a:endParaRPr dirty="0"/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dirty="0"/>
              <a:t>• Fuel Efficiency: Bar chart showing km per </a:t>
            </a:r>
            <a:r>
              <a:rPr dirty="0" err="1"/>
              <a:t>litre</a:t>
            </a:r>
            <a:r>
              <a:rPr dirty="0"/>
              <a:t> per vehicle type.</a:t>
            </a:r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dirty="0"/>
              <a:t>• Downtime: Gauge showing % of vehicles available vs. under maintenance.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Warehouse &amp; Distribution KPIs (Visuals)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600">
                <a:solidFill>
                  <a:srgbClr val="003366"/>
                </a:solidFill>
              </a:defRPr>
            </a:pPr>
            <a:r>
              <a:t>• Order Fulfilment: Gauge showing % of deliveries completed on time.</a:t>
            </a:r>
          </a:p>
          <a:p>
            <a:pPr>
              <a:defRPr sz="1600">
                <a:solidFill>
                  <a:srgbClr val="003366"/>
                </a:solidFill>
              </a:defRPr>
            </a:pPr>
            <a:r>
              <a:t>• Transport Costs: Trend line of logistics costs per km.</a:t>
            </a:r>
          </a:p>
          <a:p>
            <a:pPr>
              <a:defRPr sz="1600">
                <a:solidFill>
                  <a:srgbClr val="003366"/>
                </a:solidFill>
              </a:defRPr>
            </a:pPr>
            <a:r>
              <a:t>• Delivery Accuracy: Bar chart showing # of errors/complaints per delivery.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External Stakeholder Management KPIs (Visuals)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dirty="0"/>
              <a:t>• Engagements Held: Bar chart of # of meetings/calls with stakeholders.</a:t>
            </a:r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dirty="0"/>
              <a:t>• Satisfaction Rating: Traffic light indicator of stakeholder feedback.</a:t>
            </a:r>
          </a:p>
          <a:p>
            <a:pPr>
              <a:defRPr sz="1600">
                <a:solidFill>
                  <a:srgbClr val="003366"/>
                </a:solidFill>
              </a:defRPr>
            </a:pPr>
            <a:r>
              <a:rPr dirty="0"/>
              <a:t>• Compliance Rate: Gauge showing % compliance with statutory obligations.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Facility Management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• Utilities Cost Efficiency – Monthly spend vs budget</a:t>
            </a:r>
          </a:p>
          <a:p>
            <a:pPr>
              <a:defRPr sz="1400"/>
            </a:pPr>
            <a:r>
              <a:t>• Facility Uptime – % of days fully operational</a:t>
            </a:r>
          </a:p>
          <a:p>
            <a:pPr>
              <a:defRPr sz="1400"/>
            </a:pPr>
            <a:r>
              <a:t>• Preventive Maintenance Compliance – % completed</a:t>
            </a:r>
          </a:p>
          <a:p>
            <a:pPr>
              <a:defRPr sz="1400"/>
            </a:pPr>
            <a:r>
              <a:t>• Issue Resolution Time – Average time to resolve issues</a:t>
            </a:r>
          </a:p>
          <a:p>
            <a:pPr>
              <a:defRPr sz="1400"/>
            </a:pPr>
            <a:r>
              <a:t>• Safety Compliance – % inspections passed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Travel Management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/>
            </a:pPr>
            <a:r>
              <a:rPr dirty="0"/>
              <a:t>• Travel Request Turnaround – Avg. processing time</a:t>
            </a:r>
          </a:p>
          <a:p>
            <a:pPr>
              <a:defRPr sz="1400"/>
            </a:pPr>
            <a:r>
              <a:rPr dirty="0"/>
              <a:t>• Travel Cost per Trip – Actual vs budget</a:t>
            </a:r>
          </a:p>
          <a:p>
            <a:pPr>
              <a:defRPr sz="1400"/>
            </a:pPr>
            <a:r>
              <a:rPr dirty="0"/>
              <a:t>• On-Time Travel Execution – % trips executed as planned</a:t>
            </a:r>
          </a:p>
          <a:p>
            <a:pPr>
              <a:defRPr sz="1400"/>
            </a:pPr>
            <a:r>
              <a:rPr dirty="0"/>
              <a:t>• Vendor SLA Compliance – % vendors meeting SLA</a:t>
            </a:r>
          </a:p>
          <a:p>
            <a:pPr>
              <a:defRPr sz="1400"/>
            </a:pPr>
            <a:r>
              <a:rPr dirty="0"/>
              <a:t>• Staff Satisfaction – Feedback rating (1–5 scale)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Safety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• Incident Rate – # of incidents reported</a:t>
            </a:r>
          </a:p>
          <a:p>
            <a:pPr>
              <a:defRPr sz="1400"/>
            </a:pPr>
            <a:r>
              <a:t>• Response Time – Avg. incident response time</a:t>
            </a:r>
          </a:p>
          <a:p>
            <a:pPr>
              <a:defRPr sz="1400"/>
            </a:pPr>
            <a:r>
              <a:t>• Compliance Rate – % staff trained</a:t>
            </a:r>
          </a:p>
          <a:p>
            <a:pPr>
              <a:defRPr sz="1400"/>
            </a:pPr>
            <a:r>
              <a:t>• Emergency Drill Readiness – % drills conducted</a:t>
            </a:r>
          </a:p>
          <a:p>
            <a:pPr>
              <a:defRPr sz="1400"/>
            </a:pPr>
            <a:r>
              <a:t>• Equipment Functionality – % equipment functional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Inventory &amp; Store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• Stock Accuracy – % match physical vs records</a:t>
            </a:r>
          </a:p>
          <a:p>
            <a:pPr>
              <a:defRPr sz="1400"/>
            </a:pPr>
            <a:r>
              <a:t>• Stockout Frequency – # of stockouts</a:t>
            </a:r>
          </a:p>
          <a:p>
            <a:pPr>
              <a:defRPr sz="1400"/>
            </a:pPr>
            <a:r>
              <a:t>• Inventory Turnover Ratio – Speed of usage vs stock</a:t>
            </a:r>
          </a:p>
          <a:p>
            <a:pPr>
              <a:defRPr sz="1400"/>
            </a:pPr>
            <a:r>
              <a:t>• Waste/Shrinkage – % of lost or damaged stock</a:t>
            </a:r>
          </a:p>
          <a:p>
            <a:pPr>
              <a:defRPr sz="1400"/>
            </a:pPr>
            <a:r>
              <a:t>• Reorder Compliance – % items reordered on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Fleet Management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• Vehicle Uptime – % vehicles available</a:t>
            </a:r>
          </a:p>
          <a:p>
            <a:pPr>
              <a:defRPr sz="1400"/>
            </a:pPr>
            <a:r>
              <a:t>• Maintenance Compliance – % serviced on schedule</a:t>
            </a:r>
          </a:p>
          <a:p>
            <a:pPr>
              <a:defRPr sz="1400"/>
            </a:pPr>
            <a:r>
              <a:t>• Fuel Efficiency – Avg. fuel/km per vehicle</a:t>
            </a:r>
          </a:p>
          <a:p>
            <a:pPr>
              <a:defRPr sz="1400"/>
            </a:pPr>
            <a:r>
              <a:t>• Accident Rate – # accidents reported</a:t>
            </a:r>
          </a:p>
          <a:p>
            <a:pPr>
              <a:defRPr sz="1400"/>
            </a:pPr>
            <a:r>
              <a:t>• Utilization Rate – % vehicle usage vs idle time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Warehouse &amp; Distribution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• On-Time Deliveries – % on-time</a:t>
            </a:r>
          </a:p>
          <a:p>
            <a:pPr>
              <a:defRPr sz="1400"/>
            </a:pPr>
            <a:r>
              <a:t>• Order Accuracy – % error-free deliveries</a:t>
            </a:r>
          </a:p>
          <a:p>
            <a:pPr>
              <a:defRPr sz="1400"/>
            </a:pPr>
            <a:r>
              <a:t>• Distribution Cost per Unit – Avg. logistics cost</a:t>
            </a:r>
          </a:p>
          <a:p>
            <a:pPr>
              <a:defRPr sz="1400"/>
            </a:pPr>
            <a:r>
              <a:t>• Turnaround Time – Avg. request to dispatch time</a:t>
            </a:r>
          </a:p>
          <a:p>
            <a:pPr>
              <a:defRPr sz="1400"/>
            </a:pPr>
            <a:r>
              <a:t>• Damage/Return Rate – % damaged or returned items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Stakeholder Engagement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/>
            </a:pPr>
            <a:r>
              <a:rPr dirty="0"/>
              <a:t>• Engagement Timeliness – % reports/permits on time</a:t>
            </a:r>
          </a:p>
          <a:p>
            <a:pPr>
              <a:defRPr sz="1400"/>
            </a:pPr>
            <a:r>
              <a:rPr dirty="0"/>
              <a:t>• Issue Resolution Rate – % resolved within SLA</a:t>
            </a:r>
          </a:p>
          <a:p>
            <a:pPr>
              <a:defRPr sz="1400"/>
            </a:pPr>
            <a:r>
              <a:rPr dirty="0"/>
              <a:t>• Compliance Score – % compliance with obligations</a:t>
            </a:r>
          </a:p>
          <a:p>
            <a:pPr>
              <a:defRPr sz="1400"/>
            </a:pPr>
            <a:r>
              <a:rPr dirty="0"/>
              <a:t>• Satisfaction Index – Partner/vendor ratings</a:t>
            </a:r>
          </a:p>
          <a:p>
            <a:pPr>
              <a:defRPr sz="1400"/>
            </a:pPr>
            <a:r>
              <a:rPr dirty="0"/>
              <a:t>• MoU/Contract Adherence – % agreements without breach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Cross-Cutting Efficiency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• Cost Savings – Monthly savings achieved</a:t>
            </a:r>
          </a:p>
          <a:p>
            <a:pPr>
              <a:defRPr sz="1400"/>
            </a:pPr>
            <a:r>
              <a:t>• Staff Satisfaction Index – Admin service feedback</a:t>
            </a:r>
          </a:p>
          <a:p>
            <a:pPr>
              <a:defRPr sz="1400"/>
            </a:pPr>
            <a:r>
              <a:t>• Turnaround Time – Avg. resolution time for requests</a:t>
            </a:r>
          </a:p>
          <a:p>
            <a:pPr>
              <a:defRPr sz="1400"/>
            </a:pPr>
            <a:r>
              <a:t>• Compliance Rate – % adherence to SOPs/regulations</a:t>
            </a:r>
          </a:p>
          <a:p>
            <a:pPr>
              <a:defRPr sz="1400"/>
            </a:pPr>
            <a:r>
              <a:t>• Risk Dashboard – Open vs closed risks/issues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790</Words>
  <Application>Microsoft Office PowerPoint</Application>
  <PresentationFormat>On-screen Show (4:3)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Administrative Unit Performance Dashboard</vt:lpstr>
      <vt:lpstr>Facility Management KPIs</vt:lpstr>
      <vt:lpstr>Travel Management KPIs</vt:lpstr>
      <vt:lpstr>Security &amp; Safety KPIs</vt:lpstr>
      <vt:lpstr>Inventory &amp; Store KPIs</vt:lpstr>
      <vt:lpstr>Fleet Management KPIs</vt:lpstr>
      <vt:lpstr>Warehouse &amp; Distribution KPIs</vt:lpstr>
      <vt:lpstr>Stakeholder Engagement KPIs</vt:lpstr>
      <vt:lpstr>Cross-Cutting Efficiency KPIs</vt:lpstr>
      <vt:lpstr>Facility Management KPIs (Visuals)</vt:lpstr>
      <vt:lpstr>Travel Management KPIs (Visuals)</vt:lpstr>
      <vt:lpstr>Security &amp; Safety KPIs (Visuals)</vt:lpstr>
      <vt:lpstr>Inventory &amp; Store Management KPIs (Visuals)</vt:lpstr>
      <vt:lpstr>Fleet Management KPIs (Visuals)</vt:lpstr>
      <vt:lpstr>Warehouse &amp; Distribution KPIs (Visuals)</vt:lpstr>
      <vt:lpstr>External Stakeholder Management KPIs (Visuals)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Peter Aigbe</dc:creator>
  <cp:keywords/>
  <dc:description>generated using python-pptx</dc:description>
  <cp:lastModifiedBy>udoh chigozie</cp:lastModifiedBy>
  <cp:revision>5</cp:revision>
  <dcterms:created xsi:type="dcterms:W3CDTF">2013-01-27T09:14:16Z</dcterms:created>
  <dcterms:modified xsi:type="dcterms:W3CDTF">2025-08-24T18:11:57Z</dcterms:modified>
  <cp:category/>
</cp:coreProperties>
</file>