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61" r:id="rId4"/>
    <p:sldId id="270" r:id="rId5"/>
    <p:sldId id="267" r:id="rId6"/>
    <p:sldId id="268" r:id="rId7"/>
    <p:sldId id="265" r:id="rId8"/>
    <p:sldId id="271" r:id="rId9"/>
    <p:sldId id="272" r:id="rId10"/>
    <p:sldId id="273" r:id="rId11"/>
    <p:sldId id="274" r:id="rId12"/>
    <p:sldId id="27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Ethnic Views on Ethnicity Distribution (%)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Latino(20)</c:v>
                </c:pt>
                <c:pt idx="1">
                  <c:v>Asian American(11)</c:v>
                </c:pt>
                <c:pt idx="2">
                  <c:v>white(63)</c:v>
                </c:pt>
                <c:pt idx="3">
                  <c:v>Actual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44</c:v>
                </c:pt>
                <c:pt idx="1">
                  <c:v>47</c:v>
                </c:pt>
                <c:pt idx="2">
                  <c:v>46</c:v>
                </c:pt>
                <c:pt idx="3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F8-44B2-9517-7F1A6DB872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African American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Latino(20)</c:v>
                </c:pt>
                <c:pt idx="1">
                  <c:v>Asian American(11)</c:v>
                </c:pt>
                <c:pt idx="2">
                  <c:v>white(63)</c:v>
                </c:pt>
                <c:pt idx="3">
                  <c:v>Actual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23</c:v>
                </c:pt>
                <c:pt idx="1">
                  <c:v>20</c:v>
                </c:pt>
                <c:pt idx="2">
                  <c:v>21</c:v>
                </c:pt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F8-44B2-9517-7F1A6DB8729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Asian American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Latino(20)</c:v>
                </c:pt>
                <c:pt idx="1">
                  <c:v>Asian American(11)</c:v>
                </c:pt>
                <c:pt idx="2">
                  <c:v>white(63)</c:v>
                </c:pt>
                <c:pt idx="3">
                  <c:v>Actual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16</c:v>
                </c:pt>
                <c:pt idx="1">
                  <c:v>15</c:v>
                </c:pt>
                <c:pt idx="2">
                  <c:v>12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F8-44B2-9517-7F1A6DB8729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Latino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17</a:t>
                    </a:r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486-4920-8E08-03A01BA0AD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Latino(20)</c:v>
                </c:pt>
                <c:pt idx="1">
                  <c:v>Asian American(11)</c:v>
                </c:pt>
                <c:pt idx="2">
                  <c:v>white(63)</c:v>
                </c:pt>
                <c:pt idx="3">
                  <c:v>Actual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24</c:v>
                </c:pt>
                <c:pt idx="1">
                  <c:v>18</c:v>
                </c:pt>
                <c:pt idx="2">
                  <c:v>21</c:v>
                </c:pt>
                <c:pt idx="3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FF8-44B2-9517-7F1A6DB8729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Latino(20)</c:v>
                </c:pt>
                <c:pt idx="1">
                  <c:v>Asian American(11)</c:v>
                </c:pt>
                <c:pt idx="2">
                  <c:v>white(63)</c:v>
                </c:pt>
                <c:pt idx="3">
                  <c:v>Actual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FF8-44B2-9517-7F1A6DB8729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98031112"/>
        <c:axId val="298031440"/>
      </c:barChart>
      <c:catAx>
        <c:axId val="298031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031440"/>
        <c:crosses val="autoZero"/>
        <c:auto val="1"/>
        <c:lblAlgn val="ctr"/>
        <c:lblOffset val="100"/>
        <c:noMultiLvlLbl val="0"/>
      </c:catAx>
      <c:valAx>
        <c:axId val="298031440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298031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Republican Approximation (21) Grade 30%</a:t>
            </a:r>
          </a:p>
        </c:rich>
      </c:tx>
      <c:layout>
        <c:manualLayout>
          <c:xMode val="edge"/>
          <c:yMode val="edge"/>
          <c:x val="0.212315895235976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215686515748035"/>
          <c:y val="0.107414055892344"/>
          <c:w val="0.75473375984251967"/>
          <c:h val="0.77158422911022218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below 3% difference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Latino</c:v>
                </c:pt>
                <c:pt idx="1">
                  <c:v>Asian American</c:v>
                </c:pt>
                <c:pt idx="2">
                  <c:v>African American</c:v>
                </c:pt>
                <c:pt idx="3">
                  <c:v>white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0</c:v>
                </c:pt>
                <c:pt idx="2">
                  <c:v>1</c:v>
                </c:pt>
                <c:pt idx="3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C1-4ED0-93CC-FFA40A180A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within 3% difference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Latino</c:v>
                </c:pt>
                <c:pt idx="1">
                  <c:v>Asian American</c:v>
                </c:pt>
                <c:pt idx="2">
                  <c:v>African American</c:v>
                </c:pt>
                <c:pt idx="3">
                  <c:v>white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11</c:v>
                </c:pt>
                <c:pt idx="1">
                  <c:v>4</c:v>
                </c:pt>
                <c:pt idx="2">
                  <c:v>7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C1-4ED0-93CC-FFA40A180A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above 3% difference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Latino</c:v>
                </c:pt>
                <c:pt idx="1">
                  <c:v>Asian American</c:v>
                </c:pt>
                <c:pt idx="2">
                  <c:v>African American</c:v>
                </c:pt>
                <c:pt idx="3">
                  <c:v>white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</c:v>
                </c:pt>
                <c:pt idx="1">
                  <c:v>17</c:v>
                </c:pt>
                <c:pt idx="2">
                  <c:v>13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C1-4ED0-93CC-FFA40A180A5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49929448"/>
        <c:axId val="549929776"/>
      </c:barChart>
      <c:catAx>
        <c:axId val="549929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929776"/>
        <c:crosses val="autoZero"/>
        <c:auto val="1"/>
        <c:lblAlgn val="ctr"/>
        <c:lblOffset val="100"/>
        <c:noMultiLvlLbl val="0"/>
      </c:catAx>
      <c:valAx>
        <c:axId val="549929776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549929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674506508708912E-2"/>
          <c:y val="0.84329101165204523"/>
          <c:w val="0.79709910181337229"/>
          <c:h val="0.1567089883479548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Political Party </a:t>
            </a:r>
            <a:r>
              <a:rPr lang="en-US" sz="2200" b="1" i="0" u="none" strike="noStrike" baseline="0" dirty="0">
                <a:effectLst/>
              </a:rPr>
              <a:t>Averages for Population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Over 30 million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Democrat(43)</c:v>
                </c:pt>
                <c:pt idx="1">
                  <c:v>Republican(21)</c:v>
                </c:pt>
                <c:pt idx="2">
                  <c:v>Libertarian(8)</c:v>
                </c:pt>
                <c:pt idx="3">
                  <c:v>None(20)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1812</c:v>
                </c:pt>
                <c:pt idx="1">
                  <c:v>2403</c:v>
                </c:pt>
                <c:pt idx="2">
                  <c:v>2295</c:v>
                </c:pt>
                <c:pt idx="3">
                  <c:v>2017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D5-4327-BB95-BB5C0C333D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within 30 million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Democrat(43)</c:v>
                </c:pt>
                <c:pt idx="1">
                  <c:v>Republican(21)</c:v>
                </c:pt>
                <c:pt idx="2">
                  <c:v>Libertarian(8)</c:v>
                </c:pt>
                <c:pt idx="3">
                  <c:v>None(20)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335</c:v>
                </c:pt>
                <c:pt idx="1">
                  <c:v>327</c:v>
                </c:pt>
                <c:pt idx="2">
                  <c:v>300</c:v>
                </c:pt>
                <c:pt idx="3">
                  <c:v>330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D5-4327-BB95-BB5C0C333D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Under 30 million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Democrat(43)</c:v>
                </c:pt>
                <c:pt idx="1">
                  <c:v>Republican(21)</c:v>
                </c:pt>
                <c:pt idx="2">
                  <c:v>Libertarian(8)</c:v>
                </c:pt>
                <c:pt idx="3">
                  <c:v>None(20)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52</c:v>
                </c:pt>
                <c:pt idx="1">
                  <c:v>87.5</c:v>
                </c:pt>
                <c:pt idx="2">
                  <c:v>127</c:v>
                </c:pt>
                <c:pt idx="3">
                  <c:v>64.5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D5-4327-BB95-BB5C0C333DD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81957448"/>
        <c:axId val="481957776"/>
      </c:barChart>
      <c:catAx>
        <c:axId val="481957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957776"/>
        <c:crosses val="autoZero"/>
        <c:auto val="1"/>
        <c:lblAlgn val="ctr"/>
        <c:lblOffset val="100"/>
        <c:noMultiLvlLbl val="0"/>
      </c:catAx>
      <c:valAx>
        <c:axId val="48195777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1957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Sociology vs No</a:t>
            </a:r>
            <a:r>
              <a:rPr lang="en-US" baseline="0" dirty="0"/>
              <a:t> Sociology </a:t>
            </a:r>
            <a:r>
              <a:rPr lang="en-US" dirty="0"/>
              <a:t>Views on Ethnicity Distribution (%)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Sociology (38)</c:v>
                </c:pt>
                <c:pt idx="1">
                  <c:v>No Sociology (56)</c:v>
                </c:pt>
                <c:pt idx="2">
                  <c:v>Actual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42</c:v>
                </c:pt>
                <c:pt idx="1">
                  <c:v>49</c:v>
                </c:pt>
                <c:pt idx="2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F8-44B2-9517-7F1A6DB872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African American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Sociology (38)</c:v>
                </c:pt>
                <c:pt idx="1">
                  <c:v>No Sociology (56)</c:v>
                </c:pt>
                <c:pt idx="2">
                  <c:v>Actual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</c:v>
                </c:pt>
                <c:pt idx="1">
                  <c:v>21</c:v>
                </c:pt>
                <c:pt idx="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F8-44B2-9517-7F1A6DB8729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Asian American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Sociology (38)</c:v>
                </c:pt>
                <c:pt idx="1">
                  <c:v>No Sociology (56)</c:v>
                </c:pt>
                <c:pt idx="2">
                  <c:v>Actual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16</c:v>
                </c:pt>
                <c:pt idx="1">
                  <c:v>12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F8-44B2-9517-7F1A6DB8729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Latino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17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125-4A31-BC3D-2AA9F99ED2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Sociology (38)</c:v>
                </c:pt>
                <c:pt idx="1">
                  <c:v>No Sociology (56)</c:v>
                </c:pt>
                <c:pt idx="2">
                  <c:v>Actual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30</c:v>
                </c:pt>
                <c:pt idx="1">
                  <c:v>18</c:v>
                </c:pt>
                <c:pt idx="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FF8-44B2-9517-7F1A6DB8729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Sociology (38)</c:v>
                </c:pt>
                <c:pt idx="1">
                  <c:v>No Sociology (56)</c:v>
                </c:pt>
                <c:pt idx="2">
                  <c:v>Actual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FF8-44B2-9517-7F1A6DB8729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98031112"/>
        <c:axId val="298031440"/>
      </c:barChart>
      <c:catAx>
        <c:axId val="298031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031440"/>
        <c:crosses val="autoZero"/>
        <c:auto val="1"/>
        <c:lblAlgn val="ctr"/>
        <c:lblOffset val="100"/>
        <c:noMultiLvlLbl val="0"/>
      </c:catAx>
      <c:valAx>
        <c:axId val="298031440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298031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No Sociology Accuracy (56)</a:t>
            </a:r>
          </a:p>
          <a:p>
            <a:pPr>
              <a:defRPr/>
            </a:pPr>
            <a:r>
              <a:rPr lang="en-US" sz="1200" dirty="0"/>
              <a:t>Grade 28%</a:t>
            </a:r>
          </a:p>
        </c:rich>
      </c:tx>
      <c:layout>
        <c:manualLayout>
          <c:xMode val="edge"/>
          <c:yMode val="edge"/>
          <c:x val="0.26323838690807438"/>
          <c:y val="3.92201429713180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215686515748035"/>
          <c:y val="0.107414055892344"/>
          <c:w val="0.75473375984251967"/>
          <c:h val="0.77158422911022218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below 3% difference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Latino</c:v>
                </c:pt>
                <c:pt idx="1">
                  <c:v>Asian American</c:v>
                </c:pt>
                <c:pt idx="2">
                  <c:v>African American</c:v>
                </c:pt>
                <c:pt idx="3">
                  <c:v>white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</c:v>
                </c:pt>
                <c:pt idx="1">
                  <c:v>0</c:v>
                </c:pt>
                <c:pt idx="2">
                  <c:v>1</c:v>
                </c:pt>
                <c:pt idx="3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B8-4488-A258-D6DC77D91D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within 3% difference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Latino</c:v>
                </c:pt>
                <c:pt idx="1">
                  <c:v>Asian American</c:v>
                </c:pt>
                <c:pt idx="2">
                  <c:v>African American</c:v>
                </c:pt>
                <c:pt idx="3">
                  <c:v>white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22</c:v>
                </c:pt>
                <c:pt idx="1">
                  <c:v>14</c:v>
                </c:pt>
                <c:pt idx="2">
                  <c:v>19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B8-4488-A258-D6DC77D91D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above 3% difference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Latino</c:v>
                </c:pt>
                <c:pt idx="1">
                  <c:v>Asian American</c:v>
                </c:pt>
                <c:pt idx="2">
                  <c:v>African American</c:v>
                </c:pt>
                <c:pt idx="3">
                  <c:v>white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17</c:v>
                </c:pt>
                <c:pt idx="1">
                  <c:v>42</c:v>
                </c:pt>
                <c:pt idx="2">
                  <c:v>36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B8-4488-A258-D6DC77D91D8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49929448"/>
        <c:axId val="549929776"/>
      </c:barChart>
      <c:catAx>
        <c:axId val="549929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929776"/>
        <c:crosses val="autoZero"/>
        <c:auto val="1"/>
        <c:lblAlgn val="ctr"/>
        <c:lblOffset val="100"/>
        <c:noMultiLvlLbl val="0"/>
      </c:catAx>
      <c:valAx>
        <c:axId val="549929776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549929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Sociology Accuracy (38) </a:t>
            </a:r>
          </a:p>
          <a:p>
            <a:pPr>
              <a:defRPr/>
            </a:pPr>
            <a:r>
              <a:rPr lang="en-US" sz="1200" dirty="0"/>
              <a:t>Grade 24%</a:t>
            </a:r>
          </a:p>
        </c:rich>
      </c:tx>
      <c:layout>
        <c:manualLayout>
          <c:xMode val="edge"/>
          <c:yMode val="edge"/>
          <c:x val="0.36753655897833165"/>
          <c:y val="2.15710786342249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215686515748035"/>
          <c:y val="0.107414055892344"/>
          <c:w val="0.75473375984251967"/>
          <c:h val="0.77158422911022218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below 3% difference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Latino</c:v>
                </c:pt>
                <c:pt idx="1">
                  <c:v>Asian American</c:v>
                </c:pt>
                <c:pt idx="2">
                  <c:v>African American</c:v>
                </c:pt>
                <c:pt idx="3">
                  <c:v>white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0</c:v>
                </c:pt>
                <c:pt idx="2">
                  <c:v>3</c:v>
                </c:pt>
                <c:pt idx="3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DB-45CE-A69F-F7C5C1AEF1F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within 3% difference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Latino</c:v>
                </c:pt>
                <c:pt idx="1">
                  <c:v>Asian American</c:v>
                </c:pt>
                <c:pt idx="2">
                  <c:v>African American</c:v>
                </c:pt>
                <c:pt idx="3">
                  <c:v>white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16</c:v>
                </c:pt>
                <c:pt idx="1">
                  <c:v>7</c:v>
                </c:pt>
                <c:pt idx="2">
                  <c:v>10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DB-45CE-A69F-F7C5C1AEF1F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above 3% difference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Latino</c:v>
                </c:pt>
                <c:pt idx="1">
                  <c:v>Asian American</c:v>
                </c:pt>
                <c:pt idx="2">
                  <c:v>African American</c:v>
                </c:pt>
                <c:pt idx="3">
                  <c:v>white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24</c:v>
                </c:pt>
                <c:pt idx="1">
                  <c:v>31</c:v>
                </c:pt>
                <c:pt idx="2">
                  <c:v>25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DB-45CE-A69F-F7C5C1AEF1F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49929448"/>
        <c:axId val="549929776"/>
      </c:barChart>
      <c:catAx>
        <c:axId val="549929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929776"/>
        <c:crosses val="autoZero"/>
        <c:auto val="1"/>
        <c:lblAlgn val="ctr"/>
        <c:lblOffset val="100"/>
        <c:noMultiLvlLbl val="0"/>
      </c:catAx>
      <c:valAx>
        <c:axId val="549929776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549929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Sociology vs No Sociology </a:t>
            </a:r>
            <a:r>
              <a:rPr lang="en-US" sz="2200" b="1" i="0" u="none" strike="noStrike" baseline="0" dirty="0">
                <a:effectLst/>
              </a:rPr>
              <a:t>Averages for Population</a:t>
            </a:r>
            <a:endParaRPr lang="en-US" dirty="0"/>
          </a:p>
        </c:rich>
      </c:tx>
      <c:layout>
        <c:manualLayout>
          <c:xMode val="edge"/>
          <c:yMode val="edge"/>
          <c:x val="0.195015625"/>
          <c:y val="4.687499711644949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Over 30 million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Sociology</c:v>
                </c:pt>
                <c:pt idx="1">
                  <c:v>No Sociology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2561</c:v>
                </c:pt>
                <c:pt idx="1">
                  <c:v>1882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D5-4327-BB95-BB5C0C333D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within 30 million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Sociology</c:v>
                </c:pt>
                <c:pt idx="1">
                  <c:v>No Sociology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331</c:v>
                </c:pt>
                <c:pt idx="1">
                  <c:v>325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D5-4327-BB95-BB5C0C333D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Under 30 million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Sociology</c:v>
                </c:pt>
                <c:pt idx="1">
                  <c:v>No Sociology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67</c:v>
                </c:pt>
                <c:pt idx="1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D5-4327-BB95-BB5C0C333DD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81957448"/>
        <c:axId val="481957776"/>
      </c:barChart>
      <c:catAx>
        <c:axId val="481957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957776"/>
        <c:crosses val="autoZero"/>
        <c:auto val="1"/>
        <c:lblAlgn val="ctr"/>
        <c:lblOffset val="100"/>
        <c:noMultiLvlLbl val="0"/>
      </c:catAx>
      <c:valAx>
        <c:axId val="48195777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1957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Respondent Grouping for Ethnicity Percentage</a:t>
            </a:r>
            <a:r>
              <a:rPr lang="en-US" baseline="0" dirty="0"/>
              <a:t> of Population</a:t>
            </a:r>
            <a:endParaRPr lang="en-US" dirty="0"/>
          </a:p>
        </c:rich>
      </c:tx>
      <c:layout>
        <c:manualLayout>
          <c:xMode val="edge"/>
          <c:yMode val="edge"/>
          <c:x val="0.12470312500000001"/>
          <c:y val="7.031249567467423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white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5</c:v>
                </c:pt>
                <c:pt idx="1">
                  <c:v>15</c:v>
                </c:pt>
                <c:pt idx="2">
                  <c:v>25</c:v>
                </c:pt>
                <c:pt idx="3">
                  <c:v>35</c:v>
                </c:pt>
                <c:pt idx="4">
                  <c:v>45</c:v>
                </c:pt>
                <c:pt idx="5">
                  <c:v>55</c:v>
                </c:pt>
                <c:pt idx="6">
                  <c:v>65</c:v>
                </c:pt>
                <c:pt idx="7">
                  <c:v>75</c:v>
                </c:pt>
                <c:pt idx="8">
                  <c:v>85</c:v>
                </c:pt>
                <c:pt idx="9">
                  <c:v>95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19</c:v>
                </c:pt>
                <c:pt idx="4">
                  <c:v>35</c:v>
                </c:pt>
                <c:pt idx="5">
                  <c:v>13</c:v>
                </c:pt>
                <c:pt idx="6">
                  <c:v>11</c:v>
                </c:pt>
                <c:pt idx="7">
                  <c:v>7</c:v>
                </c:pt>
                <c:pt idx="8">
                  <c:v>2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D5-4327-BB95-BB5C0C333D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African American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5</c:v>
                </c:pt>
                <c:pt idx="1">
                  <c:v>15</c:v>
                </c:pt>
                <c:pt idx="2">
                  <c:v>25</c:v>
                </c:pt>
                <c:pt idx="3">
                  <c:v>35</c:v>
                </c:pt>
                <c:pt idx="4">
                  <c:v>45</c:v>
                </c:pt>
                <c:pt idx="5">
                  <c:v>55</c:v>
                </c:pt>
                <c:pt idx="6">
                  <c:v>65</c:v>
                </c:pt>
                <c:pt idx="7">
                  <c:v>75</c:v>
                </c:pt>
                <c:pt idx="8">
                  <c:v>85</c:v>
                </c:pt>
                <c:pt idx="9">
                  <c:v>95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4</c:v>
                </c:pt>
                <c:pt idx="1">
                  <c:v>31</c:v>
                </c:pt>
                <c:pt idx="2">
                  <c:v>40</c:v>
                </c:pt>
                <c:pt idx="3">
                  <c:v>21</c:v>
                </c:pt>
                <c:pt idx="4">
                  <c:v>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D5-4327-BB95-BB5C0C333D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Asian American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5</c:v>
                </c:pt>
                <c:pt idx="1">
                  <c:v>15</c:v>
                </c:pt>
                <c:pt idx="2">
                  <c:v>25</c:v>
                </c:pt>
                <c:pt idx="3">
                  <c:v>35</c:v>
                </c:pt>
                <c:pt idx="4">
                  <c:v>45</c:v>
                </c:pt>
                <c:pt idx="5">
                  <c:v>55</c:v>
                </c:pt>
                <c:pt idx="6">
                  <c:v>65</c:v>
                </c:pt>
                <c:pt idx="7">
                  <c:v>75</c:v>
                </c:pt>
                <c:pt idx="8">
                  <c:v>85</c:v>
                </c:pt>
                <c:pt idx="9">
                  <c:v>95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21</c:v>
                </c:pt>
                <c:pt idx="1">
                  <c:v>52</c:v>
                </c:pt>
                <c:pt idx="2">
                  <c:v>17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D5-4327-BB95-BB5C0C333DD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Latino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5</c:v>
                </c:pt>
                <c:pt idx="1">
                  <c:v>15</c:v>
                </c:pt>
                <c:pt idx="2">
                  <c:v>25</c:v>
                </c:pt>
                <c:pt idx="3">
                  <c:v>35</c:v>
                </c:pt>
                <c:pt idx="4">
                  <c:v>45</c:v>
                </c:pt>
                <c:pt idx="5">
                  <c:v>55</c:v>
                </c:pt>
                <c:pt idx="6">
                  <c:v>65</c:v>
                </c:pt>
                <c:pt idx="7">
                  <c:v>75</c:v>
                </c:pt>
                <c:pt idx="8">
                  <c:v>85</c:v>
                </c:pt>
                <c:pt idx="9">
                  <c:v>95</c:v>
                </c:pt>
              </c:numCache>
            </c:num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6</c:v>
                </c:pt>
                <c:pt idx="1">
                  <c:v>30</c:v>
                </c:pt>
                <c:pt idx="2">
                  <c:v>34</c:v>
                </c:pt>
                <c:pt idx="3">
                  <c:v>18</c:v>
                </c:pt>
                <c:pt idx="4">
                  <c:v>5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8E-4C31-98AA-3F1B74BC65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81957448"/>
        <c:axId val="481957776"/>
      </c:lineChart>
      <c:catAx>
        <c:axId val="481957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957776"/>
        <c:crosses val="autoZero"/>
        <c:auto val="1"/>
        <c:lblAlgn val="ctr"/>
        <c:lblOffset val="100"/>
        <c:noMultiLvlLbl val="0"/>
      </c:catAx>
      <c:valAx>
        <c:axId val="48195777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1957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Respondent Grouping for Estimation</a:t>
            </a:r>
            <a:r>
              <a:rPr lang="en-US" baseline="0" dirty="0"/>
              <a:t> of U.S. Population in Millions</a:t>
            </a:r>
            <a:endParaRPr lang="en-US" dirty="0"/>
          </a:p>
        </c:rich>
      </c:tx>
      <c:layout>
        <c:manualLayout>
          <c:xMode val="edge"/>
          <c:yMode val="edge"/>
          <c:x val="0.12470312500000001"/>
          <c:y val="7.031249567467423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respondents in each bracket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Sheet1!$A$2:$A$22</c:f>
              <c:strCache>
                <c:ptCount val="21"/>
                <c:pt idx="0">
                  <c:v>0-50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1000</c:v>
                </c:pt>
                <c:pt idx="14">
                  <c:v>1500</c:v>
                </c:pt>
                <c:pt idx="15">
                  <c:v>2000</c:v>
                </c:pt>
                <c:pt idx="16">
                  <c:v>2500</c:v>
                </c:pt>
                <c:pt idx="17">
                  <c:v>3000</c:v>
                </c:pt>
                <c:pt idx="18">
                  <c:v>3500</c:v>
                </c:pt>
                <c:pt idx="19">
                  <c:v>4000</c:v>
                </c:pt>
                <c:pt idx="20">
                  <c:v>7000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13</c:v>
                </c:pt>
                <c:pt idx="1">
                  <c:v>3</c:v>
                </c:pt>
                <c:pt idx="2">
                  <c:v>3</c:v>
                </c:pt>
                <c:pt idx="3">
                  <c:v>0</c:v>
                </c:pt>
                <c:pt idx="4">
                  <c:v>4</c:v>
                </c:pt>
                <c:pt idx="5">
                  <c:v>4</c:v>
                </c:pt>
                <c:pt idx="6">
                  <c:v>14</c:v>
                </c:pt>
                <c:pt idx="7">
                  <c:v>8</c:v>
                </c:pt>
                <c:pt idx="8">
                  <c:v>0</c:v>
                </c:pt>
                <c:pt idx="9">
                  <c:v>3</c:v>
                </c:pt>
                <c:pt idx="12">
                  <c:v>1</c:v>
                </c:pt>
                <c:pt idx="13">
                  <c:v>4</c:v>
                </c:pt>
                <c:pt idx="14">
                  <c:v>8</c:v>
                </c:pt>
                <c:pt idx="15">
                  <c:v>5</c:v>
                </c:pt>
                <c:pt idx="16">
                  <c:v>2</c:v>
                </c:pt>
                <c:pt idx="17">
                  <c:v>3</c:v>
                </c:pt>
                <c:pt idx="18">
                  <c:v>2</c:v>
                </c:pt>
                <c:pt idx="19">
                  <c:v>4</c:v>
                </c:pt>
                <c:pt idx="20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D5-4327-BB95-BB5C0C333DD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81957448"/>
        <c:axId val="481957776"/>
      </c:lineChart>
      <c:catAx>
        <c:axId val="481957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957776"/>
        <c:crosses val="autoZero"/>
        <c:auto val="1"/>
        <c:lblAlgn val="ctr"/>
        <c:lblOffset val="100"/>
        <c:noMultiLvlLbl val="0"/>
      </c:catAx>
      <c:valAx>
        <c:axId val="48195777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1957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Asian American Accuracy (11)</a:t>
            </a:r>
          </a:p>
          <a:p>
            <a:pPr>
              <a:defRPr/>
            </a:pPr>
            <a:r>
              <a:rPr lang="en-US" sz="1200" dirty="0"/>
              <a:t>Grade 34%</a:t>
            </a:r>
          </a:p>
        </c:rich>
      </c:tx>
      <c:layout>
        <c:manualLayout>
          <c:xMode val="edge"/>
          <c:yMode val="edge"/>
          <c:x val="0.16314867094118668"/>
          <c:y val="3.13761143770544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215686515748035"/>
          <c:y val="0.107414055892344"/>
          <c:w val="0.75473375984251967"/>
          <c:h val="0.77158422911022218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below 3% difference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Latino</c:v>
                </c:pt>
                <c:pt idx="1">
                  <c:v>Asian American(11)</c:v>
                </c:pt>
                <c:pt idx="2">
                  <c:v>African American</c:v>
                </c:pt>
                <c:pt idx="3">
                  <c:v>white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0</c:v>
                </c:pt>
                <c:pt idx="2">
                  <c:v>0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5E-43F8-B0D9-C2AFF0041A0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within 3% difference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Latino</c:v>
                </c:pt>
                <c:pt idx="1">
                  <c:v>Asian American(11)</c:v>
                </c:pt>
                <c:pt idx="2">
                  <c:v>African American</c:v>
                </c:pt>
                <c:pt idx="3">
                  <c:v>white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</c:v>
                </c:pt>
                <c:pt idx="1">
                  <c:v>3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5E-43F8-B0D9-C2AFF0041A0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above 3% difference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Latino</c:v>
                </c:pt>
                <c:pt idx="1">
                  <c:v>Asian American(11)</c:v>
                </c:pt>
                <c:pt idx="2">
                  <c:v>African American</c:v>
                </c:pt>
                <c:pt idx="3">
                  <c:v>white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8</c:v>
                </c:pt>
                <c:pt idx="2">
                  <c:v>7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5E-43F8-B0D9-C2AFF0041A0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49929448"/>
        <c:axId val="549929776"/>
      </c:barChart>
      <c:catAx>
        <c:axId val="549929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929776"/>
        <c:crosses val="autoZero"/>
        <c:auto val="1"/>
        <c:lblAlgn val="ctr"/>
        <c:lblOffset val="100"/>
        <c:noMultiLvlLbl val="0"/>
      </c:catAx>
      <c:valAx>
        <c:axId val="549929776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549929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Latino Accuracy (20)</a:t>
            </a:r>
          </a:p>
          <a:p>
            <a:pPr>
              <a:defRPr/>
            </a:pPr>
            <a:r>
              <a:rPr lang="en-US" sz="1200" dirty="0"/>
              <a:t>Grade 26%</a:t>
            </a:r>
          </a:p>
        </c:rich>
      </c:tx>
      <c:layout>
        <c:manualLayout>
          <c:xMode val="edge"/>
          <c:yMode val="edge"/>
          <c:x val="0.26323838690807438"/>
          <c:y val="3.92201429713180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215686515748035"/>
          <c:y val="0.107414055892344"/>
          <c:w val="0.75473375984251967"/>
          <c:h val="0.77158422911022218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below 3% difference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Latino</c:v>
                </c:pt>
                <c:pt idx="1">
                  <c:v>Asian American</c:v>
                </c:pt>
                <c:pt idx="2">
                  <c:v>African American</c:v>
                </c:pt>
                <c:pt idx="3">
                  <c:v>white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0</c:v>
                </c:pt>
                <c:pt idx="2">
                  <c:v>1</c:v>
                </c:pt>
                <c:pt idx="3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B8-4488-A258-D6DC77D91D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within 3% difference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Latino</c:v>
                </c:pt>
                <c:pt idx="1">
                  <c:v>Asian American</c:v>
                </c:pt>
                <c:pt idx="2">
                  <c:v>African American</c:v>
                </c:pt>
                <c:pt idx="3">
                  <c:v>white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</c:v>
                </c:pt>
                <c:pt idx="1">
                  <c:v>8</c:v>
                </c:pt>
                <c:pt idx="2">
                  <c:v>6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B8-4488-A258-D6DC77D91D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above 3% difference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Latino</c:v>
                </c:pt>
                <c:pt idx="1">
                  <c:v>Asian American</c:v>
                </c:pt>
                <c:pt idx="2">
                  <c:v>African American</c:v>
                </c:pt>
                <c:pt idx="3">
                  <c:v>white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B8-4488-A258-D6DC77D91D8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49929448"/>
        <c:axId val="549929776"/>
      </c:barChart>
      <c:catAx>
        <c:axId val="549929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929776"/>
        <c:crosses val="autoZero"/>
        <c:auto val="1"/>
        <c:lblAlgn val="ctr"/>
        <c:lblOffset val="100"/>
        <c:noMultiLvlLbl val="0"/>
      </c:catAx>
      <c:valAx>
        <c:axId val="549929776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549929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White Accuracy (63) </a:t>
            </a:r>
          </a:p>
          <a:p>
            <a:pPr>
              <a:defRPr/>
            </a:pPr>
            <a:r>
              <a:rPr lang="en-US" sz="1200" dirty="0"/>
              <a:t>Grade 25%</a:t>
            </a:r>
          </a:p>
        </c:rich>
      </c:tx>
      <c:layout>
        <c:manualLayout>
          <c:xMode val="edge"/>
          <c:yMode val="edge"/>
          <c:x val="0.3037523719230647"/>
          <c:y val="2.74541000799226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215686515748035"/>
          <c:y val="0.107414055892344"/>
          <c:w val="0.75473375984251967"/>
          <c:h val="0.77158422911022218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below 3% difference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Latino</c:v>
                </c:pt>
                <c:pt idx="1">
                  <c:v>Asian American</c:v>
                </c:pt>
                <c:pt idx="2">
                  <c:v>African American</c:v>
                </c:pt>
                <c:pt idx="3">
                  <c:v>white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</c:v>
                </c:pt>
                <c:pt idx="1">
                  <c:v>0</c:v>
                </c:pt>
                <c:pt idx="2">
                  <c:v>3</c:v>
                </c:pt>
                <c:pt idx="3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DB-45CE-A69F-F7C5C1AEF1F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within 3% difference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Latino</c:v>
                </c:pt>
                <c:pt idx="1">
                  <c:v>Asian American</c:v>
                </c:pt>
                <c:pt idx="2">
                  <c:v>African American</c:v>
                </c:pt>
                <c:pt idx="3">
                  <c:v>white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26</c:v>
                </c:pt>
                <c:pt idx="1">
                  <c:v>10</c:v>
                </c:pt>
                <c:pt idx="2">
                  <c:v>19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DB-45CE-A69F-F7C5C1AEF1F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above 3% difference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Latino</c:v>
                </c:pt>
                <c:pt idx="1">
                  <c:v>Asian American</c:v>
                </c:pt>
                <c:pt idx="2">
                  <c:v>African American</c:v>
                </c:pt>
                <c:pt idx="3">
                  <c:v>white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24</c:v>
                </c:pt>
                <c:pt idx="1">
                  <c:v>53</c:v>
                </c:pt>
                <c:pt idx="2">
                  <c:v>41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DB-45CE-A69F-F7C5C1AEF1F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49929448"/>
        <c:axId val="549929776"/>
      </c:barChart>
      <c:catAx>
        <c:axId val="549929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929776"/>
        <c:crosses val="autoZero"/>
        <c:auto val="1"/>
        <c:lblAlgn val="ctr"/>
        <c:lblOffset val="100"/>
        <c:noMultiLvlLbl val="0"/>
      </c:catAx>
      <c:valAx>
        <c:axId val="549929776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549929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Ethnicity</a:t>
            </a:r>
            <a:r>
              <a:rPr lang="en-US" baseline="0" dirty="0"/>
              <a:t> A</a:t>
            </a:r>
            <a:r>
              <a:rPr lang="en-US" dirty="0"/>
              <a:t>verages for Population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Over 30 million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white</c:v>
                </c:pt>
                <c:pt idx="1">
                  <c:v>Asian American</c:v>
                </c:pt>
                <c:pt idx="2">
                  <c:v>Latino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2457</c:v>
                </c:pt>
                <c:pt idx="1">
                  <c:v>1300</c:v>
                </c:pt>
                <c:pt idx="2">
                  <c:v>1696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D5-4327-BB95-BB5C0C333D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within 30 million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white</c:v>
                </c:pt>
                <c:pt idx="1">
                  <c:v>Asian American</c:v>
                </c:pt>
                <c:pt idx="2">
                  <c:v>Latino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324</c:v>
                </c:pt>
                <c:pt idx="1">
                  <c:v>329</c:v>
                </c:pt>
                <c:pt idx="2">
                  <c:v>348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D5-4327-BB95-BB5C0C333D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Under 30 million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white</c:v>
                </c:pt>
                <c:pt idx="1">
                  <c:v>Asian American</c:v>
                </c:pt>
                <c:pt idx="2">
                  <c:v>Latino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74</c:v>
                </c:pt>
                <c:pt idx="1">
                  <c:v>3</c:v>
                </c:pt>
                <c:pt idx="2">
                  <c:v>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D5-4327-BB95-BB5C0C333DD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81957448"/>
        <c:axId val="481957776"/>
      </c:barChart>
      <c:catAx>
        <c:axId val="481957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957776"/>
        <c:crosses val="autoZero"/>
        <c:auto val="1"/>
        <c:lblAlgn val="ctr"/>
        <c:lblOffset val="100"/>
        <c:noMultiLvlLbl val="0"/>
      </c:catAx>
      <c:valAx>
        <c:axId val="48195777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1957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Political Parties on Ethnic</a:t>
            </a:r>
            <a:r>
              <a:rPr lang="en-US" baseline="0" dirty="0"/>
              <a:t> Distribution</a:t>
            </a:r>
            <a:r>
              <a:rPr lang="en-US" sz="2200" b="1" i="0" u="none" strike="noStrike" baseline="0" dirty="0">
                <a:effectLst/>
              </a:rPr>
              <a:t> (%)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Democrat(43)</c:v>
                </c:pt>
                <c:pt idx="1">
                  <c:v>Republican(21)</c:v>
                </c:pt>
                <c:pt idx="2">
                  <c:v>Libertarian(8)</c:v>
                </c:pt>
                <c:pt idx="3">
                  <c:v>None(20)</c:v>
                </c:pt>
                <c:pt idx="4">
                  <c:v>Actual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46</c:v>
                </c:pt>
                <c:pt idx="1">
                  <c:v>44</c:v>
                </c:pt>
                <c:pt idx="2">
                  <c:v>40</c:v>
                </c:pt>
                <c:pt idx="3">
                  <c:v>51</c:v>
                </c:pt>
                <c:pt idx="4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D5-4327-BB95-BB5C0C333D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African American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Democrat(43)</c:v>
                </c:pt>
                <c:pt idx="1">
                  <c:v>Republican(21)</c:v>
                </c:pt>
                <c:pt idx="2">
                  <c:v>Libertarian(8)</c:v>
                </c:pt>
                <c:pt idx="3">
                  <c:v>None(20)</c:v>
                </c:pt>
                <c:pt idx="4">
                  <c:v>Actual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21</c:v>
                </c:pt>
                <c:pt idx="1">
                  <c:v>20</c:v>
                </c:pt>
                <c:pt idx="2">
                  <c:v>23</c:v>
                </c:pt>
                <c:pt idx="3">
                  <c:v>22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D5-4327-BB95-BB5C0C333D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Asian American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Democrat(43)</c:v>
                </c:pt>
                <c:pt idx="1">
                  <c:v>Republican(21)</c:v>
                </c:pt>
                <c:pt idx="2">
                  <c:v>Libertarian(8)</c:v>
                </c:pt>
                <c:pt idx="3">
                  <c:v>None(20)</c:v>
                </c:pt>
                <c:pt idx="4">
                  <c:v>Actual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13</c:v>
                </c:pt>
                <c:pt idx="1">
                  <c:v>12</c:v>
                </c:pt>
                <c:pt idx="2">
                  <c:v>15</c:v>
                </c:pt>
                <c:pt idx="3">
                  <c:v>14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D5-4327-BB95-BB5C0C333DD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Latino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17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56A-46D1-96AB-E55FAD8BA0E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Democrat(43)</c:v>
                </c:pt>
                <c:pt idx="1">
                  <c:v>Republican(21)</c:v>
                </c:pt>
                <c:pt idx="2">
                  <c:v>Libertarian(8)</c:v>
                </c:pt>
                <c:pt idx="3">
                  <c:v>None(20)</c:v>
                </c:pt>
                <c:pt idx="4">
                  <c:v>Actual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23</c:v>
                </c:pt>
                <c:pt idx="1">
                  <c:v>23</c:v>
                </c:pt>
                <c:pt idx="2">
                  <c:v>22</c:v>
                </c:pt>
                <c:pt idx="3">
                  <c:v>16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8D5-4327-BB95-BB5C0C333DD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Democrat(43)</c:v>
                </c:pt>
                <c:pt idx="1">
                  <c:v>Republican(21)</c:v>
                </c:pt>
                <c:pt idx="2">
                  <c:v>Libertarian(8)</c:v>
                </c:pt>
                <c:pt idx="3">
                  <c:v>None(20)</c:v>
                </c:pt>
                <c:pt idx="4">
                  <c:v>Actual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8D5-4327-BB95-BB5C0C333DD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81957448"/>
        <c:axId val="481957776"/>
      </c:barChart>
      <c:catAx>
        <c:axId val="481957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957776"/>
        <c:crosses val="autoZero"/>
        <c:auto val="1"/>
        <c:lblAlgn val="ctr"/>
        <c:lblOffset val="100"/>
        <c:noMultiLvlLbl val="0"/>
      </c:catAx>
      <c:valAx>
        <c:axId val="481957776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481957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Libertarian</a:t>
            </a:r>
            <a:r>
              <a:rPr lang="en-US" sz="1400" baseline="0" dirty="0"/>
              <a:t> </a:t>
            </a:r>
            <a:r>
              <a:rPr lang="en-US" sz="1400" dirty="0"/>
              <a:t>Approximation (8) Grade 16%</a:t>
            </a:r>
          </a:p>
        </c:rich>
      </c:tx>
      <c:layout>
        <c:manualLayout>
          <c:xMode val="edge"/>
          <c:yMode val="edge"/>
          <c:x val="0.212315895235976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215686515748035"/>
          <c:y val="0.107414055892344"/>
          <c:w val="0.75473375984251967"/>
          <c:h val="0.77158422911022218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below 3% difference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Latino</c:v>
                </c:pt>
                <c:pt idx="1">
                  <c:v>Asian American</c:v>
                </c:pt>
                <c:pt idx="2">
                  <c:v>African American</c:v>
                </c:pt>
                <c:pt idx="3">
                  <c:v>white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0</c:v>
                </c:pt>
                <c:pt idx="2">
                  <c:v>0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3A-4EB2-B5D1-6B41A6AAF7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within 3% difference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Latino</c:v>
                </c:pt>
                <c:pt idx="1">
                  <c:v>Asian American</c:v>
                </c:pt>
                <c:pt idx="2">
                  <c:v>African American</c:v>
                </c:pt>
                <c:pt idx="3">
                  <c:v>white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3A-4EB2-B5D1-6B41A6AAF7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above 3% difference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Latino</c:v>
                </c:pt>
                <c:pt idx="1">
                  <c:v>Asian American</c:v>
                </c:pt>
                <c:pt idx="2">
                  <c:v>African American</c:v>
                </c:pt>
                <c:pt idx="3">
                  <c:v>white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8</c:v>
                </c:pt>
                <c:pt idx="2">
                  <c:v>6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3A-4EB2-B5D1-6B41A6AAF71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49929448"/>
        <c:axId val="549929776"/>
      </c:barChart>
      <c:catAx>
        <c:axId val="549929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929776"/>
        <c:crosses val="autoZero"/>
        <c:auto val="1"/>
        <c:lblAlgn val="ctr"/>
        <c:lblOffset val="100"/>
        <c:noMultiLvlLbl val="0"/>
      </c:catAx>
      <c:valAx>
        <c:axId val="549929776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549929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674506508708912E-2"/>
          <c:y val="0.84329101165204523"/>
          <c:w val="0.79709910181337229"/>
          <c:h val="0.1567089883479548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No</a:t>
            </a:r>
            <a:r>
              <a:rPr lang="en-US" sz="1400" baseline="0" dirty="0"/>
              <a:t> Party </a:t>
            </a:r>
            <a:r>
              <a:rPr lang="en-US" sz="1400" dirty="0"/>
              <a:t>Approximation (20) Grade 24% </a:t>
            </a:r>
          </a:p>
        </c:rich>
      </c:tx>
      <c:layout>
        <c:manualLayout>
          <c:xMode val="edge"/>
          <c:yMode val="edge"/>
          <c:x val="0.212315895235976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215686515748035"/>
          <c:y val="0.107414055892344"/>
          <c:w val="0.75473375984251967"/>
          <c:h val="0.77158422911022218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below 3% difference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Latino</c:v>
                </c:pt>
                <c:pt idx="1">
                  <c:v>Asian American</c:v>
                </c:pt>
                <c:pt idx="2">
                  <c:v>African American</c:v>
                </c:pt>
                <c:pt idx="3">
                  <c:v>white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0</c:v>
                </c:pt>
                <c:pt idx="2">
                  <c:v>1</c:v>
                </c:pt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A7-4979-A267-7C254C73BC0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within 3% difference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Latino</c:v>
                </c:pt>
                <c:pt idx="1">
                  <c:v>Asian American</c:v>
                </c:pt>
                <c:pt idx="2">
                  <c:v>African American</c:v>
                </c:pt>
                <c:pt idx="3">
                  <c:v>white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</c:v>
                </c:pt>
                <c:pt idx="1">
                  <c:v>3</c:v>
                </c:pt>
                <c:pt idx="2">
                  <c:v>6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A7-4979-A267-7C254C73BC0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above 3% difference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Latino</c:v>
                </c:pt>
                <c:pt idx="1">
                  <c:v>Asian American</c:v>
                </c:pt>
                <c:pt idx="2">
                  <c:v>African American</c:v>
                </c:pt>
                <c:pt idx="3">
                  <c:v>white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17</c:v>
                </c:pt>
                <c:pt idx="2">
                  <c:v>13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A7-4979-A267-7C254C73BC0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49929448"/>
        <c:axId val="549929776"/>
      </c:barChart>
      <c:catAx>
        <c:axId val="549929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929776"/>
        <c:crosses val="autoZero"/>
        <c:auto val="1"/>
        <c:lblAlgn val="ctr"/>
        <c:lblOffset val="100"/>
        <c:noMultiLvlLbl val="0"/>
      </c:catAx>
      <c:valAx>
        <c:axId val="549929776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549929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674506508708912E-2"/>
          <c:y val="0.84329101165204523"/>
          <c:w val="0.79709910181337229"/>
          <c:h val="0.1567089883479548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Democrat Approximation (43) Grade</a:t>
            </a:r>
            <a:r>
              <a:rPr lang="en-US" sz="1400" baseline="0" dirty="0"/>
              <a:t> 28%</a:t>
            </a:r>
            <a:endParaRPr lang="en-US" sz="1400" dirty="0"/>
          </a:p>
        </c:rich>
      </c:tx>
      <c:layout>
        <c:manualLayout>
          <c:xMode val="edge"/>
          <c:yMode val="edge"/>
          <c:x val="0.212315895235976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215686515748035"/>
          <c:y val="0.107414055892344"/>
          <c:w val="0.75473375984251967"/>
          <c:h val="0.77158422911022218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below 3% difference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Latino</c:v>
                </c:pt>
                <c:pt idx="1">
                  <c:v>Asian American</c:v>
                </c:pt>
                <c:pt idx="2">
                  <c:v>African American</c:v>
                </c:pt>
                <c:pt idx="3">
                  <c:v>white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0</c:v>
                </c:pt>
                <c:pt idx="2">
                  <c:v>2</c:v>
                </c:pt>
                <c:pt idx="3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05-4EA0-AB69-0D70C21503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within 3% difference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Latino</c:v>
                </c:pt>
                <c:pt idx="1">
                  <c:v>Asian American</c:v>
                </c:pt>
                <c:pt idx="2">
                  <c:v>African American</c:v>
                </c:pt>
                <c:pt idx="3">
                  <c:v>white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16</c:v>
                </c:pt>
                <c:pt idx="1">
                  <c:v>14</c:v>
                </c:pt>
                <c:pt idx="2">
                  <c:v>13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05-4EA0-AB69-0D70C21503C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above 3% difference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Latino</c:v>
                </c:pt>
                <c:pt idx="1">
                  <c:v>Asian American</c:v>
                </c:pt>
                <c:pt idx="2">
                  <c:v>African American</c:v>
                </c:pt>
                <c:pt idx="3">
                  <c:v>white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20</c:v>
                </c:pt>
                <c:pt idx="1">
                  <c:v>29</c:v>
                </c:pt>
                <c:pt idx="2">
                  <c:v>28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05-4EA0-AB69-0D70C21503C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49929448"/>
        <c:axId val="549929776"/>
      </c:barChart>
      <c:catAx>
        <c:axId val="549929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929776"/>
        <c:crosses val="autoZero"/>
        <c:auto val="1"/>
        <c:lblAlgn val="ctr"/>
        <c:lblOffset val="100"/>
        <c:noMultiLvlLbl val="0"/>
      </c:catAx>
      <c:valAx>
        <c:axId val="549929776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549929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674506508708912E-2"/>
          <c:y val="0.84329101165204523"/>
          <c:w val="0.79709910181337229"/>
          <c:h val="0.1567089883479548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from Survey 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Moses Howard</a:t>
            </a:r>
          </a:p>
        </p:txBody>
      </p:sp>
    </p:spTree>
    <p:extLst>
      <p:ext uri="{BB962C8B-B14F-4D97-AF65-F5344CB8AC3E}">
        <p14:creationId xmlns:p14="http://schemas.microsoft.com/office/powerpoint/2010/main" val="2959642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290196348"/>
              </p:ext>
            </p:extLst>
          </p:nvPr>
        </p:nvGraphicFramePr>
        <p:xfrm>
          <a:off x="1952487" y="48499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7155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8342676"/>
              </p:ext>
            </p:extLst>
          </p:nvPr>
        </p:nvGraphicFramePr>
        <p:xfrm>
          <a:off x="1952487" y="48499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1231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48293337"/>
              </p:ext>
            </p:extLst>
          </p:nvPr>
        </p:nvGraphicFramePr>
        <p:xfrm>
          <a:off x="1952487" y="48499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0189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Not-so-fun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3857" y="2133600"/>
            <a:ext cx="9490755" cy="3777622"/>
          </a:xfrm>
        </p:spPr>
        <p:txBody>
          <a:bodyPr>
            <a:normAutofit/>
          </a:bodyPr>
          <a:lstStyle/>
          <a:p>
            <a:r>
              <a:rPr lang="en-US" dirty="0"/>
              <a:t>8 out of 84 </a:t>
            </a:r>
            <a:r>
              <a:rPr lang="en-US" dirty="0"/>
              <a:t>respondents</a:t>
            </a:r>
            <a:r>
              <a:rPr lang="en-US" dirty="0"/>
              <a:t> think the population is under 10 million</a:t>
            </a:r>
          </a:p>
          <a:p>
            <a:r>
              <a:rPr lang="en-US" dirty="0"/>
              <a:t>82 out of 94 respondents listed the total of the four populations as 100%</a:t>
            </a:r>
          </a:p>
          <a:p>
            <a:r>
              <a:rPr lang="en-US" dirty="0"/>
              <a:t>10 out of 94 respondents were within 3% of actual white percentage</a:t>
            </a:r>
          </a:p>
          <a:p>
            <a:r>
              <a:rPr lang="en-US" dirty="0"/>
              <a:t>29 out of 94 respondents were within 3% of actual African American percentage</a:t>
            </a:r>
          </a:p>
          <a:p>
            <a:r>
              <a:rPr lang="en-US" dirty="0"/>
              <a:t>21 out of 94 respondents were within 3% of actual Asian American percentage</a:t>
            </a:r>
          </a:p>
          <a:p>
            <a:r>
              <a:rPr lang="en-US" dirty="0"/>
              <a:t>38 out of 94 respondents were within 3% of actual Latino percentage</a:t>
            </a:r>
            <a:endParaRPr lang="en-US" dirty="0"/>
          </a:p>
          <a:p>
            <a:r>
              <a:rPr lang="en-US" dirty="0"/>
              <a:t>Only one person was within 3% accuracy and within 30 million for the population</a:t>
            </a:r>
          </a:p>
          <a:p>
            <a:r>
              <a:rPr lang="en-US" dirty="0"/>
              <a:t>two people were within 3% accuracy on ethnicities but wrote down 3 million and 1.2 billion for population</a:t>
            </a:r>
          </a:p>
        </p:txBody>
      </p:sp>
    </p:spTree>
    <p:extLst>
      <p:ext uri="{BB962C8B-B14F-4D97-AF65-F5344CB8AC3E}">
        <p14:creationId xmlns:p14="http://schemas.microsoft.com/office/powerpoint/2010/main" val="388579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78908681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391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818139233"/>
              </p:ext>
            </p:extLst>
          </p:nvPr>
        </p:nvGraphicFramePr>
        <p:xfrm>
          <a:off x="4253947" y="176327"/>
          <a:ext cx="3538331" cy="64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4224729162"/>
              </p:ext>
            </p:extLst>
          </p:nvPr>
        </p:nvGraphicFramePr>
        <p:xfrm>
          <a:off x="8150087" y="176327"/>
          <a:ext cx="3653183" cy="64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023503939"/>
              </p:ext>
            </p:extLst>
          </p:nvPr>
        </p:nvGraphicFramePr>
        <p:xfrm>
          <a:off x="278294" y="176327"/>
          <a:ext cx="3617845" cy="64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835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290975361"/>
              </p:ext>
            </p:extLst>
          </p:nvPr>
        </p:nvGraphicFramePr>
        <p:xfrm>
          <a:off x="1952487" y="48499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198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04418076"/>
              </p:ext>
            </p:extLst>
          </p:nvPr>
        </p:nvGraphicFramePr>
        <p:xfrm>
          <a:off x="1952487" y="48499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4654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4047138120"/>
              </p:ext>
            </p:extLst>
          </p:nvPr>
        </p:nvGraphicFramePr>
        <p:xfrm>
          <a:off x="6063343" y="3574826"/>
          <a:ext cx="5867400" cy="3152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707819925"/>
              </p:ext>
            </p:extLst>
          </p:nvPr>
        </p:nvGraphicFramePr>
        <p:xfrm>
          <a:off x="303850" y="3572670"/>
          <a:ext cx="5639750" cy="3154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117617077"/>
              </p:ext>
            </p:extLst>
          </p:nvPr>
        </p:nvGraphicFramePr>
        <p:xfrm>
          <a:off x="303850" y="152400"/>
          <a:ext cx="5639750" cy="3202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351619970"/>
              </p:ext>
            </p:extLst>
          </p:nvPr>
        </p:nvGraphicFramePr>
        <p:xfrm>
          <a:off x="6063343" y="152400"/>
          <a:ext cx="5867400" cy="3202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23799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31589825"/>
              </p:ext>
            </p:extLst>
          </p:nvPr>
        </p:nvGraphicFramePr>
        <p:xfrm>
          <a:off x="1952487" y="48499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552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07521823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333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551902128"/>
              </p:ext>
            </p:extLst>
          </p:nvPr>
        </p:nvGraphicFramePr>
        <p:xfrm>
          <a:off x="6357257" y="176327"/>
          <a:ext cx="5446013" cy="64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495947762"/>
              </p:ext>
            </p:extLst>
          </p:nvPr>
        </p:nvGraphicFramePr>
        <p:xfrm>
          <a:off x="278294" y="176327"/>
          <a:ext cx="5774163" cy="64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497711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1679</TotalTime>
  <Words>257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Data from Survey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Not-so-fun facts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Moses Howard</dc:creator>
  <cp:lastModifiedBy>Moses Howard</cp:lastModifiedBy>
  <cp:revision>40</cp:revision>
  <dcterms:created xsi:type="dcterms:W3CDTF">2017-05-04T05:33:49Z</dcterms:created>
  <dcterms:modified xsi:type="dcterms:W3CDTF">2017-05-15T07:17:44Z</dcterms:modified>
</cp:coreProperties>
</file>