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59" r:id="rId5"/>
    <p:sldId id="260" r:id="rId6"/>
    <p:sldId id="261" r:id="rId7"/>
    <p:sldId id="262" r:id="rId8"/>
    <p:sldId id="263" r:id="rId9"/>
    <p:sldId id="264" r:id="rId10"/>
    <p:sldId id="266" r:id="rId11"/>
    <p:sldId id="267" r:id="rId12"/>
    <p:sldId id="268" r:id="rId13"/>
    <p:sldId id="269" r:id="rId14"/>
    <p:sldId id="270" r:id="rId15"/>
    <p:sldId id="272" r:id="rId16"/>
    <p:sldId id="271" r:id="rId17"/>
    <p:sldId id="274"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97" d="100"/>
          <a:sy n="97" d="100"/>
        </p:scale>
        <p:origin x="10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873C310-9912-4354-AE41-90384BD99AC5}"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9D350A4-E1DA-45AE-A0FA-1510DB7FD282}">
      <dgm:prSet/>
      <dgm:spPr/>
      <dgm:t>
        <a:bodyPr/>
        <a:lstStyle/>
        <a:p>
          <a:r>
            <a:rPr lang="en-GB"/>
            <a:t>Innovate Mortgage Products</a:t>
          </a:r>
          <a:endParaRPr lang="en-US"/>
        </a:p>
      </dgm:t>
    </dgm:pt>
    <dgm:pt modelId="{3C1E6A18-2297-4B9A-996F-F4BA5BDD7A71}" type="parTrans" cxnId="{3C2ABE5E-DA38-42BD-882C-D38368584F5D}">
      <dgm:prSet/>
      <dgm:spPr/>
      <dgm:t>
        <a:bodyPr/>
        <a:lstStyle/>
        <a:p>
          <a:endParaRPr lang="en-US"/>
        </a:p>
      </dgm:t>
    </dgm:pt>
    <dgm:pt modelId="{2452309B-2D57-4B8E-A616-37DE2E224311}" type="sibTrans" cxnId="{3C2ABE5E-DA38-42BD-882C-D38368584F5D}">
      <dgm:prSet/>
      <dgm:spPr/>
      <dgm:t>
        <a:bodyPr/>
        <a:lstStyle/>
        <a:p>
          <a:endParaRPr lang="en-US"/>
        </a:p>
      </dgm:t>
    </dgm:pt>
    <dgm:pt modelId="{9A9480C3-BC31-45BB-867B-8D5F98A16F6A}">
      <dgm:prSet/>
      <dgm:spPr/>
      <dgm:t>
        <a:bodyPr/>
        <a:lstStyle/>
        <a:p>
          <a:r>
            <a:rPr lang="en-GB"/>
            <a:t>Enhance Risk Management</a:t>
          </a:r>
          <a:endParaRPr lang="en-US"/>
        </a:p>
      </dgm:t>
    </dgm:pt>
    <dgm:pt modelId="{B8C73316-A53E-481B-816F-D1BD162EB0F9}" type="parTrans" cxnId="{6B1D3F4B-D117-45B6-B0BC-F1E55830704C}">
      <dgm:prSet/>
      <dgm:spPr/>
      <dgm:t>
        <a:bodyPr/>
        <a:lstStyle/>
        <a:p>
          <a:endParaRPr lang="en-US"/>
        </a:p>
      </dgm:t>
    </dgm:pt>
    <dgm:pt modelId="{71D64A69-1C2B-4803-B3AF-B9AFE87D5B30}" type="sibTrans" cxnId="{6B1D3F4B-D117-45B6-B0BC-F1E55830704C}">
      <dgm:prSet/>
      <dgm:spPr/>
      <dgm:t>
        <a:bodyPr/>
        <a:lstStyle/>
        <a:p>
          <a:endParaRPr lang="en-US"/>
        </a:p>
      </dgm:t>
    </dgm:pt>
    <dgm:pt modelId="{1C7E3E66-6317-4728-B2D1-C5A2BEB71B34}">
      <dgm:prSet/>
      <dgm:spPr/>
      <dgm:t>
        <a:bodyPr/>
        <a:lstStyle/>
        <a:p>
          <a:r>
            <a:rPr lang="en-GB"/>
            <a:t>Embrace data-driven decision-making</a:t>
          </a:r>
          <a:endParaRPr lang="en-US"/>
        </a:p>
      </dgm:t>
    </dgm:pt>
    <dgm:pt modelId="{3D7FE886-7CBA-4F65-80AD-2F6867520A87}" type="parTrans" cxnId="{CD216B67-7F7B-4824-81FF-F22DE64FAEBC}">
      <dgm:prSet/>
      <dgm:spPr/>
      <dgm:t>
        <a:bodyPr/>
        <a:lstStyle/>
        <a:p>
          <a:endParaRPr lang="en-US"/>
        </a:p>
      </dgm:t>
    </dgm:pt>
    <dgm:pt modelId="{E463B7A8-1A4B-4988-AC94-8B73666AAE43}" type="sibTrans" cxnId="{CD216B67-7F7B-4824-81FF-F22DE64FAEBC}">
      <dgm:prSet/>
      <dgm:spPr/>
      <dgm:t>
        <a:bodyPr/>
        <a:lstStyle/>
        <a:p>
          <a:endParaRPr lang="en-US"/>
        </a:p>
      </dgm:t>
    </dgm:pt>
    <dgm:pt modelId="{79BB8C19-A4E6-48FF-AA82-C5B70D0C47B7}">
      <dgm:prSet/>
      <dgm:spPr/>
      <dgm:t>
        <a:bodyPr/>
        <a:lstStyle/>
        <a:p>
          <a:r>
            <a:rPr lang="en-GB"/>
            <a:t>Monitor Market Drivers</a:t>
          </a:r>
          <a:endParaRPr lang="en-US"/>
        </a:p>
      </dgm:t>
    </dgm:pt>
    <dgm:pt modelId="{55818E64-0CAC-428F-BF98-7F7AC43D914B}" type="parTrans" cxnId="{D7C39277-CC5D-46DA-8C70-F8748E676C03}">
      <dgm:prSet/>
      <dgm:spPr/>
      <dgm:t>
        <a:bodyPr/>
        <a:lstStyle/>
        <a:p>
          <a:endParaRPr lang="en-US"/>
        </a:p>
      </dgm:t>
    </dgm:pt>
    <dgm:pt modelId="{2EE6F631-6A96-4B8E-A1A4-A2324D5EE127}" type="sibTrans" cxnId="{D7C39277-CC5D-46DA-8C70-F8748E676C03}">
      <dgm:prSet/>
      <dgm:spPr/>
      <dgm:t>
        <a:bodyPr/>
        <a:lstStyle/>
        <a:p>
          <a:endParaRPr lang="en-US"/>
        </a:p>
      </dgm:t>
    </dgm:pt>
    <dgm:pt modelId="{6F05FA68-8A2D-4A38-972F-9F5035C7E762}" type="pres">
      <dgm:prSet presAssocID="{D873C310-9912-4354-AE41-90384BD99AC5}" presName="root" presStyleCnt="0">
        <dgm:presLayoutVars>
          <dgm:dir/>
          <dgm:resizeHandles val="exact"/>
        </dgm:presLayoutVars>
      </dgm:prSet>
      <dgm:spPr/>
    </dgm:pt>
    <dgm:pt modelId="{DFA8D962-4DF8-4227-9D92-B4785FA9FA0C}" type="pres">
      <dgm:prSet presAssocID="{D873C310-9912-4354-AE41-90384BD99AC5}" presName="container" presStyleCnt="0">
        <dgm:presLayoutVars>
          <dgm:dir/>
          <dgm:resizeHandles val="exact"/>
        </dgm:presLayoutVars>
      </dgm:prSet>
      <dgm:spPr/>
    </dgm:pt>
    <dgm:pt modelId="{3DBD667D-C5A4-4D62-90A4-DA0C748AB6E0}" type="pres">
      <dgm:prSet presAssocID="{69D350A4-E1DA-45AE-A0FA-1510DB7FD282}" presName="compNode" presStyleCnt="0"/>
      <dgm:spPr/>
    </dgm:pt>
    <dgm:pt modelId="{D34BF03E-DDD5-457B-BC3C-05A21B6BB6D9}" type="pres">
      <dgm:prSet presAssocID="{69D350A4-E1DA-45AE-A0FA-1510DB7FD282}" presName="iconBgRect" presStyleLbl="bgShp" presStyleIdx="0" presStyleCnt="4"/>
      <dgm:spPr/>
    </dgm:pt>
    <dgm:pt modelId="{10D0B22F-5AFA-41F5-A595-744E14902BCF}" type="pres">
      <dgm:prSet presAssocID="{69D350A4-E1DA-45AE-A0FA-1510DB7FD2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F8C001FD-7C11-4AD8-AB25-B2A45AD3786F}" type="pres">
      <dgm:prSet presAssocID="{69D350A4-E1DA-45AE-A0FA-1510DB7FD282}" presName="spaceRect" presStyleCnt="0"/>
      <dgm:spPr/>
    </dgm:pt>
    <dgm:pt modelId="{A3D5076B-F421-4BA8-8F74-6465D00E1FFA}" type="pres">
      <dgm:prSet presAssocID="{69D350A4-E1DA-45AE-A0FA-1510DB7FD282}" presName="textRect" presStyleLbl="revTx" presStyleIdx="0" presStyleCnt="4">
        <dgm:presLayoutVars>
          <dgm:chMax val="1"/>
          <dgm:chPref val="1"/>
        </dgm:presLayoutVars>
      </dgm:prSet>
      <dgm:spPr/>
    </dgm:pt>
    <dgm:pt modelId="{690B638F-2251-4F65-AE3C-BD4CAD045099}" type="pres">
      <dgm:prSet presAssocID="{2452309B-2D57-4B8E-A616-37DE2E224311}" presName="sibTrans" presStyleLbl="sibTrans2D1" presStyleIdx="0" presStyleCnt="0"/>
      <dgm:spPr/>
    </dgm:pt>
    <dgm:pt modelId="{56095083-833F-40BE-B0E0-1370E39B5C73}" type="pres">
      <dgm:prSet presAssocID="{9A9480C3-BC31-45BB-867B-8D5F98A16F6A}" presName="compNode" presStyleCnt="0"/>
      <dgm:spPr/>
    </dgm:pt>
    <dgm:pt modelId="{8C286D4E-2080-4079-AFAF-B18BDC9A7705}" type="pres">
      <dgm:prSet presAssocID="{9A9480C3-BC31-45BB-867B-8D5F98A16F6A}" presName="iconBgRect" presStyleLbl="bgShp" presStyleIdx="1" presStyleCnt="4"/>
      <dgm:spPr/>
    </dgm:pt>
    <dgm:pt modelId="{0FB0F12F-C0F7-45D4-8C2B-0194C339123E}" type="pres">
      <dgm:prSet presAssocID="{9A9480C3-BC31-45BB-867B-8D5F98A16F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518CE0E9-AAEE-4008-B160-06D02DD39E0F}" type="pres">
      <dgm:prSet presAssocID="{9A9480C3-BC31-45BB-867B-8D5F98A16F6A}" presName="spaceRect" presStyleCnt="0"/>
      <dgm:spPr/>
    </dgm:pt>
    <dgm:pt modelId="{DF91739D-270C-4E46-8F48-659C6A35657F}" type="pres">
      <dgm:prSet presAssocID="{9A9480C3-BC31-45BB-867B-8D5F98A16F6A}" presName="textRect" presStyleLbl="revTx" presStyleIdx="1" presStyleCnt="4">
        <dgm:presLayoutVars>
          <dgm:chMax val="1"/>
          <dgm:chPref val="1"/>
        </dgm:presLayoutVars>
      </dgm:prSet>
      <dgm:spPr/>
    </dgm:pt>
    <dgm:pt modelId="{09C57C16-E721-4BE0-8651-98E999E4BD23}" type="pres">
      <dgm:prSet presAssocID="{71D64A69-1C2B-4803-B3AF-B9AFE87D5B30}" presName="sibTrans" presStyleLbl="sibTrans2D1" presStyleIdx="0" presStyleCnt="0"/>
      <dgm:spPr/>
    </dgm:pt>
    <dgm:pt modelId="{CA283EF8-478F-4BE7-8CFB-C453AFE58B3D}" type="pres">
      <dgm:prSet presAssocID="{1C7E3E66-6317-4728-B2D1-C5A2BEB71B34}" presName="compNode" presStyleCnt="0"/>
      <dgm:spPr/>
    </dgm:pt>
    <dgm:pt modelId="{FA409020-9B46-489C-8671-5BEDECF14C4F}" type="pres">
      <dgm:prSet presAssocID="{1C7E3E66-6317-4728-B2D1-C5A2BEB71B34}" presName="iconBgRect" presStyleLbl="bgShp" presStyleIdx="2" presStyleCnt="4"/>
      <dgm:spPr/>
    </dgm:pt>
    <dgm:pt modelId="{3A6C07F3-9581-4EF1-AEDD-FBAB00BEAFD7}" type="pres">
      <dgm:prSet presAssocID="{1C7E3E66-6317-4728-B2D1-C5A2BEB71B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C9E9E9ED-7CBF-4D2F-A2C0-E87557C23478}" type="pres">
      <dgm:prSet presAssocID="{1C7E3E66-6317-4728-B2D1-C5A2BEB71B34}" presName="spaceRect" presStyleCnt="0"/>
      <dgm:spPr/>
    </dgm:pt>
    <dgm:pt modelId="{A9360533-AC63-4084-984C-D7D5E9B374B9}" type="pres">
      <dgm:prSet presAssocID="{1C7E3E66-6317-4728-B2D1-C5A2BEB71B34}" presName="textRect" presStyleLbl="revTx" presStyleIdx="2" presStyleCnt="4">
        <dgm:presLayoutVars>
          <dgm:chMax val="1"/>
          <dgm:chPref val="1"/>
        </dgm:presLayoutVars>
      </dgm:prSet>
      <dgm:spPr/>
    </dgm:pt>
    <dgm:pt modelId="{A244D95A-21CA-4B6C-B461-C8E8F019236D}" type="pres">
      <dgm:prSet presAssocID="{E463B7A8-1A4B-4988-AC94-8B73666AAE43}" presName="sibTrans" presStyleLbl="sibTrans2D1" presStyleIdx="0" presStyleCnt="0"/>
      <dgm:spPr/>
    </dgm:pt>
    <dgm:pt modelId="{DF34D3A4-0C13-4BEC-A239-A122704E50E4}" type="pres">
      <dgm:prSet presAssocID="{79BB8C19-A4E6-48FF-AA82-C5B70D0C47B7}" presName="compNode" presStyleCnt="0"/>
      <dgm:spPr/>
    </dgm:pt>
    <dgm:pt modelId="{283197EA-0BA3-457D-AFF2-2097A334D06C}" type="pres">
      <dgm:prSet presAssocID="{79BB8C19-A4E6-48FF-AA82-C5B70D0C47B7}" presName="iconBgRect" presStyleLbl="bgShp" presStyleIdx="3" presStyleCnt="4"/>
      <dgm:spPr/>
    </dgm:pt>
    <dgm:pt modelId="{B21AC303-21E4-45F2-A39A-315F352B8CD9}" type="pres">
      <dgm:prSet presAssocID="{79BB8C19-A4E6-48FF-AA82-C5B70D0C47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7723B980-5530-437E-8684-3B817E9DCD8F}" type="pres">
      <dgm:prSet presAssocID="{79BB8C19-A4E6-48FF-AA82-C5B70D0C47B7}" presName="spaceRect" presStyleCnt="0"/>
      <dgm:spPr/>
    </dgm:pt>
    <dgm:pt modelId="{B8DC2A44-8AA4-4E91-973D-8AB7252704EA}" type="pres">
      <dgm:prSet presAssocID="{79BB8C19-A4E6-48FF-AA82-C5B70D0C47B7}" presName="textRect" presStyleLbl="revTx" presStyleIdx="3" presStyleCnt="4">
        <dgm:presLayoutVars>
          <dgm:chMax val="1"/>
          <dgm:chPref val="1"/>
        </dgm:presLayoutVars>
      </dgm:prSet>
      <dgm:spPr/>
    </dgm:pt>
  </dgm:ptLst>
  <dgm:cxnLst>
    <dgm:cxn modelId="{C3A6BA24-D40E-4350-BA94-17169CC0D50D}" type="presOf" srcId="{2452309B-2D57-4B8E-A616-37DE2E224311}" destId="{690B638F-2251-4F65-AE3C-BD4CAD045099}" srcOrd="0" destOrd="0" presId="urn:microsoft.com/office/officeart/2018/2/layout/IconCircleList"/>
    <dgm:cxn modelId="{3C2ABE5E-DA38-42BD-882C-D38368584F5D}" srcId="{D873C310-9912-4354-AE41-90384BD99AC5}" destId="{69D350A4-E1DA-45AE-A0FA-1510DB7FD282}" srcOrd="0" destOrd="0" parTransId="{3C1E6A18-2297-4B9A-996F-F4BA5BDD7A71}" sibTransId="{2452309B-2D57-4B8E-A616-37DE2E224311}"/>
    <dgm:cxn modelId="{2BFD2E41-11A6-4370-9127-695CEDF81CDF}" type="presOf" srcId="{D873C310-9912-4354-AE41-90384BD99AC5}" destId="{6F05FA68-8A2D-4A38-972F-9F5035C7E762}" srcOrd="0" destOrd="0" presId="urn:microsoft.com/office/officeart/2018/2/layout/IconCircleList"/>
    <dgm:cxn modelId="{CD216B67-7F7B-4824-81FF-F22DE64FAEBC}" srcId="{D873C310-9912-4354-AE41-90384BD99AC5}" destId="{1C7E3E66-6317-4728-B2D1-C5A2BEB71B34}" srcOrd="2" destOrd="0" parTransId="{3D7FE886-7CBA-4F65-80AD-2F6867520A87}" sibTransId="{E463B7A8-1A4B-4988-AC94-8B73666AAE43}"/>
    <dgm:cxn modelId="{6B1D3F4B-D117-45B6-B0BC-F1E55830704C}" srcId="{D873C310-9912-4354-AE41-90384BD99AC5}" destId="{9A9480C3-BC31-45BB-867B-8D5F98A16F6A}" srcOrd="1" destOrd="0" parTransId="{B8C73316-A53E-481B-816F-D1BD162EB0F9}" sibTransId="{71D64A69-1C2B-4803-B3AF-B9AFE87D5B30}"/>
    <dgm:cxn modelId="{D7C39277-CC5D-46DA-8C70-F8748E676C03}" srcId="{D873C310-9912-4354-AE41-90384BD99AC5}" destId="{79BB8C19-A4E6-48FF-AA82-C5B70D0C47B7}" srcOrd="3" destOrd="0" parTransId="{55818E64-0CAC-428F-BF98-7F7AC43D914B}" sibTransId="{2EE6F631-6A96-4B8E-A1A4-A2324D5EE127}"/>
    <dgm:cxn modelId="{00D30497-F4D6-479F-B57A-C0E723B28C6F}" type="presOf" srcId="{71D64A69-1C2B-4803-B3AF-B9AFE87D5B30}" destId="{09C57C16-E721-4BE0-8651-98E999E4BD23}" srcOrd="0" destOrd="0" presId="urn:microsoft.com/office/officeart/2018/2/layout/IconCircleList"/>
    <dgm:cxn modelId="{4533B5B1-482B-4E7B-A666-EF5226E65517}" type="presOf" srcId="{69D350A4-E1DA-45AE-A0FA-1510DB7FD282}" destId="{A3D5076B-F421-4BA8-8F74-6465D00E1FFA}" srcOrd="0" destOrd="0" presId="urn:microsoft.com/office/officeart/2018/2/layout/IconCircleList"/>
    <dgm:cxn modelId="{13812AB2-ED23-4767-B4BC-02B73FDF8F7D}" type="presOf" srcId="{79BB8C19-A4E6-48FF-AA82-C5B70D0C47B7}" destId="{B8DC2A44-8AA4-4E91-973D-8AB7252704EA}" srcOrd="0" destOrd="0" presId="urn:microsoft.com/office/officeart/2018/2/layout/IconCircleList"/>
    <dgm:cxn modelId="{3767BFC3-45DF-439D-B4AB-08A1E1129DFF}" type="presOf" srcId="{E463B7A8-1A4B-4988-AC94-8B73666AAE43}" destId="{A244D95A-21CA-4B6C-B461-C8E8F019236D}" srcOrd="0" destOrd="0" presId="urn:microsoft.com/office/officeart/2018/2/layout/IconCircleList"/>
    <dgm:cxn modelId="{D632C1E2-0C39-431E-8EAE-367D87BA82B6}" type="presOf" srcId="{1C7E3E66-6317-4728-B2D1-C5A2BEB71B34}" destId="{A9360533-AC63-4084-984C-D7D5E9B374B9}" srcOrd="0" destOrd="0" presId="urn:microsoft.com/office/officeart/2018/2/layout/IconCircleList"/>
    <dgm:cxn modelId="{2266AAF4-1A59-4843-B640-F80633048C64}" type="presOf" srcId="{9A9480C3-BC31-45BB-867B-8D5F98A16F6A}" destId="{DF91739D-270C-4E46-8F48-659C6A35657F}" srcOrd="0" destOrd="0" presId="urn:microsoft.com/office/officeart/2018/2/layout/IconCircleList"/>
    <dgm:cxn modelId="{2561A199-6148-4B98-ADF0-D7795BC80CDC}" type="presParOf" srcId="{6F05FA68-8A2D-4A38-972F-9F5035C7E762}" destId="{DFA8D962-4DF8-4227-9D92-B4785FA9FA0C}" srcOrd="0" destOrd="0" presId="urn:microsoft.com/office/officeart/2018/2/layout/IconCircleList"/>
    <dgm:cxn modelId="{63DC823C-F08C-4F62-B477-87B72E1A06B8}" type="presParOf" srcId="{DFA8D962-4DF8-4227-9D92-B4785FA9FA0C}" destId="{3DBD667D-C5A4-4D62-90A4-DA0C748AB6E0}" srcOrd="0" destOrd="0" presId="urn:microsoft.com/office/officeart/2018/2/layout/IconCircleList"/>
    <dgm:cxn modelId="{F1B7C531-0F7E-40F5-BE35-805B389AC5DD}" type="presParOf" srcId="{3DBD667D-C5A4-4D62-90A4-DA0C748AB6E0}" destId="{D34BF03E-DDD5-457B-BC3C-05A21B6BB6D9}" srcOrd="0" destOrd="0" presId="urn:microsoft.com/office/officeart/2018/2/layout/IconCircleList"/>
    <dgm:cxn modelId="{6C97DBC4-F8DF-4857-A9E8-AD233568B71B}" type="presParOf" srcId="{3DBD667D-C5A4-4D62-90A4-DA0C748AB6E0}" destId="{10D0B22F-5AFA-41F5-A595-744E14902BCF}" srcOrd="1" destOrd="0" presId="urn:microsoft.com/office/officeart/2018/2/layout/IconCircleList"/>
    <dgm:cxn modelId="{6947257A-8A21-4454-8B91-7E069778DB09}" type="presParOf" srcId="{3DBD667D-C5A4-4D62-90A4-DA0C748AB6E0}" destId="{F8C001FD-7C11-4AD8-AB25-B2A45AD3786F}" srcOrd="2" destOrd="0" presId="urn:microsoft.com/office/officeart/2018/2/layout/IconCircleList"/>
    <dgm:cxn modelId="{A6FBCA2F-F02B-410A-AAA7-EF92D667A31B}" type="presParOf" srcId="{3DBD667D-C5A4-4D62-90A4-DA0C748AB6E0}" destId="{A3D5076B-F421-4BA8-8F74-6465D00E1FFA}" srcOrd="3" destOrd="0" presId="urn:microsoft.com/office/officeart/2018/2/layout/IconCircleList"/>
    <dgm:cxn modelId="{949DA617-696C-4FC0-9A6A-F5FB9E497176}" type="presParOf" srcId="{DFA8D962-4DF8-4227-9D92-B4785FA9FA0C}" destId="{690B638F-2251-4F65-AE3C-BD4CAD045099}" srcOrd="1" destOrd="0" presId="urn:microsoft.com/office/officeart/2018/2/layout/IconCircleList"/>
    <dgm:cxn modelId="{3ACB0A3B-F31B-42C4-9C7C-5B87E7922720}" type="presParOf" srcId="{DFA8D962-4DF8-4227-9D92-B4785FA9FA0C}" destId="{56095083-833F-40BE-B0E0-1370E39B5C73}" srcOrd="2" destOrd="0" presId="urn:microsoft.com/office/officeart/2018/2/layout/IconCircleList"/>
    <dgm:cxn modelId="{E2EE0052-DBD5-4B71-B2F8-77E7BF4BF85A}" type="presParOf" srcId="{56095083-833F-40BE-B0E0-1370E39B5C73}" destId="{8C286D4E-2080-4079-AFAF-B18BDC9A7705}" srcOrd="0" destOrd="0" presId="urn:microsoft.com/office/officeart/2018/2/layout/IconCircleList"/>
    <dgm:cxn modelId="{61971AA8-7FDE-4FD7-8285-D3EBA1972C26}" type="presParOf" srcId="{56095083-833F-40BE-B0E0-1370E39B5C73}" destId="{0FB0F12F-C0F7-45D4-8C2B-0194C339123E}" srcOrd="1" destOrd="0" presId="urn:microsoft.com/office/officeart/2018/2/layout/IconCircleList"/>
    <dgm:cxn modelId="{BE063074-31B6-4509-BCB5-DBFBC5E13E66}" type="presParOf" srcId="{56095083-833F-40BE-B0E0-1370E39B5C73}" destId="{518CE0E9-AAEE-4008-B160-06D02DD39E0F}" srcOrd="2" destOrd="0" presId="urn:microsoft.com/office/officeart/2018/2/layout/IconCircleList"/>
    <dgm:cxn modelId="{673CB444-64D5-48D1-A355-484E6C886BC5}" type="presParOf" srcId="{56095083-833F-40BE-B0E0-1370E39B5C73}" destId="{DF91739D-270C-4E46-8F48-659C6A35657F}" srcOrd="3" destOrd="0" presId="urn:microsoft.com/office/officeart/2018/2/layout/IconCircleList"/>
    <dgm:cxn modelId="{597C2EA2-7EC9-4E55-AEAE-275EB99F9A89}" type="presParOf" srcId="{DFA8D962-4DF8-4227-9D92-B4785FA9FA0C}" destId="{09C57C16-E721-4BE0-8651-98E999E4BD23}" srcOrd="3" destOrd="0" presId="urn:microsoft.com/office/officeart/2018/2/layout/IconCircleList"/>
    <dgm:cxn modelId="{6D3389A7-414A-4A1F-8CFB-140274A3C61D}" type="presParOf" srcId="{DFA8D962-4DF8-4227-9D92-B4785FA9FA0C}" destId="{CA283EF8-478F-4BE7-8CFB-C453AFE58B3D}" srcOrd="4" destOrd="0" presId="urn:microsoft.com/office/officeart/2018/2/layout/IconCircleList"/>
    <dgm:cxn modelId="{804B8A28-C4AA-4423-B7F7-00066EDAB08B}" type="presParOf" srcId="{CA283EF8-478F-4BE7-8CFB-C453AFE58B3D}" destId="{FA409020-9B46-489C-8671-5BEDECF14C4F}" srcOrd="0" destOrd="0" presId="urn:microsoft.com/office/officeart/2018/2/layout/IconCircleList"/>
    <dgm:cxn modelId="{B4A398D4-C5D1-43F8-BBFF-82E3ABEC10CE}" type="presParOf" srcId="{CA283EF8-478F-4BE7-8CFB-C453AFE58B3D}" destId="{3A6C07F3-9581-4EF1-AEDD-FBAB00BEAFD7}" srcOrd="1" destOrd="0" presId="urn:microsoft.com/office/officeart/2018/2/layout/IconCircleList"/>
    <dgm:cxn modelId="{7A8AB914-972B-496F-B728-A89956415211}" type="presParOf" srcId="{CA283EF8-478F-4BE7-8CFB-C453AFE58B3D}" destId="{C9E9E9ED-7CBF-4D2F-A2C0-E87557C23478}" srcOrd="2" destOrd="0" presId="urn:microsoft.com/office/officeart/2018/2/layout/IconCircleList"/>
    <dgm:cxn modelId="{9D8AFB3A-042B-4F9B-BEF7-9F8BECCC723F}" type="presParOf" srcId="{CA283EF8-478F-4BE7-8CFB-C453AFE58B3D}" destId="{A9360533-AC63-4084-984C-D7D5E9B374B9}" srcOrd="3" destOrd="0" presId="urn:microsoft.com/office/officeart/2018/2/layout/IconCircleList"/>
    <dgm:cxn modelId="{4796FE33-D616-4011-A932-DE07055ACFF9}" type="presParOf" srcId="{DFA8D962-4DF8-4227-9D92-B4785FA9FA0C}" destId="{A244D95A-21CA-4B6C-B461-C8E8F019236D}" srcOrd="5" destOrd="0" presId="urn:microsoft.com/office/officeart/2018/2/layout/IconCircleList"/>
    <dgm:cxn modelId="{E09DF911-0DA2-4BAD-9D99-6907DAF44C8C}" type="presParOf" srcId="{DFA8D962-4DF8-4227-9D92-B4785FA9FA0C}" destId="{DF34D3A4-0C13-4BEC-A239-A122704E50E4}" srcOrd="6" destOrd="0" presId="urn:microsoft.com/office/officeart/2018/2/layout/IconCircleList"/>
    <dgm:cxn modelId="{6BE3898F-5C17-4C90-BC34-7AB0981F102E}" type="presParOf" srcId="{DF34D3A4-0C13-4BEC-A239-A122704E50E4}" destId="{283197EA-0BA3-457D-AFF2-2097A334D06C}" srcOrd="0" destOrd="0" presId="urn:microsoft.com/office/officeart/2018/2/layout/IconCircleList"/>
    <dgm:cxn modelId="{727BF5E8-A672-4CA8-9E6B-7951830355B4}" type="presParOf" srcId="{DF34D3A4-0C13-4BEC-A239-A122704E50E4}" destId="{B21AC303-21E4-45F2-A39A-315F352B8CD9}" srcOrd="1" destOrd="0" presId="urn:microsoft.com/office/officeart/2018/2/layout/IconCircleList"/>
    <dgm:cxn modelId="{208425CA-2C1F-4F71-B730-6CB0D3A2335A}" type="presParOf" srcId="{DF34D3A4-0C13-4BEC-A239-A122704E50E4}" destId="{7723B980-5530-437E-8684-3B817E9DCD8F}" srcOrd="2" destOrd="0" presId="urn:microsoft.com/office/officeart/2018/2/layout/IconCircleList"/>
    <dgm:cxn modelId="{4C31FA3D-D3CC-422C-BED2-0ED596F6210F}" type="presParOf" srcId="{DF34D3A4-0C13-4BEC-A239-A122704E50E4}" destId="{B8DC2A44-8AA4-4E91-973D-8AB7252704EA}"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BF03E-DDD5-457B-BC3C-05A21B6BB6D9}">
      <dsp:nvSpPr>
        <dsp:cNvPr id="0" name=""/>
        <dsp:cNvSpPr/>
      </dsp:nvSpPr>
      <dsp:spPr>
        <a:xfrm>
          <a:off x="147743" y="82761"/>
          <a:ext cx="1302577" cy="130257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0B22F-5AFA-41F5-A595-744E14902BCF}">
      <dsp:nvSpPr>
        <dsp:cNvPr id="0" name=""/>
        <dsp:cNvSpPr/>
      </dsp:nvSpPr>
      <dsp:spPr>
        <a:xfrm>
          <a:off x="421285" y="356302"/>
          <a:ext cx="755494" cy="755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D5076B-F421-4BA8-8F74-6465D00E1FFA}">
      <dsp:nvSpPr>
        <dsp:cNvPr id="0" name=""/>
        <dsp:cNvSpPr/>
      </dsp:nvSpPr>
      <dsp:spPr>
        <a:xfrm>
          <a:off x="1729445" y="82761"/>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Innovate Mortgage Products</a:t>
          </a:r>
          <a:endParaRPr lang="en-US" sz="2400" kern="1200"/>
        </a:p>
      </dsp:txBody>
      <dsp:txXfrm>
        <a:off x="1729445" y="82761"/>
        <a:ext cx="3070361" cy="1302577"/>
      </dsp:txXfrm>
    </dsp:sp>
    <dsp:sp modelId="{8C286D4E-2080-4079-AFAF-B18BDC9A7705}">
      <dsp:nvSpPr>
        <dsp:cNvPr id="0" name=""/>
        <dsp:cNvSpPr/>
      </dsp:nvSpPr>
      <dsp:spPr>
        <a:xfrm>
          <a:off x="5334793" y="82761"/>
          <a:ext cx="1302577" cy="130257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0F12F-C0F7-45D4-8C2B-0194C339123E}">
      <dsp:nvSpPr>
        <dsp:cNvPr id="0" name=""/>
        <dsp:cNvSpPr/>
      </dsp:nvSpPr>
      <dsp:spPr>
        <a:xfrm>
          <a:off x="5608334" y="356302"/>
          <a:ext cx="755494" cy="755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91739D-270C-4E46-8F48-659C6A35657F}">
      <dsp:nvSpPr>
        <dsp:cNvPr id="0" name=""/>
        <dsp:cNvSpPr/>
      </dsp:nvSpPr>
      <dsp:spPr>
        <a:xfrm>
          <a:off x="6916494" y="82761"/>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Enhance Risk Management</a:t>
          </a:r>
          <a:endParaRPr lang="en-US" sz="2400" kern="1200"/>
        </a:p>
      </dsp:txBody>
      <dsp:txXfrm>
        <a:off x="6916494" y="82761"/>
        <a:ext cx="3070361" cy="1302577"/>
      </dsp:txXfrm>
    </dsp:sp>
    <dsp:sp modelId="{FA409020-9B46-489C-8671-5BEDECF14C4F}">
      <dsp:nvSpPr>
        <dsp:cNvPr id="0" name=""/>
        <dsp:cNvSpPr/>
      </dsp:nvSpPr>
      <dsp:spPr>
        <a:xfrm>
          <a:off x="147743" y="1952827"/>
          <a:ext cx="1302577" cy="130257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C07F3-9581-4EF1-AEDD-FBAB00BEAFD7}">
      <dsp:nvSpPr>
        <dsp:cNvPr id="0" name=""/>
        <dsp:cNvSpPr/>
      </dsp:nvSpPr>
      <dsp:spPr>
        <a:xfrm>
          <a:off x="421285" y="2226368"/>
          <a:ext cx="755494" cy="755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360533-AC63-4084-984C-D7D5E9B374B9}">
      <dsp:nvSpPr>
        <dsp:cNvPr id="0" name=""/>
        <dsp:cNvSpPr/>
      </dsp:nvSpPr>
      <dsp:spPr>
        <a:xfrm>
          <a:off x="1729445" y="1952827"/>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Embrace data-driven decision-making</a:t>
          </a:r>
          <a:endParaRPr lang="en-US" sz="2400" kern="1200"/>
        </a:p>
      </dsp:txBody>
      <dsp:txXfrm>
        <a:off x="1729445" y="1952827"/>
        <a:ext cx="3070361" cy="1302577"/>
      </dsp:txXfrm>
    </dsp:sp>
    <dsp:sp modelId="{283197EA-0BA3-457D-AFF2-2097A334D06C}">
      <dsp:nvSpPr>
        <dsp:cNvPr id="0" name=""/>
        <dsp:cNvSpPr/>
      </dsp:nvSpPr>
      <dsp:spPr>
        <a:xfrm>
          <a:off x="5334793" y="1952827"/>
          <a:ext cx="1302577" cy="130257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AC303-21E4-45F2-A39A-315F352B8CD9}">
      <dsp:nvSpPr>
        <dsp:cNvPr id="0" name=""/>
        <dsp:cNvSpPr/>
      </dsp:nvSpPr>
      <dsp:spPr>
        <a:xfrm>
          <a:off x="5608334" y="2226368"/>
          <a:ext cx="755494" cy="755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DC2A44-8AA4-4E91-973D-8AB7252704EA}">
      <dsp:nvSpPr>
        <dsp:cNvPr id="0" name=""/>
        <dsp:cNvSpPr/>
      </dsp:nvSpPr>
      <dsp:spPr>
        <a:xfrm>
          <a:off x="6916494" y="1952827"/>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Monitor Market Drivers</a:t>
          </a:r>
          <a:endParaRPr lang="en-US" sz="2400" kern="1200"/>
        </a:p>
      </dsp:txBody>
      <dsp:txXfrm>
        <a:off x="6916494" y="1952827"/>
        <a:ext cx="3070361" cy="130257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25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3527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708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850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7300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0995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653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608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9216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7037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24-Mar-24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144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24-Mar-24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0870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emra.org/emresident/authors/christopher-walsh/" TargetMode="External"/><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jp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6.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726CEF-82AA-B889-07C5-DCE35600FFA5}"/>
              </a:ext>
            </a:extLst>
          </p:cNvPr>
          <p:cNvPicPr>
            <a:picLocks noChangeAspect="1"/>
          </p:cNvPicPr>
          <p:nvPr/>
        </p:nvPicPr>
        <p:blipFill rotWithShape="1">
          <a:blip r:embed="rId2"/>
          <a:srcRect t="34623" b="9127"/>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C472B-78A2-D64F-2814-6F43AA0D7CF4}"/>
              </a:ext>
            </a:extLst>
          </p:cNvPr>
          <p:cNvSpPr>
            <a:spLocks noGrp="1"/>
          </p:cNvSpPr>
          <p:nvPr>
            <p:ph type="ctrTitle"/>
          </p:nvPr>
        </p:nvSpPr>
        <p:spPr>
          <a:xfrm>
            <a:off x="659027" y="2093159"/>
            <a:ext cx="10873946" cy="1643572"/>
          </a:xfrm>
        </p:spPr>
        <p:txBody>
          <a:bodyPr>
            <a:normAutofit/>
          </a:bodyPr>
          <a:lstStyle/>
          <a:p>
            <a:r>
              <a:rPr lang="en-GB" sz="4400" dirty="0">
                <a:solidFill>
                  <a:srgbClr val="FFFFFF"/>
                </a:solidFill>
              </a:rPr>
              <a:t>Revolutionizing Real Estate Analysis</a:t>
            </a:r>
          </a:p>
        </p:txBody>
      </p:sp>
      <p:sp>
        <p:nvSpPr>
          <p:cNvPr id="3" name="Subtitle 2">
            <a:extLst>
              <a:ext uri="{FF2B5EF4-FFF2-40B4-BE49-F238E27FC236}">
                <a16:creationId xmlns:a16="http://schemas.microsoft.com/office/drawing/2014/main" id="{FFE922B9-3C1B-04AA-9FDF-FABBF6826FCE}"/>
              </a:ext>
            </a:extLst>
          </p:cNvPr>
          <p:cNvSpPr>
            <a:spLocks noGrp="1"/>
          </p:cNvSpPr>
          <p:nvPr>
            <p:ph type="subTitle" idx="1"/>
          </p:nvPr>
        </p:nvSpPr>
        <p:spPr>
          <a:xfrm>
            <a:off x="238894" y="4732035"/>
            <a:ext cx="11796584" cy="1696350"/>
          </a:xfrm>
        </p:spPr>
        <p:txBody>
          <a:bodyPr>
            <a:noAutofit/>
          </a:bodyPr>
          <a:lstStyle/>
          <a:p>
            <a:r>
              <a:rPr lang="en-US" sz="5400" dirty="0">
                <a:solidFill>
                  <a:srgbClr val="FFFFFF"/>
                </a:solidFill>
              </a:rPr>
              <a:t>American Mortgage Bank &amp; Vita Group Collaboration</a:t>
            </a:r>
            <a:endParaRPr lang="en-GB" sz="5400" dirty="0">
              <a:solidFill>
                <a:srgbClr val="FFFFFF"/>
              </a:solidFill>
            </a:endParaRP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7041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3732143"/>
            <a:ext cx="11887200" cy="296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AD8A5-0BAA-3731-C06E-E3128D759412}"/>
              </a:ext>
            </a:extLst>
          </p:cNvPr>
          <p:cNvSpPr>
            <a:spLocks noGrp="1"/>
          </p:cNvSpPr>
          <p:nvPr>
            <p:ph type="title"/>
          </p:nvPr>
        </p:nvSpPr>
        <p:spPr>
          <a:xfrm>
            <a:off x="806465" y="4767883"/>
            <a:ext cx="10579070" cy="449095"/>
          </a:xfrm>
        </p:spPr>
        <p:txBody>
          <a:bodyPr vert="horz" lIns="91440" tIns="45720" rIns="91440" bIns="45720" rtlCol="0" anchor="b">
            <a:normAutofit fontScale="90000"/>
          </a:bodyPr>
          <a:lstStyle/>
          <a:p>
            <a:pPr algn="ctr"/>
            <a:r>
              <a:rPr lang="en-US" sz="2800" kern="1200" cap="all" spc="390" baseline="0" dirty="0">
                <a:solidFill>
                  <a:schemeClr val="tx1"/>
                </a:solidFill>
                <a:latin typeface="+mj-lt"/>
                <a:ea typeface="+mj-ea"/>
                <a:cs typeface="+mj-cs"/>
              </a:rPr>
              <a:t>Most popular areas</a:t>
            </a:r>
          </a:p>
        </p:txBody>
      </p:sp>
      <p:pic>
        <p:nvPicPr>
          <p:cNvPr id="5" name="Picture 4">
            <a:extLst>
              <a:ext uri="{FF2B5EF4-FFF2-40B4-BE49-F238E27FC236}">
                <a16:creationId xmlns:a16="http://schemas.microsoft.com/office/drawing/2014/main" id="{FF6E8AA9-98EF-B8FF-0B6D-507D92836F23}"/>
              </a:ext>
            </a:extLst>
          </p:cNvPr>
          <p:cNvPicPr>
            <a:picLocks noChangeAspect="1"/>
          </p:cNvPicPr>
          <p:nvPr/>
        </p:nvPicPr>
        <p:blipFill rotWithShape="1">
          <a:blip r:embed="rId2"/>
          <a:srcRect l="32246" b="6178"/>
          <a:stretch/>
        </p:blipFill>
        <p:spPr>
          <a:xfrm>
            <a:off x="6152140" y="-161"/>
            <a:ext cx="6039860" cy="4303987"/>
          </a:xfrm>
          <a:prstGeom prst="rect">
            <a:avLst/>
          </a:prstGeom>
        </p:spPr>
      </p:pic>
      <p:grpSp>
        <p:nvGrpSpPr>
          <p:cNvPr id="21" name="Group 2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71488" y="5209066"/>
            <a:ext cx="867485" cy="115439"/>
            <a:chOff x="8910933" y="1861308"/>
            <a:chExt cx="867485" cy="115439"/>
          </a:xfrm>
        </p:grpSpPr>
        <p:sp>
          <p:nvSpPr>
            <p:cNvPr id="22" name="Rectangle 2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0A23FCBC-DE97-5F74-28AE-A45545F4881A}"/>
              </a:ext>
            </a:extLst>
          </p:cNvPr>
          <p:cNvSpPr txBox="1"/>
          <p:nvPr/>
        </p:nvSpPr>
        <p:spPr>
          <a:xfrm>
            <a:off x="1929020" y="5373910"/>
            <a:ext cx="8352419" cy="584775"/>
          </a:xfrm>
          <a:prstGeom prst="rect">
            <a:avLst/>
          </a:prstGeom>
          <a:noFill/>
        </p:spPr>
        <p:txBody>
          <a:bodyPr wrap="square" rtlCol="0">
            <a:spAutoFit/>
          </a:bodyPr>
          <a:lstStyle/>
          <a:p>
            <a:r>
              <a:rPr lang="en-US" sz="3200" dirty="0"/>
              <a:t>These are the most popular areas by home values.</a:t>
            </a:r>
            <a:endParaRPr lang="en-GB" sz="3200" dirty="0"/>
          </a:p>
        </p:txBody>
      </p:sp>
      <p:pic>
        <p:nvPicPr>
          <p:cNvPr id="20" name="Picture 19">
            <a:extLst>
              <a:ext uri="{FF2B5EF4-FFF2-40B4-BE49-F238E27FC236}">
                <a16:creationId xmlns:a16="http://schemas.microsoft.com/office/drawing/2014/main" id="{ABB05CE8-ECDD-58E0-226F-34C29011E3CD}"/>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7" name="Picture 6" descr="A logo for a bank&#10;&#10;Description automatically generated">
            <a:extLst>
              <a:ext uri="{FF2B5EF4-FFF2-40B4-BE49-F238E27FC236}">
                <a16:creationId xmlns:a16="http://schemas.microsoft.com/office/drawing/2014/main" id="{F0D4065C-A2F9-3DF2-A03F-61F7D0DC9FF7}"/>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72087" y="156187"/>
            <a:ext cx="1216152" cy="658471"/>
          </a:xfrm>
          <a:prstGeom prst="rect">
            <a:avLst/>
          </a:prstGeom>
        </p:spPr>
      </p:pic>
      <p:pic>
        <p:nvPicPr>
          <p:cNvPr id="12" name="Content Placeholder 11">
            <a:extLst>
              <a:ext uri="{FF2B5EF4-FFF2-40B4-BE49-F238E27FC236}">
                <a16:creationId xmlns:a16="http://schemas.microsoft.com/office/drawing/2014/main" id="{E1C80D5D-0D70-B6D9-C319-35C9E141CA32}"/>
              </a:ext>
            </a:extLst>
          </p:cNvPr>
          <p:cNvPicPr>
            <a:picLocks noGrp="1" noChangeAspect="1"/>
          </p:cNvPicPr>
          <p:nvPr>
            <p:ph idx="1"/>
          </p:nvPr>
        </p:nvPicPr>
        <p:blipFill rotWithShape="1">
          <a:blip r:embed="rId5"/>
          <a:srcRect l="4159"/>
          <a:stretch/>
        </p:blipFill>
        <p:spPr>
          <a:xfrm>
            <a:off x="8520" y="5560"/>
            <a:ext cx="6157950" cy="4318217"/>
          </a:xfrm>
          <a:prstGeom prst="rect">
            <a:avLst/>
          </a:prstGeom>
        </p:spPr>
      </p:pic>
    </p:spTree>
    <p:extLst>
      <p:ext uri="{BB962C8B-B14F-4D97-AF65-F5344CB8AC3E}">
        <p14:creationId xmlns:p14="http://schemas.microsoft.com/office/powerpoint/2010/main" val="2203671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68D47-F16D-FBA3-0CAE-3982C8642BAD}"/>
              </a:ext>
            </a:extLst>
          </p:cNvPr>
          <p:cNvSpPr>
            <a:spLocks noGrp="1"/>
          </p:cNvSpPr>
          <p:nvPr>
            <p:ph type="title"/>
          </p:nvPr>
        </p:nvSpPr>
        <p:spPr>
          <a:xfrm>
            <a:off x="1077426" y="723901"/>
            <a:ext cx="5465148" cy="1288884"/>
          </a:xfrm>
        </p:spPr>
        <p:txBody>
          <a:bodyPr anchor="b">
            <a:normAutofit/>
          </a:bodyPr>
          <a:lstStyle/>
          <a:p>
            <a:pPr algn="ctr"/>
            <a:r>
              <a:rPr lang="en-GB" b="1" u="sng" dirty="0"/>
              <a:t>MODELLING </a:t>
            </a:r>
            <a:br>
              <a:rPr lang="en-GB" b="1" dirty="0"/>
            </a:br>
            <a:r>
              <a:rPr lang="en-GB" b="1" dirty="0"/>
              <a:t> Time Series Components</a:t>
            </a:r>
          </a:p>
        </p:txBody>
      </p:sp>
      <p:sp>
        <p:nvSpPr>
          <p:cNvPr id="3" name="Content Placeholder 2">
            <a:extLst>
              <a:ext uri="{FF2B5EF4-FFF2-40B4-BE49-F238E27FC236}">
                <a16:creationId xmlns:a16="http://schemas.microsoft.com/office/drawing/2014/main" id="{884C301B-981F-EBA5-011E-C0EB636B52E4}"/>
              </a:ext>
            </a:extLst>
          </p:cNvPr>
          <p:cNvSpPr>
            <a:spLocks noGrp="1"/>
          </p:cNvSpPr>
          <p:nvPr>
            <p:ph idx="1"/>
          </p:nvPr>
        </p:nvSpPr>
        <p:spPr>
          <a:xfrm>
            <a:off x="280157" y="2296277"/>
            <a:ext cx="7313839" cy="4852875"/>
          </a:xfrm>
        </p:spPr>
        <p:txBody>
          <a:bodyPr anchor="t">
            <a:normAutofit/>
          </a:bodyPr>
          <a:lstStyle/>
          <a:p>
            <a:pPr marL="457200" indent="-457200">
              <a:lnSpc>
                <a:spcPct val="100000"/>
              </a:lnSpc>
              <a:buFont typeface="Arial" panose="020B0604020202020204" pitchFamily="34" charset="0"/>
              <a:buChar char="•"/>
            </a:pPr>
            <a:r>
              <a:rPr lang="en-US" sz="2400" b="1" dirty="0"/>
              <a:t>Level</a:t>
            </a:r>
            <a:r>
              <a:rPr lang="en-US" sz="2400" dirty="0"/>
              <a:t> - The level component represents the baseline or average value around which the time series fluctuates.</a:t>
            </a:r>
          </a:p>
          <a:p>
            <a:pPr marL="457200" indent="-457200">
              <a:lnSpc>
                <a:spcPct val="100000"/>
              </a:lnSpc>
              <a:buFont typeface="Arial" panose="020B0604020202020204" pitchFamily="34" charset="0"/>
              <a:buChar char="•"/>
            </a:pPr>
            <a:r>
              <a:rPr lang="en-US" sz="2400" b="1" dirty="0"/>
              <a:t>Trend</a:t>
            </a:r>
            <a:r>
              <a:rPr lang="en-US" sz="2400" dirty="0"/>
              <a:t> - The trend component depicts the long-term upward or downward movement in the time series data.</a:t>
            </a:r>
          </a:p>
          <a:p>
            <a:pPr marL="457200" indent="-457200">
              <a:lnSpc>
                <a:spcPct val="100000"/>
              </a:lnSpc>
              <a:buFont typeface="Arial" panose="020B0604020202020204" pitchFamily="34" charset="0"/>
              <a:buChar char="•"/>
            </a:pPr>
            <a:r>
              <a:rPr lang="en-US" sz="2400" b="1" dirty="0"/>
              <a:t>Seasonality</a:t>
            </a:r>
            <a:r>
              <a:rPr lang="en-US" sz="2400" dirty="0"/>
              <a:t> - Seasonality refers to the recurring patterns or cycles that occur at fixed intervals within the time series.</a:t>
            </a:r>
          </a:p>
          <a:p>
            <a:pPr marL="457200" indent="-457200">
              <a:lnSpc>
                <a:spcPct val="100000"/>
              </a:lnSpc>
              <a:buFont typeface="Arial" panose="020B0604020202020204" pitchFamily="34" charset="0"/>
              <a:buChar char="•"/>
            </a:pPr>
            <a:r>
              <a:rPr lang="en-US" sz="2400" b="1" dirty="0"/>
              <a:t>Residuals</a:t>
            </a:r>
            <a:r>
              <a:rPr lang="en-US" sz="2400" dirty="0"/>
              <a:t> - residuals capture the random or unpredictable fluctuations in the data that the other components cannot explain.</a:t>
            </a:r>
            <a:endParaRPr lang="en-GB" sz="2400" dirty="0"/>
          </a:p>
        </p:txBody>
      </p:sp>
      <p:pic>
        <p:nvPicPr>
          <p:cNvPr id="5" name="Picture 4" descr="Financial graphs on a dark display">
            <a:extLst>
              <a:ext uri="{FF2B5EF4-FFF2-40B4-BE49-F238E27FC236}">
                <a16:creationId xmlns:a16="http://schemas.microsoft.com/office/drawing/2014/main" id="{96147F95-F08F-2F19-5946-3F5E334C716F}"/>
              </a:ext>
            </a:extLst>
          </p:cNvPr>
          <p:cNvPicPr>
            <a:picLocks noChangeAspect="1"/>
          </p:cNvPicPr>
          <p:nvPr/>
        </p:nvPicPr>
        <p:blipFill rotWithShape="1">
          <a:blip r:embed="rId2">
            <a:alphaModFix/>
          </a:blip>
          <a:srcRect l="26262" r="320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F94C8B4-FF5A-DE95-FCB3-7EC4A9FE0815}"/>
              </a:ext>
            </a:extLst>
          </p:cNvPr>
          <p:cNvPicPr>
            <a:picLocks noChangeAspect="1"/>
          </p:cNvPicPr>
          <p:nvPr/>
        </p:nvPicPr>
        <p:blipFill>
          <a:blip r:embed="rId3">
            <a:alphaModFix amt="20000"/>
          </a:blip>
          <a:stretch>
            <a:fillRect/>
          </a:stretch>
        </p:blipFill>
        <p:spPr>
          <a:xfrm>
            <a:off x="26005" y="5847010"/>
            <a:ext cx="1051421" cy="932897"/>
          </a:xfrm>
          <a:prstGeom prst="rect">
            <a:avLst/>
          </a:prstGeom>
        </p:spPr>
      </p:pic>
      <p:pic>
        <p:nvPicPr>
          <p:cNvPr id="4" name="Picture 3" descr="A logo for a bank&#10;&#10;Description automatically generated">
            <a:extLst>
              <a:ext uri="{FF2B5EF4-FFF2-40B4-BE49-F238E27FC236}">
                <a16:creationId xmlns:a16="http://schemas.microsoft.com/office/drawing/2014/main" id="{7A51ED01-177B-F88B-6B36-CC819E1EC140}"/>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53080" y="156186"/>
            <a:ext cx="1216152" cy="658471"/>
          </a:xfrm>
          <a:prstGeom prst="rect">
            <a:avLst/>
          </a:prstGeom>
        </p:spPr>
      </p:pic>
    </p:spTree>
    <p:extLst>
      <p:ext uri="{BB962C8B-B14F-4D97-AF65-F5344CB8AC3E}">
        <p14:creationId xmlns:p14="http://schemas.microsoft.com/office/powerpoint/2010/main" val="171696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4" name="Rectangle 1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8" name="Straight Connector 27">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9" name="Rectangle 2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46FEE-515C-1C60-6516-F89E64AEF90B}"/>
              </a:ext>
            </a:extLst>
          </p:cNvPr>
          <p:cNvSpPr>
            <a:spLocks noGrp="1"/>
          </p:cNvSpPr>
          <p:nvPr>
            <p:ph type="title"/>
          </p:nvPr>
        </p:nvSpPr>
        <p:spPr>
          <a:xfrm>
            <a:off x="1065450" y="4136764"/>
            <a:ext cx="3931320" cy="1041732"/>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Time Series Decomposition</a:t>
            </a:r>
          </a:p>
        </p:txBody>
      </p:sp>
      <p:sp>
        <p:nvSpPr>
          <p:cNvPr id="6" name="TextBox 5">
            <a:extLst>
              <a:ext uri="{FF2B5EF4-FFF2-40B4-BE49-F238E27FC236}">
                <a16:creationId xmlns:a16="http://schemas.microsoft.com/office/drawing/2014/main" id="{BE86551F-9827-68A9-9732-177782E0B517}"/>
              </a:ext>
            </a:extLst>
          </p:cNvPr>
          <p:cNvSpPr txBox="1"/>
          <p:nvPr/>
        </p:nvSpPr>
        <p:spPr>
          <a:xfrm>
            <a:off x="967474" y="1090035"/>
            <a:ext cx="4161052" cy="2480435"/>
          </a:xfrm>
          <a:prstGeom prst="rect">
            <a:avLst/>
          </a:prstGeom>
        </p:spPr>
        <p:txBody>
          <a:bodyPr vert="horz" lIns="91440" tIns="45720" rIns="91440" bIns="45720" rtlCol="0">
            <a:normAutofit/>
          </a:bodyPr>
          <a:lstStyle/>
          <a:p>
            <a:pPr algn="ctr">
              <a:spcBef>
                <a:spcPts val="1000"/>
              </a:spcBef>
            </a:pPr>
            <a:r>
              <a:rPr lang="en-US" sz="2400" dirty="0">
                <a:solidFill>
                  <a:schemeClr val="tx2"/>
                </a:solidFill>
              </a:rPr>
              <a:t>Breaking the non-stationary time series into its three components</a:t>
            </a:r>
          </a:p>
          <a:p>
            <a:pPr algn="ctr">
              <a:spcBef>
                <a:spcPts val="1000"/>
              </a:spcBef>
            </a:pPr>
            <a:r>
              <a:rPr lang="en-US" sz="2400" dirty="0">
                <a:solidFill>
                  <a:schemeClr val="tx2"/>
                </a:solidFill>
              </a:rPr>
              <a:t>trend, seasonality, and residuals</a:t>
            </a:r>
          </a:p>
        </p:txBody>
      </p:sp>
      <p:pic>
        <p:nvPicPr>
          <p:cNvPr id="4" name="Content Placeholder 3">
            <a:extLst>
              <a:ext uri="{FF2B5EF4-FFF2-40B4-BE49-F238E27FC236}">
                <a16:creationId xmlns:a16="http://schemas.microsoft.com/office/drawing/2014/main" id="{DA23800F-D401-074F-245A-AFFA72F533FB}"/>
              </a:ext>
            </a:extLst>
          </p:cNvPr>
          <p:cNvPicPr>
            <a:picLocks noGrp="1" noChangeAspect="1"/>
          </p:cNvPicPr>
          <p:nvPr>
            <p:ph idx="1"/>
          </p:nvPr>
        </p:nvPicPr>
        <p:blipFill>
          <a:blip r:embed="rId2"/>
          <a:stretch>
            <a:fillRect/>
          </a:stretch>
        </p:blipFill>
        <p:spPr>
          <a:xfrm>
            <a:off x="5399813" y="699475"/>
            <a:ext cx="6526759" cy="5494694"/>
          </a:xfrm>
          <a:prstGeom prst="rect">
            <a:avLst/>
          </a:prstGeom>
        </p:spPr>
      </p:pic>
      <p:grpSp>
        <p:nvGrpSpPr>
          <p:cNvPr id="22" name="Group 2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3" name="Rectangle 2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8EC6E794-41FA-E81F-FBC5-8F836C404C9B}"/>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AD83EB88-FF2D-DD8B-2051-A228123332B3}"/>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975677" y="65429"/>
            <a:ext cx="1216152" cy="658471"/>
          </a:xfrm>
          <a:prstGeom prst="rect">
            <a:avLst/>
          </a:prstGeom>
        </p:spPr>
      </p:pic>
    </p:spTree>
    <p:extLst>
      <p:ext uri="{BB962C8B-B14F-4D97-AF65-F5344CB8AC3E}">
        <p14:creationId xmlns:p14="http://schemas.microsoft.com/office/powerpoint/2010/main" val="852630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Wooden robot over white background">
            <a:extLst>
              <a:ext uri="{FF2B5EF4-FFF2-40B4-BE49-F238E27FC236}">
                <a16:creationId xmlns:a16="http://schemas.microsoft.com/office/drawing/2014/main" id="{1815FDDD-69E8-D2D5-0634-FA30F68F0357}"/>
              </a:ext>
            </a:extLst>
          </p:cNvPr>
          <p:cNvPicPr>
            <a:picLocks noChangeAspect="1"/>
          </p:cNvPicPr>
          <p:nvPr/>
        </p:nvPicPr>
        <p:blipFill rotWithShape="1">
          <a:blip r:embed="rId2">
            <a:alphaModFix amt="41000"/>
          </a:blip>
          <a:srcRect l="42" r="40751" b="1"/>
          <a:stretch/>
        </p:blipFill>
        <p:spPr>
          <a:xfrm>
            <a:off x="20" y="10"/>
            <a:ext cx="6095981" cy="6872504"/>
          </a:xfrm>
          <a:prstGeom prst="rect">
            <a:avLst/>
          </a:prstGeom>
        </p:spPr>
      </p:pic>
      <p:sp>
        <p:nvSpPr>
          <p:cNvPr id="2" name="Title 1">
            <a:extLst>
              <a:ext uri="{FF2B5EF4-FFF2-40B4-BE49-F238E27FC236}">
                <a16:creationId xmlns:a16="http://schemas.microsoft.com/office/drawing/2014/main" id="{8A513049-9D64-C2B6-3C90-12B99BCE0369}"/>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GB">
                <a:solidFill>
                  <a:schemeClr val="bg1"/>
                </a:solidFill>
              </a:rPr>
              <a:t>Modelling the Time Series</a:t>
            </a:r>
          </a:p>
        </p:txBody>
      </p:sp>
      <p:sp>
        <p:nvSpPr>
          <p:cNvPr id="9" name="Content Placeholder 8">
            <a:extLst>
              <a:ext uri="{FF2B5EF4-FFF2-40B4-BE49-F238E27FC236}">
                <a16:creationId xmlns:a16="http://schemas.microsoft.com/office/drawing/2014/main" id="{E19E03EA-629A-1F33-D065-7A711575314B}"/>
              </a:ext>
            </a:extLst>
          </p:cNvPr>
          <p:cNvSpPr>
            <a:spLocks noGrp="1"/>
          </p:cNvSpPr>
          <p:nvPr>
            <p:ph idx="1"/>
          </p:nvPr>
        </p:nvSpPr>
        <p:spPr>
          <a:xfrm>
            <a:off x="6244559" y="310243"/>
            <a:ext cx="5381383" cy="5583432"/>
          </a:xfrm>
        </p:spPr>
        <p:txBody>
          <a:bodyPr anchor="t">
            <a:normAutofit fontScale="92500"/>
          </a:bodyPr>
          <a:lstStyle/>
          <a:p>
            <a:pPr algn="ctr"/>
            <a:r>
              <a:rPr lang="en-US" sz="3200" dirty="0"/>
              <a:t>Using an iterative approach to select the most appropriate model for predicting Home Values</a:t>
            </a:r>
          </a:p>
          <a:p>
            <a:pPr algn="ctr"/>
            <a:r>
              <a:rPr lang="it-IT" sz="3200" dirty="0"/>
              <a:t>1. Moving Average (Base Model)</a:t>
            </a:r>
          </a:p>
          <a:p>
            <a:pPr algn="ctr"/>
            <a:r>
              <a:rPr lang="it-IT" sz="3200" dirty="0"/>
              <a:t>2. Autoregressive Model</a:t>
            </a:r>
          </a:p>
          <a:p>
            <a:pPr algn="ctr"/>
            <a:r>
              <a:rPr lang="it-IT" sz="3200" dirty="0"/>
              <a:t>3. ARMA Model</a:t>
            </a:r>
          </a:p>
          <a:p>
            <a:pPr algn="ctr"/>
            <a:r>
              <a:rPr lang="it-IT" sz="3200" dirty="0"/>
              <a:t>4. ARIMA Model</a:t>
            </a:r>
          </a:p>
          <a:p>
            <a:pPr algn="ctr"/>
            <a:r>
              <a:rPr lang="it-IT" sz="3200" dirty="0"/>
              <a:t>5. SARIMA Model</a:t>
            </a:r>
          </a:p>
          <a:p>
            <a:pPr algn="ctr"/>
            <a:r>
              <a:rPr lang="it-IT" sz="3200" dirty="0"/>
              <a:t>6. Facebook Prophet</a:t>
            </a:r>
            <a:endParaRPr lang="en-US" sz="3200" dirty="0"/>
          </a:p>
        </p:txBody>
      </p:sp>
      <p:grpSp>
        <p:nvGrpSpPr>
          <p:cNvPr id="47" name="Group 46">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48" name="Rectangle 47">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9" name="Straight Connector 48">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3EEC9866-AFE7-9507-F336-6196FFD71E51}"/>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50EA4D98-56A7-FE42-2880-2DDE6F5B7FC6}"/>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816932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2946-77AF-A503-EE84-D719D5E892C7}"/>
              </a:ext>
            </a:extLst>
          </p:cNvPr>
          <p:cNvSpPr>
            <a:spLocks noGrp="1"/>
          </p:cNvSpPr>
          <p:nvPr>
            <p:ph type="title"/>
          </p:nvPr>
        </p:nvSpPr>
        <p:spPr>
          <a:xfrm>
            <a:off x="880419" y="155489"/>
            <a:ext cx="10134600" cy="1288489"/>
          </a:xfrm>
        </p:spPr>
        <p:txBody>
          <a:bodyPr/>
          <a:lstStyle/>
          <a:p>
            <a:r>
              <a:rPr lang="en-US" dirty="0"/>
              <a:t>Model Evaluation and Performance</a:t>
            </a:r>
            <a:endParaRPr lang="en-GB" dirty="0"/>
          </a:p>
        </p:txBody>
      </p:sp>
      <p:pic>
        <p:nvPicPr>
          <p:cNvPr id="2050" name="Picture 2">
            <a:extLst>
              <a:ext uri="{FF2B5EF4-FFF2-40B4-BE49-F238E27FC236}">
                <a16:creationId xmlns:a16="http://schemas.microsoft.com/office/drawing/2014/main" id="{AC213A91-792D-C17D-3294-A30AB2BBE8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64"/>
          <a:stretch/>
        </p:blipFill>
        <p:spPr bwMode="auto">
          <a:xfrm>
            <a:off x="4776074" y="1443978"/>
            <a:ext cx="7251024" cy="4439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11267C-1EF5-9323-E897-ED79E9CED24D}"/>
              </a:ext>
            </a:extLst>
          </p:cNvPr>
          <p:cNvSpPr txBox="1"/>
          <p:nvPr/>
        </p:nvSpPr>
        <p:spPr>
          <a:xfrm>
            <a:off x="321275" y="1721682"/>
            <a:ext cx="436193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a general upward trend in home prices throughout the timeframe. </a:t>
            </a:r>
          </a:p>
          <a:p>
            <a:endParaRPr lang="en-US" sz="2000" dirty="0"/>
          </a:p>
          <a:p>
            <a:r>
              <a:rPr lang="en-US" sz="2000" dirty="0"/>
              <a:t>This suggests that, on average, home prices in the United States have increased over the past two decades.</a:t>
            </a:r>
          </a:p>
          <a:p>
            <a:endParaRPr lang="en-US" sz="2000" dirty="0"/>
          </a:p>
          <a:p>
            <a:pPr marL="285750" indent="-285750">
              <a:buFont typeface="Arial" panose="020B0604020202020204" pitchFamily="34" charset="0"/>
              <a:buChar char="•"/>
            </a:pPr>
            <a:r>
              <a:rPr lang="en-US" sz="2000" dirty="0"/>
              <a:t>There are periods of rapid increase followed by periods of stagnation or slight decrease. </a:t>
            </a:r>
          </a:p>
          <a:p>
            <a:endParaRPr lang="en-US" sz="2000" dirty="0"/>
          </a:p>
          <a:p>
            <a:r>
              <a:rPr lang="en-US" sz="2000" dirty="0"/>
              <a:t>This is indicative of housing bubbles and bursts that have occurred throughout history.</a:t>
            </a:r>
          </a:p>
        </p:txBody>
      </p:sp>
      <p:pic>
        <p:nvPicPr>
          <p:cNvPr id="5" name="Picture 4">
            <a:extLst>
              <a:ext uri="{FF2B5EF4-FFF2-40B4-BE49-F238E27FC236}">
                <a16:creationId xmlns:a16="http://schemas.microsoft.com/office/drawing/2014/main" id="{908CCB7E-FCE0-2920-AA8E-FE4531767AB4}"/>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92B6E888-8AFE-8EE0-88A5-CE0DE8BAB2E6}"/>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4128732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1A15A2-549B-9D4B-285B-E73FF76F7C92}"/>
              </a:ext>
            </a:extLst>
          </p:cNvPr>
          <p:cNvPicPr>
            <a:picLocks noGrp="1" noChangeAspect="1"/>
          </p:cNvPicPr>
          <p:nvPr>
            <p:ph idx="1"/>
          </p:nvPr>
        </p:nvPicPr>
        <p:blipFill>
          <a:blip r:embed="rId2"/>
          <a:stretch>
            <a:fillRect/>
          </a:stretch>
        </p:blipFill>
        <p:spPr>
          <a:xfrm>
            <a:off x="4621426" y="1469835"/>
            <a:ext cx="7372866" cy="4247053"/>
          </a:xfrm>
          <a:prstGeom prst="rect">
            <a:avLst/>
          </a:prstGeom>
        </p:spPr>
      </p:pic>
      <p:sp>
        <p:nvSpPr>
          <p:cNvPr id="6" name="Title 5">
            <a:extLst>
              <a:ext uri="{FF2B5EF4-FFF2-40B4-BE49-F238E27FC236}">
                <a16:creationId xmlns:a16="http://schemas.microsoft.com/office/drawing/2014/main" id="{14A286C6-3880-8A84-A53E-EEA76E2CB5FD}"/>
              </a:ext>
            </a:extLst>
          </p:cNvPr>
          <p:cNvSpPr>
            <a:spLocks noGrp="1"/>
          </p:cNvSpPr>
          <p:nvPr>
            <p:ph type="title"/>
          </p:nvPr>
        </p:nvSpPr>
        <p:spPr>
          <a:xfrm>
            <a:off x="197708" y="181082"/>
            <a:ext cx="10134600" cy="1288489"/>
          </a:xfrm>
        </p:spPr>
        <p:txBody>
          <a:bodyPr/>
          <a:lstStyle/>
          <a:p>
            <a:r>
              <a:rPr lang="en-GB" dirty="0"/>
              <a:t>Market Drivers Analysis</a:t>
            </a:r>
          </a:p>
        </p:txBody>
      </p:sp>
      <p:sp>
        <p:nvSpPr>
          <p:cNvPr id="7" name="TextBox 6">
            <a:extLst>
              <a:ext uri="{FF2B5EF4-FFF2-40B4-BE49-F238E27FC236}">
                <a16:creationId xmlns:a16="http://schemas.microsoft.com/office/drawing/2014/main" id="{A4698B6C-4DDC-4BA7-8E2D-4F00B2EC379F}"/>
              </a:ext>
            </a:extLst>
          </p:cNvPr>
          <p:cNvSpPr txBox="1"/>
          <p:nvPr/>
        </p:nvSpPr>
        <p:spPr>
          <a:xfrm>
            <a:off x="197708" y="1469571"/>
            <a:ext cx="4312508" cy="4708981"/>
          </a:xfrm>
          <a:prstGeom prst="rect">
            <a:avLst/>
          </a:prstGeom>
          <a:noFill/>
        </p:spPr>
        <p:txBody>
          <a:bodyPr wrap="square" rtlCol="0">
            <a:spAutoFit/>
          </a:bodyPr>
          <a:lstStyle/>
          <a:p>
            <a:r>
              <a:rPr lang="en-US" sz="2000" dirty="0"/>
              <a:t>Comparison of trends of indices between the years of 2000 and 2024</a:t>
            </a:r>
          </a:p>
          <a:p>
            <a:pPr marL="285750" indent="-285750">
              <a:buFont typeface="Arial" panose="020B0604020202020204" pitchFamily="34" charset="0"/>
              <a:buChar char="•"/>
            </a:pPr>
            <a:r>
              <a:rPr lang="en-US" sz="2000" dirty="0"/>
              <a:t>Unemployment Rate (</a:t>
            </a:r>
            <a:r>
              <a:rPr lang="en-US" sz="2000" dirty="0">
                <a:solidFill>
                  <a:srgbClr val="FF0000"/>
                </a:solidFill>
              </a:rPr>
              <a:t>Red</a:t>
            </a:r>
            <a:r>
              <a:rPr lang="en-US" sz="2000" dirty="0"/>
              <a:t>): Reflects economic health; peaks often indicate downturns affecting housing demand and prices.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Mortgage Rate (</a:t>
            </a:r>
            <a:r>
              <a:rPr lang="en-US" sz="2000" dirty="0">
                <a:solidFill>
                  <a:srgbClr val="0070C0"/>
                </a:solidFill>
              </a:rPr>
              <a:t>Blue</a:t>
            </a:r>
            <a:r>
              <a:rPr lang="en-US" sz="2000" dirty="0"/>
              <a:t>): Influenced by monetary policy; lower rates can stimulate demand and potentially increase housing values.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Housing Value Trend (</a:t>
            </a:r>
            <a:r>
              <a:rPr lang="en-US" sz="2000" dirty="0">
                <a:solidFill>
                  <a:srgbClr val="92D050"/>
                </a:solidFill>
              </a:rPr>
              <a:t>Green</a:t>
            </a:r>
            <a:r>
              <a:rPr lang="en-US" sz="2000" dirty="0"/>
              <a:t>): Shows long-term growth despite occasional declines during economic crises</a:t>
            </a:r>
            <a:endParaRPr lang="en-GB" sz="2000" dirty="0"/>
          </a:p>
        </p:txBody>
      </p:sp>
      <p:pic>
        <p:nvPicPr>
          <p:cNvPr id="8" name="Picture 7">
            <a:extLst>
              <a:ext uri="{FF2B5EF4-FFF2-40B4-BE49-F238E27FC236}">
                <a16:creationId xmlns:a16="http://schemas.microsoft.com/office/drawing/2014/main" id="{EFE1BF63-4EF7-7DC5-7C55-93A7DE4E2B6C}"/>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2" name="Picture 1" descr="A logo for a bank&#10;&#10;Description automatically generated">
            <a:extLst>
              <a:ext uri="{FF2B5EF4-FFF2-40B4-BE49-F238E27FC236}">
                <a16:creationId xmlns:a16="http://schemas.microsoft.com/office/drawing/2014/main" id="{2FD92ABF-B61D-1560-7978-726FC12029E8}"/>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4063797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2B49E-E125-16BD-88B4-7280A454BBC7}"/>
              </a:ext>
            </a:extLst>
          </p:cNvPr>
          <p:cNvSpPr>
            <a:spLocks noGrp="1"/>
          </p:cNvSpPr>
          <p:nvPr>
            <p:ph type="title"/>
          </p:nvPr>
        </p:nvSpPr>
        <p:spPr>
          <a:xfrm>
            <a:off x="1077426" y="723901"/>
            <a:ext cx="5465148" cy="1288884"/>
          </a:xfrm>
        </p:spPr>
        <p:txBody>
          <a:bodyPr anchor="b">
            <a:normAutofit/>
          </a:bodyPr>
          <a:lstStyle/>
          <a:p>
            <a:pPr algn="ctr"/>
            <a:r>
              <a:rPr lang="en-US" dirty="0"/>
              <a:t>Model Deployment</a:t>
            </a:r>
            <a:endParaRPr lang="en-GB" dirty="0"/>
          </a:p>
        </p:txBody>
      </p:sp>
      <p:sp>
        <p:nvSpPr>
          <p:cNvPr id="73" name="Content Placeholder 2">
            <a:extLst>
              <a:ext uri="{FF2B5EF4-FFF2-40B4-BE49-F238E27FC236}">
                <a16:creationId xmlns:a16="http://schemas.microsoft.com/office/drawing/2014/main" id="{C67935AF-9F03-64EA-DD91-8A7D768EE4B0}"/>
              </a:ext>
            </a:extLst>
          </p:cNvPr>
          <p:cNvSpPr>
            <a:spLocks noGrp="1"/>
          </p:cNvSpPr>
          <p:nvPr>
            <p:ph idx="1"/>
          </p:nvPr>
        </p:nvSpPr>
        <p:spPr>
          <a:xfrm>
            <a:off x="153081" y="2377890"/>
            <a:ext cx="7313839" cy="4321084"/>
          </a:xfrm>
        </p:spPr>
        <p:txBody>
          <a:bodyPr anchor="t">
            <a:normAutofit/>
          </a:bodyPr>
          <a:lstStyle/>
          <a:p>
            <a:pPr algn="ctr">
              <a:lnSpc>
                <a:spcPct val="100000"/>
              </a:lnSpc>
            </a:pPr>
            <a:r>
              <a:rPr lang="en-US" sz="2400" dirty="0"/>
              <a:t>Why the SARIMA model?</a:t>
            </a:r>
          </a:p>
          <a:p>
            <a:pPr marL="342900" indent="-342900" algn="ctr">
              <a:lnSpc>
                <a:spcPct val="100000"/>
              </a:lnSpc>
              <a:buFont typeface="Arial" panose="020B0604020202020204" pitchFamily="34" charset="0"/>
              <a:buChar char="•"/>
            </a:pPr>
            <a:r>
              <a:rPr lang="en-US" sz="2400" dirty="0"/>
              <a:t>Integration</a:t>
            </a:r>
          </a:p>
          <a:p>
            <a:pPr marL="342900" indent="-342900" algn="ctr">
              <a:lnSpc>
                <a:spcPct val="100000"/>
              </a:lnSpc>
              <a:buFont typeface="Arial" panose="020B0604020202020204" pitchFamily="34" charset="0"/>
              <a:buChar char="•"/>
            </a:pPr>
            <a:r>
              <a:rPr lang="en-US" sz="2400" dirty="0"/>
              <a:t>Real-Time Insights</a:t>
            </a:r>
          </a:p>
          <a:p>
            <a:pPr marL="342900" indent="-342900" algn="ctr">
              <a:lnSpc>
                <a:spcPct val="100000"/>
              </a:lnSpc>
              <a:buFont typeface="Arial" panose="020B0604020202020204" pitchFamily="34" charset="0"/>
              <a:buChar char="•"/>
            </a:pPr>
            <a:r>
              <a:rPr lang="en-US" sz="2400" dirty="0"/>
              <a:t>Decision Support</a:t>
            </a:r>
          </a:p>
          <a:p>
            <a:pPr marL="342900" indent="-342900" algn="ctr">
              <a:lnSpc>
                <a:spcPct val="100000"/>
              </a:lnSpc>
              <a:buFont typeface="Arial" panose="020B0604020202020204" pitchFamily="34" charset="0"/>
              <a:buChar char="•"/>
            </a:pPr>
            <a:r>
              <a:rPr lang="en-US" sz="2400" dirty="0"/>
              <a:t>Accessibility</a:t>
            </a:r>
          </a:p>
          <a:p>
            <a:pPr marL="342900" indent="-342900" algn="ctr">
              <a:lnSpc>
                <a:spcPct val="100000"/>
              </a:lnSpc>
              <a:buFont typeface="Arial" panose="020B0604020202020204" pitchFamily="34" charset="0"/>
              <a:buChar char="•"/>
            </a:pPr>
            <a:r>
              <a:rPr lang="en-US" sz="2400" dirty="0"/>
              <a:t>Continuous Improvement</a:t>
            </a:r>
          </a:p>
          <a:p>
            <a:pPr algn="ctr">
              <a:lnSpc>
                <a:spcPct val="100000"/>
              </a:lnSpc>
            </a:pPr>
            <a:r>
              <a:rPr lang="en-US" sz="2400" b="1" dirty="0"/>
              <a:t>Outcome</a:t>
            </a:r>
            <a:r>
              <a:rPr lang="en-US" sz="2400" dirty="0"/>
              <a:t>: Empowering American Mortgage Bank with the foresight to navigate the real estate market confidently, ensuring our competitive edge and customer satisfaction.</a:t>
            </a:r>
            <a:endParaRPr lang="en-GB" sz="2400" dirty="0"/>
          </a:p>
        </p:txBody>
      </p:sp>
      <p:pic>
        <p:nvPicPr>
          <p:cNvPr id="5" name="Picture 4" descr="Figures of houses in different position and sizes">
            <a:extLst>
              <a:ext uri="{FF2B5EF4-FFF2-40B4-BE49-F238E27FC236}">
                <a16:creationId xmlns:a16="http://schemas.microsoft.com/office/drawing/2014/main" id="{EB25C7A3-B84F-A388-3A57-B552F72C6B8E}"/>
              </a:ext>
            </a:extLst>
          </p:cNvPr>
          <p:cNvPicPr>
            <a:picLocks noChangeAspect="1"/>
          </p:cNvPicPr>
          <p:nvPr/>
        </p:nvPicPr>
        <p:blipFill rotWithShape="1">
          <a:blip r:embed="rId2">
            <a:alphaModFix/>
          </a:blip>
          <a:srcRect l="22721" r="39779"/>
          <a:stretch/>
        </p:blipFill>
        <p:spPr>
          <a:xfrm>
            <a:off x="7620000" y="10"/>
            <a:ext cx="4572000" cy="6857990"/>
          </a:xfrm>
          <a:prstGeom prst="rect">
            <a:avLst/>
          </a:prstGeom>
        </p:spPr>
      </p:pic>
      <p:grpSp>
        <p:nvGrpSpPr>
          <p:cNvPr id="55" name="Group 5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56" name="Rectangle 5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7" name="Straight Connector 5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B25F0F74-39E4-0382-C26D-45673653A30B}"/>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4C9C79F3-D63B-911E-422A-759486EE32E3}"/>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028882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Digital numbers art">
            <a:extLst>
              <a:ext uri="{FF2B5EF4-FFF2-40B4-BE49-F238E27FC236}">
                <a16:creationId xmlns:a16="http://schemas.microsoft.com/office/drawing/2014/main" id="{C564EEBB-7EA3-76B8-2A58-D8F847B7CDB9}"/>
              </a:ext>
            </a:extLst>
          </p:cNvPr>
          <p:cNvPicPr>
            <a:picLocks noChangeAspect="1"/>
          </p:cNvPicPr>
          <p:nvPr/>
        </p:nvPicPr>
        <p:blipFill rotWithShape="1">
          <a:blip r:embed="rId2">
            <a:alphaModFix amt="41000"/>
          </a:blip>
          <a:srcRect l="8410" r="32382" b="1"/>
          <a:stretch/>
        </p:blipFill>
        <p:spPr>
          <a:xfrm>
            <a:off x="20" y="10"/>
            <a:ext cx="6095981" cy="6872504"/>
          </a:xfrm>
          <a:prstGeom prst="rect">
            <a:avLst/>
          </a:prstGeom>
        </p:spPr>
      </p:pic>
      <p:sp>
        <p:nvSpPr>
          <p:cNvPr id="2" name="Title 1">
            <a:extLst>
              <a:ext uri="{FF2B5EF4-FFF2-40B4-BE49-F238E27FC236}">
                <a16:creationId xmlns:a16="http://schemas.microsoft.com/office/drawing/2014/main" id="{A048F9E5-2B67-4159-FAA1-E90EC58729C5}"/>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US" dirty="0">
                <a:solidFill>
                  <a:schemeClr val="bg1"/>
                </a:solidFill>
              </a:rPr>
              <a:t>CONCLUSION</a:t>
            </a:r>
            <a:endParaRPr lang="en-GB" dirty="0">
              <a:solidFill>
                <a:schemeClr val="bg1"/>
              </a:solidFill>
            </a:endParaRPr>
          </a:p>
        </p:txBody>
      </p:sp>
      <p:sp>
        <p:nvSpPr>
          <p:cNvPr id="22" name="Content Placeholder 2">
            <a:extLst>
              <a:ext uri="{FF2B5EF4-FFF2-40B4-BE49-F238E27FC236}">
                <a16:creationId xmlns:a16="http://schemas.microsoft.com/office/drawing/2014/main" id="{30DA6999-7B8C-2FD7-9690-D32247F4EEAD}"/>
              </a:ext>
            </a:extLst>
          </p:cNvPr>
          <p:cNvSpPr>
            <a:spLocks noGrp="1"/>
          </p:cNvSpPr>
          <p:nvPr>
            <p:ph idx="1"/>
          </p:nvPr>
        </p:nvSpPr>
        <p:spPr>
          <a:xfrm>
            <a:off x="6417129" y="809128"/>
            <a:ext cx="5626308" cy="5314086"/>
          </a:xfrm>
        </p:spPr>
        <p:txBody>
          <a:bodyPr anchor="t">
            <a:normAutofit/>
          </a:bodyPr>
          <a:lstStyle/>
          <a:p>
            <a:pPr marL="342900" indent="-342900" algn="ctr">
              <a:buFont typeface="Arial" panose="020B0604020202020204" pitchFamily="34" charset="0"/>
              <a:buChar char="•"/>
            </a:pPr>
            <a:r>
              <a:rPr lang="en-US" sz="2800" dirty="0"/>
              <a:t>Data-Driven Decisions</a:t>
            </a:r>
          </a:p>
          <a:p>
            <a:pPr marL="342900" indent="-342900" algn="ctr">
              <a:buFont typeface="Arial" panose="020B0604020202020204" pitchFamily="34" charset="0"/>
              <a:buChar char="•"/>
            </a:pPr>
            <a:r>
              <a:rPr lang="en-US" sz="2800" dirty="0"/>
              <a:t>Enhancing Customer Satisfaction</a:t>
            </a:r>
          </a:p>
          <a:p>
            <a:pPr marL="342900" indent="-342900" algn="ctr">
              <a:buFont typeface="Arial" panose="020B0604020202020204" pitchFamily="34" charset="0"/>
              <a:buChar char="•"/>
            </a:pPr>
            <a:r>
              <a:rPr lang="en-US" sz="2800" dirty="0"/>
              <a:t>Driving Sector Growth</a:t>
            </a:r>
          </a:p>
          <a:p>
            <a:pPr marL="342900" indent="-342900" algn="ctr">
              <a:buFont typeface="Arial" panose="020B0604020202020204" pitchFamily="34" charset="0"/>
              <a:buChar char="•"/>
            </a:pPr>
            <a:r>
              <a:rPr lang="en-US" sz="2800" dirty="0"/>
              <a:t>Revolutionizing Lending and Risk Assessment</a:t>
            </a:r>
          </a:p>
          <a:p>
            <a:pPr marL="342900" indent="-342900" algn="ctr">
              <a:buFont typeface="Arial" panose="020B0604020202020204" pitchFamily="34" charset="0"/>
              <a:buChar char="•"/>
            </a:pPr>
            <a:r>
              <a:rPr lang="en-US" sz="2800" dirty="0"/>
              <a:t>Innovating Products</a:t>
            </a:r>
          </a:p>
          <a:p>
            <a:pPr marL="342900" indent="-342900" algn="ctr">
              <a:buFont typeface="Arial" panose="020B0604020202020204" pitchFamily="34" charset="0"/>
              <a:buChar char="•"/>
            </a:pPr>
            <a:r>
              <a:rPr lang="en-US" sz="2800" dirty="0"/>
              <a:t>Leadership in Mortgage Finance</a:t>
            </a:r>
            <a:endParaRPr lang="en-GB" sz="2800" dirty="0"/>
          </a:p>
        </p:txBody>
      </p:sp>
      <p:grpSp>
        <p:nvGrpSpPr>
          <p:cNvPr id="36" name="Group 35">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37" name="Rectangle 36">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7DD5179-E0C7-0C3F-A702-DC1BAB3C814F}"/>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F1D1AE34-C72A-85C9-4917-1D819BDA21B2}"/>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1804598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5C102-0170-B55F-E9F5-52DDF4F788C4}"/>
              </a:ext>
            </a:extLst>
          </p:cNvPr>
          <p:cNvSpPr>
            <a:spLocks noGrp="1"/>
          </p:cNvSpPr>
          <p:nvPr>
            <p:ph type="title"/>
          </p:nvPr>
        </p:nvSpPr>
        <p:spPr>
          <a:xfrm>
            <a:off x="1028701" y="963919"/>
            <a:ext cx="10134600" cy="1036994"/>
          </a:xfrm>
        </p:spPr>
        <p:txBody>
          <a:bodyPr anchor="b">
            <a:normAutofit/>
          </a:bodyPr>
          <a:lstStyle/>
          <a:p>
            <a:pPr algn="ctr"/>
            <a:r>
              <a:rPr lang="en-US"/>
              <a:t>Recommendations</a:t>
            </a:r>
            <a:endParaRPr lang="en-GB"/>
          </a:p>
        </p:txBody>
      </p:sp>
      <p:grpSp>
        <p:nvGrpSpPr>
          <p:cNvPr id="16" name="Group 1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7" name="Rectangle 1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02D77E5-DAFD-C352-2F08-D374EEE80532}"/>
              </a:ext>
            </a:extLst>
          </p:cNvPr>
          <p:cNvPicPr>
            <a:picLocks noChangeAspect="1"/>
          </p:cNvPicPr>
          <p:nvPr/>
        </p:nvPicPr>
        <p:blipFill>
          <a:blip r:embed="rId2">
            <a:alphaModFix amt="20000"/>
          </a:blip>
          <a:stretch>
            <a:fillRect/>
          </a:stretch>
        </p:blipFill>
        <p:spPr>
          <a:xfrm>
            <a:off x="10975677" y="5766076"/>
            <a:ext cx="1051421" cy="932897"/>
          </a:xfrm>
          <a:prstGeom prst="rect">
            <a:avLst/>
          </a:prstGeom>
        </p:spPr>
      </p:pic>
      <p:graphicFrame>
        <p:nvGraphicFramePr>
          <p:cNvPr id="5" name="Content Placeholder 2">
            <a:extLst>
              <a:ext uri="{FF2B5EF4-FFF2-40B4-BE49-F238E27FC236}">
                <a16:creationId xmlns:a16="http://schemas.microsoft.com/office/drawing/2014/main" id="{E7403929-BFE7-9602-E7CC-1C9739969259}"/>
              </a:ext>
            </a:extLst>
          </p:cNvPr>
          <p:cNvGraphicFramePr>
            <a:graphicFrameLocks noGrp="1"/>
          </p:cNvGraphicFramePr>
          <p:nvPr>
            <p:ph idx="1"/>
            <p:extLst>
              <p:ext uri="{D42A27DB-BD31-4B8C-83A1-F6EECF244321}">
                <p14:modId xmlns:p14="http://schemas.microsoft.com/office/powerpoint/2010/main" val="4248783319"/>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logo for a bank&#10;&#10;Description automatically generated">
            <a:extLst>
              <a:ext uri="{FF2B5EF4-FFF2-40B4-BE49-F238E27FC236}">
                <a16:creationId xmlns:a16="http://schemas.microsoft.com/office/drawing/2014/main" id="{637F86F8-E0DD-6E8D-2538-68739D58C60B}"/>
              </a:ext>
            </a:extLst>
          </p:cNvPr>
          <p:cNvPicPr>
            <a:picLocks noChangeAspect="1"/>
          </p:cNvPicPr>
          <p:nvPr/>
        </p:nvPicPr>
        <p:blipFill rotWithShape="1">
          <a:blip r:embed="rId8">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176004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61" name="Rectangle 6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2" name="Straight Connector 6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65" name="Rectangle 6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circles with white text&#10;&#10;Description automatically generated">
            <a:extLst>
              <a:ext uri="{FF2B5EF4-FFF2-40B4-BE49-F238E27FC236}">
                <a16:creationId xmlns:a16="http://schemas.microsoft.com/office/drawing/2014/main" id="{934ACEF4-F2BE-6FE2-3E35-A8E013D38F54}"/>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359" b="7641"/>
          <a:stretch/>
        </p:blipFill>
        <p:spPr>
          <a:xfrm>
            <a:off x="2" y="1"/>
            <a:ext cx="12191997" cy="6857999"/>
          </a:xfrm>
          <a:prstGeom prst="rect">
            <a:avLst/>
          </a:prstGeom>
        </p:spPr>
      </p:pic>
      <p:sp>
        <p:nvSpPr>
          <p:cNvPr id="67" name="Rectangle 66">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DAD2B-C0B8-A9CA-FFB7-877D1A3C4AE7}"/>
              </a:ext>
            </a:extLst>
          </p:cNvPr>
          <p:cNvSpPr>
            <a:spLocks noGrp="1"/>
          </p:cNvSpPr>
          <p:nvPr>
            <p:ph type="title"/>
          </p:nvPr>
        </p:nvSpPr>
        <p:spPr>
          <a:xfrm>
            <a:off x="2539253" y="1263650"/>
            <a:ext cx="7113494" cy="1880480"/>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Q and A</a:t>
            </a:r>
          </a:p>
        </p:txBody>
      </p:sp>
      <p:grpSp>
        <p:nvGrpSpPr>
          <p:cNvPr id="69" name="Group 68">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70" name="Rectangle 69">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C56216F1-9858-2F40-2D76-DBFCF4419C94}"/>
              </a:ext>
            </a:extLst>
          </p:cNvPr>
          <p:cNvPicPr>
            <a:picLocks noChangeAspect="1"/>
          </p:cNvPicPr>
          <p:nvPr/>
        </p:nvPicPr>
        <p:blipFill>
          <a:blip r:embed="rId4">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BD5A4FB8-1FCD-92BF-E462-61D5C784E9C5}"/>
              </a:ext>
            </a:extLst>
          </p:cNvPr>
          <p:cNvPicPr>
            <a:picLocks noChangeAspect="1"/>
          </p:cNvPicPr>
          <p:nvPr/>
        </p:nvPicPr>
        <p:blipFill rotWithShape="1">
          <a:blip r:embed="rId5">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3460409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F6AA4-7BBF-1CF4-CABE-712B30420628}"/>
              </a:ext>
            </a:extLst>
          </p:cNvPr>
          <p:cNvSpPr>
            <a:spLocks noGrp="1"/>
          </p:cNvSpPr>
          <p:nvPr>
            <p:ph type="title"/>
          </p:nvPr>
        </p:nvSpPr>
        <p:spPr>
          <a:xfrm>
            <a:off x="6042995" y="344961"/>
            <a:ext cx="5129972" cy="1288825"/>
          </a:xfrm>
        </p:spPr>
        <p:txBody>
          <a:bodyPr anchor="b">
            <a:normAutofit/>
          </a:bodyPr>
          <a:lstStyle/>
          <a:p>
            <a:pPr algn="ctr"/>
            <a:r>
              <a:rPr lang="en-US" sz="4800" dirty="0"/>
              <a:t>T</a:t>
            </a:r>
            <a:r>
              <a:rPr lang="en-GB" sz="4800" dirty="0"/>
              <a:t>HE CLIENT</a:t>
            </a:r>
          </a:p>
        </p:txBody>
      </p:sp>
      <p:sp>
        <p:nvSpPr>
          <p:cNvPr id="9" name="Content Placeholder 8">
            <a:extLst>
              <a:ext uri="{FF2B5EF4-FFF2-40B4-BE49-F238E27FC236}">
                <a16:creationId xmlns:a16="http://schemas.microsoft.com/office/drawing/2014/main" id="{82F1B751-6248-C407-8AEE-EF5C12F82482}"/>
              </a:ext>
            </a:extLst>
          </p:cNvPr>
          <p:cNvSpPr>
            <a:spLocks noGrp="1"/>
          </p:cNvSpPr>
          <p:nvPr>
            <p:ph idx="1"/>
          </p:nvPr>
        </p:nvSpPr>
        <p:spPr>
          <a:xfrm>
            <a:off x="5362832" y="1821141"/>
            <a:ext cx="6430870" cy="4005189"/>
          </a:xfrm>
        </p:spPr>
        <p:txBody>
          <a:bodyPr anchor="ctr">
            <a:normAutofit/>
          </a:bodyPr>
          <a:lstStyle/>
          <a:p>
            <a:pPr algn="ctr">
              <a:lnSpc>
                <a:spcPct val="100000"/>
              </a:lnSpc>
            </a:pPr>
            <a:r>
              <a:rPr lang="en-US" sz="2800" dirty="0"/>
              <a:t>Established at the turn of the 20th century, AMB now stands as a pillar of innovation, at the confluence of traditional values and cutting-edge technology. With an eye toward sustainable growth and a commitment to customer-centric services, AMB has harnessed advanced data analytics to understand and adapt to the rapidly shifting sands of the real estate landscape. </a:t>
            </a:r>
          </a:p>
        </p:txBody>
      </p:sp>
      <p:pic>
        <p:nvPicPr>
          <p:cNvPr id="5" name="Content Placeholder 4" descr="A logo for a bank&#10;&#10;Description automatically generated">
            <a:extLst>
              <a:ext uri="{FF2B5EF4-FFF2-40B4-BE49-F238E27FC236}">
                <a16:creationId xmlns:a16="http://schemas.microsoft.com/office/drawing/2014/main" id="{F265DCEA-0DDA-85AC-99D0-85B264E2F23F}"/>
              </a:ext>
            </a:extLst>
          </p:cNvPr>
          <p:cNvPicPr>
            <a:picLocks noChangeAspect="1"/>
          </p:cNvPicPr>
          <p:nvPr/>
        </p:nvPicPr>
        <p:blipFill rotWithShape="1">
          <a:blip r:embed="rId2">
            <a:extLst>
              <a:ext uri="{28A0092B-C50C-407E-A947-70E740481C1C}">
                <a14:useLocalDpi xmlns:a14="http://schemas.microsoft.com/office/drawing/2010/main" val="0"/>
              </a:ext>
            </a:extLst>
          </a:blip>
          <a:srcRect l="11703" t="35783" r="13096" b="34097"/>
          <a:stretch/>
        </p:blipFill>
        <p:spPr>
          <a:xfrm>
            <a:off x="398298" y="2768740"/>
            <a:ext cx="4395946" cy="1320519"/>
          </a:xfrm>
          <a:prstGeom prst="rect">
            <a:avLst/>
          </a:prstGeom>
        </p:spPr>
      </p:pic>
      <p:grpSp>
        <p:nvGrpSpPr>
          <p:cNvPr id="51" name="Group 50">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52" name="Rectangle 51">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3" name="Straight Connector 52">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8DCAF8FB-369A-6D78-FBD6-ADD3478977A6}"/>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EAE77CD8-2D82-7E94-3925-AD3364A26CB7}"/>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955549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3D070-29A6-6241-732A-672956941833}"/>
              </a:ext>
            </a:extLst>
          </p:cNvPr>
          <p:cNvSpPr>
            <a:spLocks noGrp="1"/>
          </p:cNvSpPr>
          <p:nvPr>
            <p:ph type="title"/>
          </p:nvPr>
        </p:nvSpPr>
        <p:spPr>
          <a:xfrm>
            <a:off x="2408583" y="1503007"/>
            <a:ext cx="7374834" cy="1868049"/>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Thank you</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F2DB2169-F2B0-4F14-2F23-34265B30DC14}"/>
              </a:ext>
            </a:extLst>
          </p:cNvPr>
          <p:cNvPicPr>
            <a:picLocks noChangeAspect="1"/>
          </p:cNvPicPr>
          <p:nvPr/>
        </p:nvPicPr>
        <p:blipFill>
          <a:blip r:embed="rId2">
            <a:alphaModFix amt="20000"/>
          </a:blip>
          <a:stretch>
            <a:fillRect/>
          </a:stretch>
        </p:blipFill>
        <p:spPr>
          <a:xfrm>
            <a:off x="10975677" y="5766076"/>
            <a:ext cx="1051421" cy="932897"/>
          </a:xfrm>
          <a:prstGeom prst="rect">
            <a:avLst/>
          </a:prstGeom>
        </p:spPr>
      </p:pic>
      <p:pic>
        <p:nvPicPr>
          <p:cNvPr id="3" name="Picture 2" descr="A logo for a bank&#10;&#10;Description automatically generated">
            <a:extLst>
              <a:ext uri="{FF2B5EF4-FFF2-40B4-BE49-F238E27FC236}">
                <a16:creationId xmlns:a16="http://schemas.microsoft.com/office/drawing/2014/main" id="{A2364ACB-298A-43C6-2678-CAFD5C333ECD}"/>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347453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9000" b="-29000"/>
          </a:stretch>
        </a:blip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AFF6496-D905-93E4-B971-C98F289BC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70CC258-5303-606A-595A-89C7941DF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14E710A-D313-BE50-F6DA-0E30008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E3A40CD-4166-3D6B-9347-CB77216C9BB2}"/>
              </a:ext>
            </a:extLst>
          </p:cNvPr>
          <p:cNvSpPr txBox="1">
            <a:spLocks/>
          </p:cNvSpPr>
          <p:nvPr/>
        </p:nvSpPr>
        <p:spPr>
          <a:xfrm>
            <a:off x="3735687" y="5299867"/>
            <a:ext cx="5129972" cy="1288825"/>
          </a:xfrm>
          <a:prstGeom prst="rect">
            <a:avLst/>
          </a:prstGeom>
        </p:spPr>
        <p:txBody>
          <a:bodyPr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6000" dirty="0"/>
              <a:t>THE TEAM</a:t>
            </a:r>
            <a:endParaRPr lang="en-GB" sz="6000" dirty="0"/>
          </a:p>
        </p:txBody>
      </p:sp>
      <p:pic>
        <p:nvPicPr>
          <p:cNvPr id="6" name="Picture 5">
            <a:extLst>
              <a:ext uri="{FF2B5EF4-FFF2-40B4-BE49-F238E27FC236}">
                <a16:creationId xmlns:a16="http://schemas.microsoft.com/office/drawing/2014/main" id="{81CC4979-7F8E-8D15-5648-9AC1128D0BE3}"/>
              </a:ext>
            </a:extLst>
          </p:cNvPr>
          <p:cNvPicPr>
            <a:picLocks noChangeAspect="1"/>
          </p:cNvPicPr>
          <p:nvPr/>
        </p:nvPicPr>
        <p:blipFill>
          <a:blip r:embed="rId3"/>
          <a:stretch>
            <a:fillRect/>
          </a:stretch>
        </p:blipFill>
        <p:spPr>
          <a:xfrm>
            <a:off x="4102700" y="2794527"/>
            <a:ext cx="4395946" cy="2441408"/>
          </a:xfrm>
          <a:prstGeom prst="rect">
            <a:avLst/>
          </a:prstGeom>
        </p:spPr>
      </p:pic>
      <p:sp>
        <p:nvSpPr>
          <p:cNvPr id="7" name="TextBox 6">
            <a:extLst>
              <a:ext uri="{FF2B5EF4-FFF2-40B4-BE49-F238E27FC236}">
                <a16:creationId xmlns:a16="http://schemas.microsoft.com/office/drawing/2014/main" id="{21D6C9C2-904E-0256-DE65-87E214E62A52}"/>
              </a:ext>
            </a:extLst>
          </p:cNvPr>
          <p:cNvSpPr txBox="1"/>
          <p:nvPr/>
        </p:nvSpPr>
        <p:spPr>
          <a:xfrm>
            <a:off x="5476733" y="2020023"/>
            <a:ext cx="1828799" cy="400110"/>
          </a:xfrm>
          <a:prstGeom prst="rect">
            <a:avLst/>
          </a:prstGeom>
          <a:noFill/>
        </p:spPr>
        <p:txBody>
          <a:bodyPr wrap="square" rtlCol="0">
            <a:spAutoFit/>
          </a:bodyPr>
          <a:lstStyle/>
          <a:p>
            <a:pPr algn="ctr"/>
            <a:r>
              <a:rPr lang="en-US" sz="2000" dirty="0">
                <a:latin typeface="Aptos" panose="020B0004020202020204" pitchFamily="34" charset="0"/>
              </a:rPr>
              <a:t>Ann Karuga</a:t>
            </a:r>
            <a:endParaRPr lang="en-GB" sz="2000" dirty="0">
              <a:latin typeface="Aptos" panose="020B0004020202020204" pitchFamily="34" charset="0"/>
            </a:endParaRPr>
          </a:p>
        </p:txBody>
      </p:sp>
      <p:sp>
        <p:nvSpPr>
          <p:cNvPr id="8" name="TextBox 7">
            <a:extLst>
              <a:ext uri="{FF2B5EF4-FFF2-40B4-BE49-F238E27FC236}">
                <a16:creationId xmlns:a16="http://schemas.microsoft.com/office/drawing/2014/main" id="{57235CA8-C0FD-DE21-39A5-EE88B3BEC03C}"/>
              </a:ext>
            </a:extLst>
          </p:cNvPr>
          <p:cNvSpPr txBox="1"/>
          <p:nvPr/>
        </p:nvSpPr>
        <p:spPr>
          <a:xfrm>
            <a:off x="690078" y="4505068"/>
            <a:ext cx="1828799" cy="400110"/>
          </a:xfrm>
          <a:prstGeom prst="rect">
            <a:avLst/>
          </a:prstGeom>
          <a:noFill/>
        </p:spPr>
        <p:txBody>
          <a:bodyPr wrap="square" rtlCol="0">
            <a:spAutoFit/>
          </a:bodyPr>
          <a:lstStyle/>
          <a:p>
            <a:pPr algn="ctr"/>
            <a:r>
              <a:rPr lang="en-US" sz="2000" dirty="0">
                <a:latin typeface="Aptos" panose="020B0004020202020204" pitchFamily="34" charset="0"/>
              </a:rPr>
              <a:t>Linet Wangui</a:t>
            </a:r>
            <a:endParaRPr lang="en-GB" sz="2000" dirty="0">
              <a:latin typeface="Aptos" panose="020B0004020202020204" pitchFamily="34" charset="0"/>
            </a:endParaRPr>
          </a:p>
        </p:txBody>
      </p:sp>
      <p:sp>
        <p:nvSpPr>
          <p:cNvPr id="9" name="TextBox 8">
            <a:extLst>
              <a:ext uri="{FF2B5EF4-FFF2-40B4-BE49-F238E27FC236}">
                <a16:creationId xmlns:a16="http://schemas.microsoft.com/office/drawing/2014/main" id="{272C02A1-6E54-3063-0C8D-325CE11E8F3E}"/>
              </a:ext>
            </a:extLst>
          </p:cNvPr>
          <p:cNvSpPr txBox="1"/>
          <p:nvPr/>
        </p:nvSpPr>
        <p:spPr>
          <a:xfrm>
            <a:off x="314162" y="2020023"/>
            <a:ext cx="2580630" cy="400110"/>
          </a:xfrm>
          <a:prstGeom prst="rect">
            <a:avLst/>
          </a:prstGeom>
          <a:noFill/>
        </p:spPr>
        <p:txBody>
          <a:bodyPr wrap="square" rtlCol="0">
            <a:spAutoFit/>
          </a:bodyPr>
          <a:lstStyle/>
          <a:p>
            <a:pPr algn="ctr"/>
            <a:r>
              <a:rPr lang="en-US" sz="2000" dirty="0">
                <a:latin typeface="Aptos" panose="020B0004020202020204" pitchFamily="34" charset="0"/>
              </a:rPr>
              <a:t>Rodgers Odhiambo</a:t>
            </a:r>
            <a:endParaRPr lang="en-GB" sz="2000" dirty="0">
              <a:latin typeface="Aptos" panose="020B0004020202020204" pitchFamily="34" charset="0"/>
            </a:endParaRPr>
          </a:p>
        </p:txBody>
      </p:sp>
      <p:sp>
        <p:nvSpPr>
          <p:cNvPr id="10" name="TextBox 9">
            <a:extLst>
              <a:ext uri="{FF2B5EF4-FFF2-40B4-BE49-F238E27FC236}">
                <a16:creationId xmlns:a16="http://schemas.microsoft.com/office/drawing/2014/main" id="{C9886866-EC21-68DC-5F4E-5499A7A37144}"/>
              </a:ext>
            </a:extLst>
          </p:cNvPr>
          <p:cNvSpPr txBox="1"/>
          <p:nvPr/>
        </p:nvSpPr>
        <p:spPr>
          <a:xfrm>
            <a:off x="9730023" y="4505068"/>
            <a:ext cx="1828799" cy="400110"/>
          </a:xfrm>
          <a:prstGeom prst="rect">
            <a:avLst/>
          </a:prstGeom>
          <a:noFill/>
        </p:spPr>
        <p:txBody>
          <a:bodyPr wrap="square" rtlCol="0">
            <a:spAutoFit/>
          </a:bodyPr>
          <a:lstStyle/>
          <a:p>
            <a:pPr algn="ctr"/>
            <a:r>
              <a:rPr lang="en-US" sz="2000" dirty="0">
                <a:latin typeface="Aptos" panose="020B0004020202020204" pitchFamily="34" charset="0"/>
              </a:rPr>
              <a:t>Moses Kigo</a:t>
            </a:r>
            <a:endParaRPr lang="en-GB" sz="2000" dirty="0">
              <a:latin typeface="Aptos" panose="020B0004020202020204" pitchFamily="34" charset="0"/>
            </a:endParaRPr>
          </a:p>
        </p:txBody>
      </p:sp>
      <p:sp>
        <p:nvSpPr>
          <p:cNvPr id="11" name="TextBox 10">
            <a:extLst>
              <a:ext uri="{FF2B5EF4-FFF2-40B4-BE49-F238E27FC236}">
                <a16:creationId xmlns:a16="http://schemas.microsoft.com/office/drawing/2014/main" id="{1845F53B-F150-1A59-2C91-189D48FD5E21}"/>
              </a:ext>
            </a:extLst>
          </p:cNvPr>
          <p:cNvSpPr txBox="1"/>
          <p:nvPr/>
        </p:nvSpPr>
        <p:spPr>
          <a:xfrm>
            <a:off x="9685279" y="2020023"/>
            <a:ext cx="1918287" cy="400110"/>
          </a:xfrm>
          <a:prstGeom prst="rect">
            <a:avLst/>
          </a:prstGeom>
          <a:noFill/>
        </p:spPr>
        <p:txBody>
          <a:bodyPr wrap="square" rtlCol="0">
            <a:spAutoFit/>
          </a:bodyPr>
          <a:lstStyle/>
          <a:p>
            <a:pPr algn="ctr"/>
            <a:r>
              <a:rPr lang="en-US" sz="2000" dirty="0">
                <a:latin typeface="Aptos" panose="020B0004020202020204" pitchFamily="34" charset="0"/>
              </a:rPr>
              <a:t>James Kibunja </a:t>
            </a:r>
            <a:endParaRPr lang="en-GB" sz="2000" dirty="0">
              <a:latin typeface="Aptos" panose="020B0004020202020204" pitchFamily="34" charset="0"/>
            </a:endParaRPr>
          </a:p>
        </p:txBody>
      </p:sp>
      <p:pic>
        <p:nvPicPr>
          <p:cNvPr id="12" name="Graphic 11" descr="Woman with afro hair">
            <a:extLst>
              <a:ext uri="{FF2B5EF4-FFF2-40B4-BE49-F238E27FC236}">
                <a16:creationId xmlns:a16="http://schemas.microsoft.com/office/drawing/2014/main" id="{D32316FD-FB07-DE9D-936B-AC67BAAD6C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8961" y="235477"/>
            <a:ext cx="2043953" cy="1828800"/>
          </a:xfrm>
          <a:prstGeom prst="rect">
            <a:avLst/>
          </a:prstGeom>
        </p:spPr>
      </p:pic>
      <p:pic>
        <p:nvPicPr>
          <p:cNvPr id="13" name="Graphic 12" descr="Woman with long curly hair">
            <a:extLst>
              <a:ext uri="{FF2B5EF4-FFF2-40B4-BE49-F238E27FC236}">
                <a16:creationId xmlns:a16="http://schemas.microsoft.com/office/drawing/2014/main" id="{A124DA46-A0C4-C4C4-0B68-8C8262BBAF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2090" y="2783969"/>
            <a:ext cx="2064775" cy="1828800"/>
          </a:xfrm>
          <a:prstGeom prst="rect">
            <a:avLst/>
          </a:prstGeom>
        </p:spPr>
      </p:pic>
      <p:pic>
        <p:nvPicPr>
          <p:cNvPr id="14" name="Graphic 13" descr="Boy with a flat top">
            <a:extLst>
              <a:ext uri="{FF2B5EF4-FFF2-40B4-BE49-F238E27FC236}">
                <a16:creationId xmlns:a16="http://schemas.microsoft.com/office/drawing/2014/main" id="{E5038C29-2AE3-ECFE-74F1-32AC1F2E69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4249" y="235477"/>
            <a:ext cx="1620456" cy="1828800"/>
          </a:xfrm>
          <a:prstGeom prst="rect">
            <a:avLst/>
          </a:prstGeom>
        </p:spPr>
      </p:pic>
      <p:pic>
        <p:nvPicPr>
          <p:cNvPr id="15" name="Graphic 14" descr="Man wearing a hat">
            <a:extLst>
              <a:ext uri="{FF2B5EF4-FFF2-40B4-BE49-F238E27FC236}">
                <a16:creationId xmlns:a16="http://schemas.microsoft.com/office/drawing/2014/main" id="{73A18965-5933-2D70-17DC-594A8B2C00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79552" y="2783969"/>
            <a:ext cx="2129741" cy="1828800"/>
          </a:xfrm>
          <a:prstGeom prst="rect">
            <a:avLst/>
          </a:prstGeom>
        </p:spPr>
      </p:pic>
      <p:pic>
        <p:nvPicPr>
          <p:cNvPr id="17" name="Picture 16">
            <a:extLst>
              <a:ext uri="{FF2B5EF4-FFF2-40B4-BE49-F238E27FC236}">
                <a16:creationId xmlns:a16="http://schemas.microsoft.com/office/drawing/2014/main" id="{F614A230-462F-CDB6-AC65-147DC55C9FDF}"/>
              </a:ext>
            </a:extLst>
          </p:cNvPr>
          <p:cNvPicPr>
            <a:picLocks noChangeAspect="1"/>
          </p:cNvPicPr>
          <p:nvPr/>
        </p:nvPicPr>
        <p:blipFill>
          <a:blip r:embed="rId12">
            <a:alphaModFix amt="20000"/>
          </a:blip>
          <a:stretch>
            <a:fillRect/>
          </a:stretch>
        </p:blipFill>
        <p:spPr>
          <a:xfrm>
            <a:off x="10975677" y="5766076"/>
            <a:ext cx="1051421" cy="932897"/>
          </a:xfrm>
          <a:prstGeom prst="rect">
            <a:avLst/>
          </a:prstGeom>
        </p:spPr>
      </p:pic>
      <p:pic>
        <p:nvPicPr>
          <p:cNvPr id="19" name="Picture 18" descr="A logo for a bank&#10;&#10;Description automatically generated">
            <a:extLst>
              <a:ext uri="{FF2B5EF4-FFF2-40B4-BE49-F238E27FC236}">
                <a16:creationId xmlns:a16="http://schemas.microsoft.com/office/drawing/2014/main" id="{12DDD0BD-FBD8-4503-3E32-A976C5E8A04B}"/>
              </a:ext>
            </a:extLst>
          </p:cNvPr>
          <p:cNvPicPr>
            <a:picLocks noChangeAspect="1"/>
          </p:cNvPicPr>
          <p:nvPr/>
        </p:nvPicPr>
        <p:blipFill rotWithShape="1">
          <a:blip r:embed="rId13">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pic>
        <p:nvPicPr>
          <p:cNvPr id="16" name="Graphic 15" descr="Boy with twisted hair">
            <a:extLst>
              <a:ext uri="{FF2B5EF4-FFF2-40B4-BE49-F238E27FC236}">
                <a16:creationId xmlns:a16="http://schemas.microsoft.com/office/drawing/2014/main" id="{54FC9B85-152B-5BAE-B8F2-92FAFED0E6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54200" y="235477"/>
            <a:ext cx="1580444" cy="1828800"/>
          </a:xfrm>
          <a:prstGeom prst="rect">
            <a:avLst/>
          </a:prstGeom>
        </p:spPr>
      </p:pic>
    </p:spTree>
    <p:extLst>
      <p:ext uri="{BB962C8B-B14F-4D97-AF65-F5344CB8AC3E}">
        <p14:creationId xmlns:p14="http://schemas.microsoft.com/office/powerpoint/2010/main" val="1345334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FD4E227-6255-AD01-F9DD-3F84326B007C}"/>
              </a:ext>
            </a:extLst>
          </p:cNvPr>
          <p:cNvSpPr>
            <a:spLocks noGrp="1"/>
          </p:cNvSpPr>
          <p:nvPr>
            <p:ph type="title"/>
          </p:nvPr>
        </p:nvSpPr>
        <p:spPr>
          <a:xfrm>
            <a:off x="1064965" y="723901"/>
            <a:ext cx="5465148" cy="1288884"/>
          </a:xfrm>
        </p:spPr>
        <p:txBody>
          <a:bodyPr anchor="b">
            <a:normAutofit/>
          </a:bodyPr>
          <a:lstStyle/>
          <a:p>
            <a:pPr algn="ctr"/>
            <a:r>
              <a:rPr lang="en-GB" dirty="0"/>
              <a:t>Background Summary</a:t>
            </a:r>
          </a:p>
        </p:txBody>
      </p:sp>
      <p:sp>
        <p:nvSpPr>
          <p:cNvPr id="8" name="Content Placeholder 7">
            <a:extLst>
              <a:ext uri="{FF2B5EF4-FFF2-40B4-BE49-F238E27FC236}">
                <a16:creationId xmlns:a16="http://schemas.microsoft.com/office/drawing/2014/main" id="{4C55D643-3482-6CCB-014C-AE3700E59A20}"/>
              </a:ext>
            </a:extLst>
          </p:cNvPr>
          <p:cNvSpPr>
            <a:spLocks noGrp="1"/>
          </p:cNvSpPr>
          <p:nvPr>
            <p:ph idx="1"/>
          </p:nvPr>
        </p:nvSpPr>
        <p:spPr>
          <a:xfrm>
            <a:off x="772623" y="2732544"/>
            <a:ext cx="6049833" cy="3966427"/>
          </a:xfrm>
        </p:spPr>
        <p:txBody>
          <a:bodyPr anchor="t">
            <a:normAutofit fontScale="85000" lnSpcReduction="20000"/>
          </a:bodyPr>
          <a:lstStyle/>
          <a:p>
            <a:pPr algn="ctr"/>
            <a:r>
              <a:rPr lang="en-US" sz="3400" dirty="0"/>
              <a:t>American Mortgage Bank (AMB) is at the forefront of a dynamic real estate market, where changing trends present challenges in maintaining effective lending strategies and risk assessment. The bank's drive for innovation underpins its commitment to gaining deeper market insights to refine its mortgage services.</a:t>
            </a:r>
          </a:p>
          <a:p>
            <a:pPr algn="ctr"/>
            <a:endParaRPr lang="en-US" dirty="0"/>
          </a:p>
          <a:p>
            <a:pPr algn="ctr"/>
            <a:endParaRPr lang="en-GB" dirty="0"/>
          </a:p>
        </p:txBody>
      </p:sp>
      <p:pic>
        <p:nvPicPr>
          <p:cNvPr id="10" name="Picture 9" descr="Calculator, pen, compass, money and a paper with graphs printed on it">
            <a:extLst>
              <a:ext uri="{FF2B5EF4-FFF2-40B4-BE49-F238E27FC236}">
                <a16:creationId xmlns:a16="http://schemas.microsoft.com/office/drawing/2014/main" id="{9287E556-2B06-24F1-261F-33C9EDB92944}"/>
              </a:ext>
            </a:extLst>
          </p:cNvPr>
          <p:cNvPicPr>
            <a:picLocks noChangeAspect="1"/>
          </p:cNvPicPr>
          <p:nvPr/>
        </p:nvPicPr>
        <p:blipFill rotWithShape="1">
          <a:blip r:embed="rId2">
            <a:alphaModFix/>
          </a:blip>
          <a:srcRect l="32028" r="27805" b="-1"/>
          <a:stretch/>
        </p:blipFill>
        <p:spPr>
          <a:xfrm>
            <a:off x="7620000" y="10"/>
            <a:ext cx="4572000" cy="6857990"/>
          </a:xfrm>
          <a:prstGeom prst="rect">
            <a:avLst/>
          </a:prstGeom>
        </p:spPr>
      </p:pic>
      <p:grpSp>
        <p:nvGrpSpPr>
          <p:cNvPr id="20" name="Group 19">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21" name="Rectangle 20">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739C470E-2385-3A79-EA1F-1971A45CD2CD}"/>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2" name="Picture 1" descr="A logo for a bank&#10;&#10;Description automatically generated">
            <a:extLst>
              <a:ext uri="{FF2B5EF4-FFF2-40B4-BE49-F238E27FC236}">
                <a16:creationId xmlns:a16="http://schemas.microsoft.com/office/drawing/2014/main" id="{65C9DC5F-7C40-F502-2572-9AFDC5AE9631}"/>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2995448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7C2CD-8FDF-80D9-5783-6C2EA8FF46CC}"/>
              </a:ext>
            </a:extLst>
          </p:cNvPr>
          <p:cNvSpPr>
            <a:spLocks noGrp="1"/>
          </p:cNvSpPr>
          <p:nvPr>
            <p:ph type="title"/>
          </p:nvPr>
        </p:nvSpPr>
        <p:spPr>
          <a:xfrm>
            <a:off x="6849264" y="733100"/>
            <a:ext cx="4618836" cy="1275669"/>
          </a:xfrm>
        </p:spPr>
        <p:txBody>
          <a:bodyPr anchor="b">
            <a:normAutofit/>
          </a:bodyPr>
          <a:lstStyle/>
          <a:p>
            <a:pPr algn="ctr"/>
            <a:r>
              <a:rPr lang="en-US" dirty="0"/>
              <a:t>The challenge </a:t>
            </a:r>
            <a:endParaRPr lang="en-GB"/>
          </a:p>
        </p:txBody>
      </p:sp>
      <p:sp>
        <p:nvSpPr>
          <p:cNvPr id="3" name="Content Placeholder 2">
            <a:extLst>
              <a:ext uri="{FF2B5EF4-FFF2-40B4-BE49-F238E27FC236}">
                <a16:creationId xmlns:a16="http://schemas.microsoft.com/office/drawing/2014/main" id="{296F2587-16CE-0641-FFD1-DA1A081FEB23}"/>
              </a:ext>
            </a:extLst>
          </p:cNvPr>
          <p:cNvSpPr>
            <a:spLocks noGrp="1"/>
          </p:cNvSpPr>
          <p:nvPr>
            <p:ph idx="1"/>
          </p:nvPr>
        </p:nvSpPr>
        <p:spPr>
          <a:xfrm>
            <a:off x="7182615" y="2216151"/>
            <a:ext cx="3943575" cy="3390900"/>
          </a:xfrm>
        </p:spPr>
        <p:txBody>
          <a:bodyPr anchor="t">
            <a:normAutofit/>
          </a:bodyPr>
          <a:lstStyle/>
          <a:p>
            <a:pPr algn="ctr">
              <a:lnSpc>
                <a:spcPct val="100000"/>
              </a:lnSpc>
            </a:pPr>
            <a:r>
              <a:rPr lang="en-US" dirty="0"/>
              <a:t>AMB is confronted with the complex task of analyzing an intricate real estate market. Traditional methods fall short of providing the nuanced understanding necessary to stay competitive. The bank needs to enhance its data analysis capabilities to better serve its diverse clientele with innovative mortgage products.</a:t>
            </a:r>
            <a:endParaRPr lang="en-US"/>
          </a:p>
        </p:txBody>
      </p:sp>
      <p:pic>
        <p:nvPicPr>
          <p:cNvPr id="5" name="Picture 4" descr="Floorplan on a table">
            <a:extLst>
              <a:ext uri="{FF2B5EF4-FFF2-40B4-BE49-F238E27FC236}">
                <a16:creationId xmlns:a16="http://schemas.microsoft.com/office/drawing/2014/main" id="{3DB39334-97BF-ECA3-9B4E-09B0C2949A95}"/>
              </a:ext>
            </a:extLst>
          </p:cNvPr>
          <p:cNvPicPr>
            <a:picLocks noChangeAspect="1"/>
          </p:cNvPicPr>
          <p:nvPr/>
        </p:nvPicPr>
        <p:blipFill rotWithShape="1">
          <a:blip r:embed="rId2">
            <a:alphaModFix/>
          </a:blip>
          <a:srcRect l="26984" r="10349"/>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6EB79A88-4FF2-3197-0C1D-31D65BBDECFE}"/>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6" name="Picture 5" descr="A logo for a bank&#10;&#10;Description automatically generated">
            <a:extLst>
              <a:ext uri="{FF2B5EF4-FFF2-40B4-BE49-F238E27FC236}">
                <a16:creationId xmlns:a16="http://schemas.microsoft.com/office/drawing/2014/main" id="{2D63F0D7-2EE6-8E0D-A4F6-82384D910A76}"/>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860" y="157606"/>
            <a:ext cx="1216152" cy="658471"/>
          </a:xfrm>
          <a:prstGeom prst="rect">
            <a:avLst/>
          </a:prstGeom>
        </p:spPr>
      </p:pic>
    </p:spTree>
    <p:extLst>
      <p:ext uri="{BB962C8B-B14F-4D97-AF65-F5344CB8AC3E}">
        <p14:creationId xmlns:p14="http://schemas.microsoft.com/office/powerpoint/2010/main" val="36569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789BC-3A0E-882B-57B5-8D7E928161BE}"/>
              </a:ext>
            </a:extLst>
          </p:cNvPr>
          <p:cNvSpPr>
            <a:spLocks noGrp="1"/>
          </p:cNvSpPr>
          <p:nvPr>
            <p:ph type="title"/>
          </p:nvPr>
        </p:nvSpPr>
        <p:spPr>
          <a:xfrm>
            <a:off x="1077426" y="723901"/>
            <a:ext cx="5465148" cy="1288884"/>
          </a:xfrm>
        </p:spPr>
        <p:txBody>
          <a:bodyPr anchor="b">
            <a:normAutofit/>
          </a:bodyPr>
          <a:lstStyle/>
          <a:p>
            <a:pPr algn="ctr"/>
            <a:r>
              <a:rPr lang="en-GB"/>
              <a:t>The Objective</a:t>
            </a:r>
          </a:p>
        </p:txBody>
      </p:sp>
      <p:sp>
        <p:nvSpPr>
          <p:cNvPr id="3" name="Content Placeholder 2">
            <a:extLst>
              <a:ext uri="{FF2B5EF4-FFF2-40B4-BE49-F238E27FC236}">
                <a16:creationId xmlns:a16="http://schemas.microsoft.com/office/drawing/2014/main" id="{924F52EC-5315-76D1-562C-BC8A4E8728E2}"/>
              </a:ext>
            </a:extLst>
          </p:cNvPr>
          <p:cNvSpPr>
            <a:spLocks noGrp="1"/>
          </p:cNvSpPr>
          <p:nvPr>
            <p:ph idx="1"/>
          </p:nvPr>
        </p:nvSpPr>
        <p:spPr>
          <a:xfrm>
            <a:off x="1077426" y="2732545"/>
            <a:ext cx="5465149" cy="3232826"/>
          </a:xfrm>
        </p:spPr>
        <p:txBody>
          <a:bodyPr anchor="t">
            <a:normAutofit lnSpcReduction="10000"/>
          </a:bodyPr>
          <a:lstStyle/>
          <a:p>
            <a:pPr algn="ctr"/>
            <a:r>
              <a:rPr lang="en-US" sz="2800" dirty="0"/>
              <a:t>AMB targets to acquire unmatched market insights and predictive analysis tools that will allow the bank to fine-tune lending strategies, elevate risk assessment, and innovate their mortgage products in line with emerging market trends.</a:t>
            </a:r>
            <a:endParaRPr lang="en-GB" sz="2800" dirty="0"/>
          </a:p>
        </p:txBody>
      </p:sp>
      <p:pic>
        <p:nvPicPr>
          <p:cNvPr id="5" name="Picture 4" descr="Magnifying glass showing decling performance">
            <a:extLst>
              <a:ext uri="{FF2B5EF4-FFF2-40B4-BE49-F238E27FC236}">
                <a16:creationId xmlns:a16="http://schemas.microsoft.com/office/drawing/2014/main" id="{9FA790AB-A7B4-5554-4EBA-73491FA17B55}"/>
              </a:ext>
            </a:extLst>
          </p:cNvPr>
          <p:cNvPicPr>
            <a:picLocks noChangeAspect="1"/>
          </p:cNvPicPr>
          <p:nvPr/>
        </p:nvPicPr>
        <p:blipFill rotWithShape="1">
          <a:blip r:embed="rId2">
            <a:alphaModFix/>
          </a:blip>
          <a:srcRect l="11281" r="44218" b="-1"/>
          <a:stretch/>
        </p:blipFill>
        <p:spPr>
          <a:xfrm>
            <a:off x="7620000" y="10"/>
            <a:ext cx="4572000" cy="6857990"/>
          </a:xfrm>
          <a:prstGeom prst="rect">
            <a:avLst/>
          </a:prstGeom>
        </p:spPr>
      </p:pic>
      <p:grpSp>
        <p:nvGrpSpPr>
          <p:cNvPr id="59" name="Group 58">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60" name="Rectangle 59">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1" name="Straight Connector 60">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2228C48F-9065-D0A1-601B-3411CE9FAA22}"/>
              </a:ext>
            </a:extLst>
          </p:cNvPr>
          <p:cNvPicPr>
            <a:picLocks noChangeAspect="1"/>
          </p:cNvPicPr>
          <p:nvPr/>
        </p:nvPicPr>
        <p:blipFill>
          <a:blip r:embed="rId3">
            <a:alphaModFix amt="20000"/>
          </a:blip>
          <a:stretch>
            <a:fillRect/>
          </a:stretch>
        </p:blipFill>
        <p:spPr>
          <a:xfrm>
            <a:off x="116377" y="5771963"/>
            <a:ext cx="1051421" cy="932897"/>
          </a:xfrm>
          <a:prstGeom prst="rect">
            <a:avLst/>
          </a:prstGeom>
        </p:spPr>
      </p:pic>
      <p:pic>
        <p:nvPicPr>
          <p:cNvPr id="4" name="Picture 3" descr="A logo for a bank&#10;&#10;Description automatically generated">
            <a:extLst>
              <a:ext uri="{FF2B5EF4-FFF2-40B4-BE49-F238E27FC236}">
                <a16:creationId xmlns:a16="http://schemas.microsoft.com/office/drawing/2014/main" id="{A2A0E420-66DB-11CF-92EB-EC75715C7EE3}"/>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53080" y="172608"/>
            <a:ext cx="1216152" cy="658471"/>
          </a:xfrm>
          <a:prstGeom prst="rect">
            <a:avLst/>
          </a:prstGeom>
        </p:spPr>
      </p:pic>
    </p:spTree>
    <p:extLst>
      <p:ext uri="{BB962C8B-B14F-4D97-AF65-F5344CB8AC3E}">
        <p14:creationId xmlns:p14="http://schemas.microsoft.com/office/powerpoint/2010/main" val="1294648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A78F7-24D8-1C2A-D731-362CFCEC491F}"/>
              </a:ext>
            </a:extLst>
          </p:cNvPr>
          <p:cNvSpPr>
            <a:spLocks noGrp="1"/>
          </p:cNvSpPr>
          <p:nvPr>
            <p:ph type="title"/>
          </p:nvPr>
        </p:nvSpPr>
        <p:spPr>
          <a:xfrm>
            <a:off x="995813" y="0"/>
            <a:ext cx="5465148" cy="1288884"/>
          </a:xfrm>
        </p:spPr>
        <p:txBody>
          <a:bodyPr anchor="b">
            <a:normAutofit/>
          </a:bodyPr>
          <a:lstStyle/>
          <a:p>
            <a:pPr algn="ctr"/>
            <a:r>
              <a:rPr lang="en-GB" dirty="0"/>
              <a:t>The Solution</a:t>
            </a:r>
          </a:p>
        </p:txBody>
      </p:sp>
      <p:sp>
        <p:nvSpPr>
          <p:cNvPr id="3" name="Content Placeholder 2">
            <a:extLst>
              <a:ext uri="{FF2B5EF4-FFF2-40B4-BE49-F238E27FC236}">
                <a16:creationId xmlns:a16="http://schemas.microsoft.com/office/drawing/2014/main" id="{F744C06C-6365-F243-6197-5C4BEAB5EBF1}"/>
              </a:ext>
            </a:extLst>
          </p:cNvPr>
          <p:cNvSpPr>
            <a:spLocks noGrp="1"/>
          </p:cNvSpPr>
          <p:nvPr>
            <p:ph idx="1"/>
          </p:nvPr>
        </p:nvSpPr>
        <p:spPr>
          <a:xfrm>
            <a:off x="293914" y="2732545"/>
            <a:ext cx="6997957" cy="4050882"/>
          </a:xfrm>
        </p:spPr>
        <p:txBody>
          <a:bodyPr anchor="t">
            <a:normAutofit fontScale="85000" lnSpcReduction="10000"/>
          </a:bodyPr>
          <a:lstStyle/>
          <a:p>
            <a:pPr algn="ctr"/>
            <a:r>
              <a:rPr lang="en-US" sz="3200" dirty="0"/>
              <a:t>Vita Group proposes a solution involving advanced analytics and machine learning to conduct a data-driven market analysis for AMB. The plan includes using;</a:t>
            </a:r>
          </a:p>
          <a:p>
            <a:pPr algn="ctr"/>
            <a:r>
              <a:rPr lang="en-US" sz="3200" dirty="0"/>
              <a:t>sophisticated models to analyze time series data, </a:t>
            </a:r>
          </a:p>
          <a:p>
            <a:pPr algn="ctr"/>
            <a:r>
              <a:rPr lang="en-US" sz="3200" dirty="0"/>
              <a:t>predict future trends, </a:t>
            </a:r>
          </a:p>
          <a:p>
            <a:pPr algn="ctr"/>
            <a:r>
              <a:rPr lang="en-US" sz="3200" dirty="0"/>
              <a:t>innovate mortgage products based on these insights.</a:t>
            </a:r>
            <a:endParaRPr lang="en-GB" sz="3200" dirty="0"/>
          </a:p>
        </p:txBody>
      </p:sp>
      <p:pic>
        <p:nvPicPr>
          <p:cNvPr id="5" name="Picture 4" descr="Digital financial graph">
            <a:extLst>
              <a:ext uri="{FF2B5EF4-FFF2-40B4-BE49-F238E27FC236}">
                <a16:creationId xmlns:a16="http://schemas.microsoft.com/office/drawing/2014/main" id="{A2A5E6B6-445B-2BB7-930C-B0F4B33A05F7}"/>
              </a:ext>
            </a:extLst>
          </p:cNvPr>
          <p:cNvPicPr>
            <a:picLocks noChangeAspect="1"/>
          </p:cNvPicPr>
          <p:nvPr/>
        </p:nvPicPr>
        <p:blipFill rotWithShape="1">
          <a:blip r:embed="rId2">
            <a:alphaModFix/>
          </a:blip>
          <a:srcRect l="36003" r="26497"/>
          <a:stretch/>
        </p:blipFill>
        <p:spPr>
          <a:xfrm>
            <a:off x="7620000" y="10"/>
            <a:ext cx="4572000" cy="6857990"/>
          </a:xfrm>
          <a:prstGeom prst="rect">
            <a:avLst/>
          </a:prstGeom>
        </p:spPr>
      </p:pic>
      <p:grpSp>
        <p:nvGrpSpPr>
          <p:cNvPr id="165" name="Group 16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6" name="Rectangle 16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4" name="Straight Connector 153">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F84CF405-92B9-F33F-EBE2-80DDE9DFB753}"/>
              </a:ext>
            </a:extLst>
          </p:cNvPr>
          <p:cNvPicPr>
            <a:picLocks noChangeAspect="1"/>
          </p:cNvPicPr>
          <p:nvPr/>
        </p:nvPicPr>
        <p:blipFill>
          <a:blip r:embed="rId3">
            <a:alphaModFix amt="20000"/>
          </a:blip>
          <a:stretch>
            <a:fillRect/>
          </a:stretch>
        </p:blipFill>
        <p:spPr>
          <a:xfrm>
            <a:off x="153081" y="5761874"/>
            <a:ext cx="1051421" cy="932897"/>
          </a:xfrm>
          <a:prstGeom prst="rect">
            <a:avLst/>
          </a:prstGeom>
        </p:spPr>
      </p:pic>
      <p:pic>
        <p:nvPicPr>
          <p:cNvPr id="4" name="Picture 3" descr="A logo for a bank&#10;&#10;Description automatically generated">
            <a:extLst>
              <a:ext uri="{FF2B5EF4-FFF2-40B4-BE49-F238E27FC236}">
                <a16:creationId xmlns:a16="http://schemas.microsoft.com/office/drawing/2014/main" id="{228A3E6D-5BBC-9717-C2EA-11F40D7B13F7}"/>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53080" y="156186"/>
            <a:ext cx="1216152" cy="658471"/>
          </a:xfrm>
          <a:prstGeom prst="rect">
            <a:avLst/>
          </a:prstGeom>
        </p:spPr>
      </p:pic>
    </p:spTree>
    <p:extLst>
      <p:ext uri="{BB962C8B-B14F-4D97-AF65-F5344CB8AC3E}">
        <p14:creationId xmlns:p14="http://schemas.microsoft.com/office/powerpoint/2010/main" val="242303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536B0-4224-4150-2A75-E3D27F75FE66}"/>
              </a:ext>
            </a:extLst>
          </p:cNvPr>
          <p:cNvSpPr>
            <a:spLocks noGrp="1"/>
          </p:cNvSpPr>
          <p:nvPr>
            <p:ph type="title"/>
          </p:nvPr>
        </p:nvSpPr>
        <p:spPr>
          <a:xfrm>
            <a:off x="1077426" y="723901"/>
            <a:ext cx="5465148" cy="1288884"/>
          </a:xfrm>
        </p:spPr>
        <p:txBody>
          <a:bodyPr anchor="b">
            <a:normAutofit/>
          </a:bodyPr>
          <a:lstStyle/>
          <a:p>
            <a:pPr algn="ctr"/>
            <a:r>
              <a:rPr lang="en-GB" dirty="0"/>
              <a:t>Implementation Summary</a:t>
            </a:r>
          </a:p>
        </p:txBody>
      </p:sp>
      <p:sp>
        <p:nvSpPr>
          <p:cNvPr id="3" name="Content Placeholder 2">
            <a:extLst>
              <a:ext uri="{FF2B5EF4-FFF2-40B4-BE49-F238E27FC236}">
                <a16:creationId xmlns:a16="http://schemas.microsoft.com/office/drawing/2014/main" id="{1CB0F189-32F2-627D-034A-05F85384ED67}"/>
              </a:ext>
            </a:extLst>
          </p:cNvPr>
          <p:cNvSpPr>
            <a:spLocks noGrp="1"/>
          </p:cNvSpPr>
          <p:nvPr>
            <p:ph idx="1"/>
          </p:nvPr>
        </p:nvSpPr>
        <p:spPr>
          <a:xfrm>
            <a:off x="153080" y="2296277"/>
            <a:ext cx="7313839" cy="4402697"/>
          </a:xfrm>
        </p:spPr>
        <p:txBody>
          <a:bodyPr anchor="t">
            <a:normAutofit lnSpcReduction="10000"/>
          </a:bodyPr>
          <a:lstStyle/>
          <a:p>
            <a:pPr algn="ctr"/>
            <a:r>
              <a:rPr lang="en-US" sz="2800" dirty="0"/>
              <a:t>The implementation strategy consists of four phases: </a:t>
            </a:r>
          </a:p>
          <a:p>
            <a:pPr marL="514350" indent="-514350">
              <a:buAutoNum type="arabicPeriod"/>
            </a:pPr>
            <a:r>
              <a:rPr lang="en-US" sz="2800" dirty="0"/>
              <a:t>Data acquisition and preprocessing</a:t>
            </a:r>
          </a:p>
          <a:p>
            <a:pPr marL="514350" indent="-514350">
              <a:buAutoNum type="arabicPeriod"/>
            </a:pPr>
            <a:r>
              <a:rPr lang="en-US" sz="2800" dirty="0"/>
              <a:t>Analytical modeling</a:t>
            </a:r>
          </a:p>
          <a:p>
            <a:pPr marL="514350" indent="-514350">
              <a:buAutoNum type="arabicPeriod"/>
            </a:pPr>
            <a:r>
              <a:rPr lang="en-US" sz="2800" dirty="0"/>
              <a:t>Strategy optimization and product innovation</a:t>
            </a:r>
          </a:p>
          <a:p>
            <a:pPr marL="514350" indent="-514350">
              <a:buAutoNum type="arabicPeriod"/>
            </a:pPr>
            <a:r>
              <a:rPr lang="en-US" sz="2800" dirty="0"/>
              <a:t>Continuous learning and adaptation. </a:t>
            </a:r>
          </a:p>
          <a:p>
            <a:pPr algn="ctr"/>
            <a:r>
              <a:rPr lang="en-US" sz="2800" dirty="0"/>
              <a:t>These steps aim to provide AMB with actionable insights from extensive real estate data.</a:t>
            </a:r>
            <a:endParaRPr lang="en-GB" sz="2800" dirty="0"/>
          </a:p>
        </p:txBody>
      </p:sp>
      <p:pic>
        <p:nvPicPr>
          <p:cNvPr id="5" name="Picture 4">
            <a:extLst>
              <a:ext uri="{FF2B5EF4-FFF2-40B4-BE49-F238E27FC236}">
                <a16:creationId xmlns:a16="http://schemas.microsoft.com/office/drawing/2014/main" id="{12BAAE15-5D92-CBFE-05D4-63A7F555B576}"/>
              </a:ext>
            </a:extLst>
          </p:cNvPr>
          <p:cNvPicPr>
            <a:picLocks noChangeAspect="1"/>
          </p:cNvPicPr>
          <p:nvPr/>
        </p:nvPicPr>
        <p:blipFill rotWithShape="1">
          <a:blip r:embed="rId2">
            <a:alphaModFix/>
          </a:blip>
          <a:srcRect l="13781" r="48719"/>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24FA5E1E-16D6-58BB-E41F-FFC3C5D68978}"/>
              </a:ext>
            </a:extLst>
          </p:cNvPr>
          <p:cNvPicPr>
            <a:picLocks noChangeAspect="1"/>
          </p:cNvPicPr>
          <p:nvPr/>
        </p:nvPicPr>
        <p:blipFill>
          <a:blip r:embed="rId3">
            <a:alphaModFix amt="20000"/>
          </a:blip>
          <a:stretch>
            <a:fillRect/>
          </a:stretch>
        </p:blipFill>
        <p:spPr>
          <a:xfrm>
            <a:off x="153080" y="5766077"/>
            <a:ext cx="1051421" cy="932897"/>
          </a:xfrm>
          <a:prstGeom prst="rect">
            <a:avLst/>
          </a:prstGeom>
        </p:spPr>
      </p:pic>
      <p:pic>
        <p:nvPicPr>
          <p:cNvPr id="4" name="Picture 3" descr="A logo for a bank&#10;&#10;Description automatically generated">
            <a:extLst>
              <a:ext uri="{FF2B5EF4-FFF2-40B4-BE49-F238E27FC236}">
                <a16:creationId xmlns:a16="http://schemas.microsoft.com/office/drawing/2014/main" id="{D353509F-3384-D198-E3BF-C101A62C6AF2}"/>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53080" y="157607"/>
            <a:ext cx="1216152" cy="658471"/>
          </a:xfrm>
          <a:prstGeom prst="rect">
            <a:avLst/>
          </a:prstGeom>
        </p:spPr>
      </p:pic>
    </p:spTree>
    <p:extLst>
      <p:ext uri="{BB962C8B-B14F-4D97-AF65-F5344CB8AC3E}">
        <p14:creationId xmlns:p14="http://schemas.microsoft.com/office/powerpoint/2010/main" val="2671253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ED870-CFD3-F00A-0929-9162B64D4E24}"/>
              </a:ext>
            </a:extLst>
          </p:cNvPr>
          <p:cNvSpPr>
            <a:spLocks noGrp="1"/>
          </p:cNvSpPr>
          <p:nvPr>
            <p:ph type="title"/>
          </p:nvPr>
        </p:nvSpPr>
        <p:spPr>
          <a:xfrm>
            <a:off x="1424941" y="1737360"/>
            <a:ext cx="3261360" cy="2524187"/>
          </a:xfrm>
        </p:spPr>
        <p:txBody>
          <a:bodyPr anchor="ctr">
            <a:normAutofit/>
          </a:bodyPr>
          <a:lstStyle/>
          <a:p>
            <a:pPr algn="ctr"/>
            <a:r>
              <a:rPr lang="en-GB" sz="6000" dirty="0"/>
              <a:t>Dataset Summary</a:t>
            </a:r>
          </a:p>
        </p:txBody>
      </p:sp>
      <p:sp>
        <p:nvSpPr>
          <p:cNvPr id="3" name="Content Placeholder 2">
            <a:extLst>
              <a:ext uri="{FF2B5EF4-FFF2-40B4-BE49-F238E27FC236}">
                <a16:creationId xmlns:a16="http://schemas.microsoft.com/office/drawing/2014/main" id="{39E818FB-4F1C-7A4B-CB75-89FB1A7F683C}"/>
              </a:ext>
            </a:extLst>
          </p:cNvPr>
          <p:cNvSpPr>
            <a:spLocks noGrp="1"/>
          </p:cNvSpPr>
          <p:nvPr>
            <p:ph idx="1"/>
          </p:nvPr>
        </p:nvSpPr>
        <p:spPr>
          <a:xfrm>
            <a:off x="6076159" y="2148542"/>
            <a:ext cx="5920141" cy="4226010"/>
          </a:xfrm>
        </p:spPr>
        <p:txBody>
          <a:bodyPr anchor="ctr">
            <a:normAutofit/>
          </a:bodyPr>
          <a:lstStyle/>
          <a:p>
            <a:pPr algn="ctr">
              <a:lnSpc>
                <a:spcPct val="100000"/>
              </a:lnSpc>
            </a:pPr>
            <a:r>
              <a:rPr lang="en-US" sz="2800" dirty="0"/>
              <a:t>The dataset from Zillow provides a comprehensive time series of the Zillow Home Value Index, offering insights into home values, market changes, and trends across various regions from 2000 to 2024. This data is pivotal in understanding property value trends and informing strategic decisions.</a:t>
            </a:r>
            <a:endParaRPr lang="en-GB" sz="2800" dirty="0"/>
          </a:p>
        </p:txBody>
      </p:sp>
      <p:pic>
        <p:nvPicPr>
          <p:cNvPr id="5" name="Picture 4" descr="A blue and black logo&#10;&#10;Description automatically generated">
            <a:extLst>
              <a:ext uri="{FF2B5EF4-FFF2-40B4-BE49-F238E27FC236}">
                <a16:creationId xmlns:a16="http://schemas.microsoft.com/office/drawing/2014/main" id="{5EF7CAD1-75D8-E622-7CE8-B97F8CD7A4C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517494" y="726761"/>
            <a:ext cx="5253012" cy="1444577"/>
          </a:xfrm>
          <a:prstGeom prst="rect">
            <a:avLst/>
          </a:prstGeom>
        </p:spPr>
      </p:pic>
      <p:grpSp>
        <p:nvGrpSpPr>
          <p:cNvPr id="16" name="Group 15">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7" name="Rectangle 16">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617CF03A-DAE2-014F-0832-AFEFFA65D499}"/>
              </a:ext>
            </a:extLst>
          </p:cNvPr>
          <p:cNvPicPr>
            <a:picLocks noChangeAspect="1"/>
          </p:cNvPicPr>
          <p:nvPr/>
        </p:nvPicPr>
        <p:blipFill>
          <a:blip r:embed="rId3">
            <a:alphaModFix amt="20000"/>
          </a:blip>
          <a:stretch>
            <a:fillRect/>
          </a:stretch>
        </p:blipFill>
        <p:spPr>
          <a:xfrm>
            <a:off x="10975677" y="5766076"/>
            <a:ext cx="1051421" cy="932897"/>
          </a:xfrm>
          <a:prstGeom prst="rect">
            <a:avLst/>
          </a:prstGeom>
        </p:spPr>
      </p:pic>
      <p:pic>
        <p:nvPicPr>
          <p:cNvPr id="4" name="Picture 3" descr="A logo for a bank&#10;&#10;Description automatically generated">
            <a:extLst>
              <a:ext uri="{FF2B5EF4-FFF2-40B4-BE49-F238E27FC236}">
                <a16:creationId xmlns:a16="http://schemas.microsoft.com/office/drawing/2014/main" id="{D16382A4-B3DC-8B2F-C99B-72B8F4F12C6C}"/>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36437" t="27289" r="41581" b="55788"/>
          <a:stretch/>
        </p:blipFill>
        <p:spPr>
          <a:xfrm>
            <a:off x="10810946" y="154212"/>
            <a:ext cx="1216152" cy="658471"/>
          </a:xfrm>
          <a:prstGeom prst="rect">
            <a:avLst/>
          </a:prstGeom>
        </p:spPr>
      </p:pic>
    </p:spTree>
    <p:extLst>
      <p:ext uri="{BB962C8B-B14F-4D97-AF65-F5344CB8AC3E}">
        <p14:creationId xmlns:p14="http://schemas.microsoft.com/office/powerpoint/2010/main" val="998540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dornVTI">
  <a:themeElements>
    <a:clrScheme name="AnalogousFromDarkSeedLeftStep">
      <a:dk1>
        <a:srgbClr val="000000"/>
      </a:dk1>
      <a:lt1>
        <a:srgbClr val="FFFFFF"/>
      </a:lt1>
      <a:dk2>
        <a:srgbClr val="41242D"/>
      </a:dk2>
      <a:lt2>
        <a:srgbClr val="E8E2E2"/>
      </a:lt2>
      <a:accent1>
        <a:srgbClr val="46AEB2"/>
      </a:accent1>
      <a:accent2>
        <a:srgbClr val="3BB184"/>
      </a:accent2>
      <a:accent3>
        <a:srgbClr val="48B65E"/>
      </a:accent3>
      <a:accent4>
        <a:srgbClr val="55B13B"/>
      </a:accent4>
      <a:accent5>
        <a:srgbClr val="87AD44"/>
      </a:accent5>
      <a:accent6>
        <a:srgbClr val="AAA438"/>
      </a:accent6>
      <a:hlink>
        <a:srgbClr val="5B8E2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
  <TotalTime>909</TotalTime>
  <Words>742</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Bembo</vt:lpstr>
      <vt:lpstr>AdornVTI</vt:lpstr>
      <vt:lpstr>Revolutionizing Real Estate Analysis</vt:lpstr>
      <vt:lpstr>THE CLIENT</vt:lpstr>
      <vt:lpstr>PowerPoint Presentation</vt:lpstr>
      <vt:lpstr>Background Summary</vt:lpstr>
      <vt:lpstr>The challenge </vt:lpstr>
      <vt:lpstr>The Objective</vt:lpstr>
      <vt:lpstr>The Solution</vt:lpstr>
      <vt:lpstr>Implementation Summary</vt:lpstr>
      <vt:lpstr>Dataset Summary</vt:lpstr>
      <vt:lpstr>Most popular areas</vt:lpstr>
      <vt:lpstr>MODELLING   Time Series Components</vt:lpstr>
      <vt:lpstr>Time Series Decomposition</vt:lpstr>
      <vt:lpstr>Modelling the Time Series</vt:lpstr>
      <vt:lpstr>Model Evaluation and Performance</vt:lpstr>
      <vt:lpstr>Market Drivers Analysis</vt:lpstr>
      <vt:lpstr>Model Deployment</vt:lpstr>
      <vt:lpstr>CONCLUSION</vt:lpstr>
      <vt:lpstr>Recommendations</vt:lpstr>
      <vt:lpstr>Q and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Real Estate Analysis</dc:title>
  <dc:creator>Moses Kigo</dc:creator>
  <cp:lastModifiedBy>Moses Kigo</cp:lastModifiedBy>
  <cp:revision>21</cp:revision>
  <dcterms:created xsi:type="dcterms:W3CDTF">2024-03-23T16:11:44Z</dcterms:created>
  <dcterms:modified xsi:type="dcterms:W3CDTF">2024-03-24T13:20:40Z</dcterms:modified>
</cp:coreProperties>
</file>