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75" r:id="rId5"/>
    <p:sldId id="277" r:id="rId6"/>
    <p:sldId id="259" r:id="rId7"/>
    <p:sldId id="260" r:id="rId8"/>
    <p:sldId id="261" r:id="rId9"/>
    <p:sldId id="263" r:id="rId10"/>
    <p:sldId id="268" r:id="rId11"/>
    <p:sldId id="264" r:id="rId12"/>
    <p:sldId id="269" r:id="rId13"/>
    <p:sldId id="271" r:id="rId14"/>
    <p:sldId id="272" r:id="rId15"/>
    <p:sldId id="278" r:id="rId16"/>
    <p:sldId id="279" r:id="rId17"/>
    <p:sldId id="281" r:id="rId18"/>
    <p:sldId id="274" r:id="rId19"/>
    <p:sldId id="270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F71F-AC30-4E71-A6A4-4BD4EF383B21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8512-A368-4F53-AA8C-6DE2F2A72C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5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29844-B506-47FA-AD05-5864C540BE01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C710-B309-4D7F-B923-213B52F94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4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17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1C710-B309-4D7F-B923-213B52F94F1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4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4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80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39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77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56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99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08972"/>
            <a:ext cx="10515600" cy="496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19E8-8C41-44A3-BE20-E9C48B3FE604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D03D8-5D0D-457D-8B06-8328FD56A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search.json?term=3d+printer" TargetMode="External"/><Relationship Id="rId2" Type="http://schemas.openxmlformats.org/officeDocument/2006/relationships/hyperlink" Target="https://www.kickstarter.com/projects/search?term=3d+prin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kstarter.com/projects/search.json?term=&amp;category_id=16" TargetMode="External"/><Relationship Id="rId4" Type="http://schemas.openxmlformats.org/officeDocument/2006/relationships/hyperlink" Target="https://github.com/oreilly-japan/ml-at-work/tree/master/chap0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Kickstarter</a:t>
            </a:r>
            <a:r>
              <a:rPr kumimoji="1" lang="ja-JP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통계분석</a:t>
            </a:r>
            <a:endParaRPr kumimoji="1" lang="ja-JP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나카야마 </a:t>
            </a:r>
            <a:r>
              <a:rPr kumimoji="1"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토코로텐</a:t>
            </a:r>
            <a:endParaRPr kumimoji="1" lang="ja-JP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7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典型的な失敗プロジェクト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達成率</a:t>
            </a:r>
            <a:r>
              <a:rPr lang="en-US" altLang="ja-JP" dirty="0"/>
              <a:t>10%</a:t>
            </a:r>
            <a:r>
              <a:rPr lang="ja-JP" altLang="en-US" dirty="0"/>
              <a:t>未満で終わるプロジェクトが</a:t>
            </a:r>
            <a:r>
              <a:rPr lang="en-US" altLang="ja-JP" dirty="0"/>
              <a:t>54%</a:t>
            </a:r>
            <a:r>
              <a:rPr lang="ja-JP" altLang="en-US" dirty="0"/>
              <a:t>存在する</a:t>
            </a:r>
            <a:endParaRPr lang="en-US" altLang="ja-JP" dirty="0"/>
          </a:p>
          <a:p>
            <a:pPr lvl="1"/>
            <a:r>
              <a:rPr lang="ja-JP" altLang="en-US" dirty="0"/>
              <a:t>プロジェクトの</a:t>
            </a:r>
            <a:r>
              <a:rPr lang="en-US" altLang="ja-JP" dirty="0"/>
              <a:t>16.2%</a:t>
            </a:r>
            <a:r>
              <a:rPr lang="ja-JP" altLang="en-US" dirty="0"/>
              <a:t>は</a:t>
            </a:r>
            <a:r>
              <a:rPr lang="en-US" altLang="ja-JP" dirty="0"/>
              <a:t>Backer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人、</a:t>
            </a:r>
            <a:r>
              <a:rPr lang="en-US" altLang="ja-JP" dirty="0"/>
              <a:t>52%</a:t>
            </a:r>
            <a:r>
              <a:rPr lang="ja-JP" altLang="en-US" dirty="0"/>
              <a:t>が</a:t>
            </a:r>
            <a:r>
              <a:rPr lang="en-US" altLang="ja-JP" dirty="0"/>
              <a:t>10</a:t>
            </a:r>
            <a:r>
              <a:rPr lang="ja-JP" altLang="en-US" dirty="0"/>
              <a:t>人以下</a:t>
            </a:r>
            <a:endParaRPr lang="en-US" altLang="ja-JP" dirty="0"/>
          </a:p>
          <a:p>
            <a:pPr lvl="1"/>
            <a:r>
              <a:rPr lang="ja-JP" altLang="en-US" dirty="0"/>
              <a:t>身内のご祝儀</a:t>
            </a:r>
            <a:r>
              <a:rPr lang="en-US" altLang="ja-JP" dirty="0"/>
              <a:t>Back</a:t>
            </a:r>
            <a:r>
              <a:rPr lang="ja-JP" altLang="en-US" dirty="0"/>
              <a:t>もできないような準備不足プロジェクトが多い</a:t>
            </a:r>
            <a:endParaRPr lang="en-US" altLang="ja-JP" dirty="0"/>
          </a:p>
          <a:p>
            <a:r>
              <a:rPr lang="ja-JP" altLang="en-US" dirty="0"/>
              <a:t>プロジェクトを成功させたいのであれば、</a:t>
            </a:r>
            <a:r>
              <a:rPr lang="en-US" altLang="ja-JP" dirty="0"/>
              <a:t>Backer100</a:t>
            </a:r>
            <a:r>
              <a:rPr lang="ja-JP" altLang="en-US" dirty="0"/>
              <a:t>人をどうやって集めるかを考える必要がある</a:t>
            </a:r>
            <a:endParaRPr lang="en-US" altLang="ja-JP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23" y="3465899"/>
            <a:ext cx="8662954" cy="3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終了間際に</a:t>
            </a:r>
            <a:r>
              <a:rPr kumimoji="1" lang="en-US" altLang="ja-JP" dirty="0"/>
              <a:t>Back</a:t>
            </a:r>
            <a:r>
              <a:rPr kumimoji="1" lang="ja-JP" altLang="en-US" dirty="0"/>
              <a:t>されるプロジェクト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515600" cy="5649028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プロジェクト終了間際の広報活動による</a:t>
            </a:r>
            <a:r>
              <a:rPr kumimoji="1" lang="en-US" altLang="ja-JP" dirty="0"/>
              <a:t>Backer</a:t>
            </a:r>
            <a:r>
              <a:rPr kumimoji="1" lang="ja-JP" altLang="en-US" dirty="0"/>
              <a:t>の増加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プロジェクトメンバーが最後のお願いをして回る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Kickstarter</a:t>
            </a:r>
            <a:r>
              <a:rPr kumimoji="1" lang="ja-JP" altLang="en-US" dirty="0"/>
              <a:t>が終了間際のプロジェクトをトップページで紹介している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ただし、これは</a:t>
            </a:r>
            <a:r>
              <a:rPr lang="ja-JP" altLang="en-US" dirty="0"/>
              <a:t>達成率</a:t>
            </a:r>
            <a:r>
              <a:rPr lang="en-US" altLang="ja-JP" dirty="0"/>
              <a:t>100%</a:t>
            </a:r>
            <a:r>
              <a:rPr lang="ja-JP" altLang="en-US" dirty="0"/>
              <a:t>付近に変曲点が生まれる理由にはならない</a:t>
            </a:r>
            <a:endParaRPr kumimoji="1" lang="en-US" altLang="ja-JP" dirty="0"/>
          </a:p>
          <a:p>
            <a:pPr lvl="3"/>
            <a:endParaRPr lang="en-US" altLang="ja-JP" dirty="0"/>
          </a:p>
          <a:p>
            <a:r>
              <a:rPr kumimoji="1" lang="ja-JP" altLang="en-US" dirty="0"/>
              <a:t>最後のひと押しを積極的に行っている人がいる可能性</a:t>
            </a:r>
            <a:endParaRPr kumimoji="1" lang="en-US" altLang="ja-JP" dirty="0"/>
          </a:p>
          <a:p>
            <a:pPr lvl="1"/>
            <a:r>
              <a:rPr lang="ja-JP" altLang="en-US" dirty="0"/>
              <a:t>プロジェクトメンバーが自腹を切ってプロジェクトを成功させる</a:t>
            </a:r>
            <a:endParaRPr lang="en-US" altLang="ja-JP" dirty="0"/>
          </a:p>
          <a:p>
            <a:pPr lvl="1"/>
            <a:r>
              <a:rPr lang="ja-JP" altLang="en-US" dirty="0"/>
              <a:t>「俺が成功させた」感を味わいたい人</a:t>
            </a:r>
            <a:endParaRPr lang="en-US" altLang="ja-JP" dirty="0"/>
          </a:p>
          <a:p>
            <a:pPr lvl="2"/>
            <a:r>
              <a:rPr lang="ja-JP" altLang="en-US" dirty="0"/>
              <a:t>プロジェクトを達成させた、という一体感を楽しみたい人</a:t>
            </a:r>
            <a:endParaRPr lang="en-US" altLang="ja-JP" dirty="0"/>
          </a:p>
          <a:p>
            <a:pPr lvl="2"/>
            <a:r>
              <a:rPr lang="ja-JP" altLang="en-US" dirty="0"/>
              <a:t>キャスティングボートを握るという稀有な体験ができる</a:t>
            </a:r>
            <a:endParaRPr lang="en-US" altLang="ja-JP" dirty="0"/>
          </a:p>
          <a:p>
            <a:pPr lvl="1"/>
            <a:r>
              <a:rPr lang="ja-JP" altLang="en-US" dirty="0"/>
              <a:t>クラウドファンディングをゲームとして楽しんでいる人</a:t>
            </a:r>
            <a:endParaRPr lang="en-US" altLang="ja-JP" dirty="0"/>
          </a:p>
          <a:p>
            <a:pPr lvl="2"/>
            <a:r>
              <a:rPr lang="ja-JP" altLang="en-US" dirty="0"/>
              <a:t>クラウドファンディングを「成功するかどうかわからないゲーム」として考えた場合、</a:t>
            </a:r>
            <a:br>
              <a:rPr lang="en-US" altLang="ja-JP" dirty="0"/>
            </a:br>
            <a:r>
              <a:rPr lang="ja-JP" altLang="en-US" dirty="0"/>
              <a:t>勝率の高いゲームである、達成率</a:t>
            </a:r>
            <a:r>
              <a:rPr lang="en-US" altLang="ja-JP" dirty="0"/>
              <a:t>90%</a:t>
            </a:r>
            <a:r>
              <a:rPr lang="ja-JP" altLang="en-US" dirty="0"/>
              <a:t>付近のプロジェクトに</a:t>
            </a:r>
            <a:r>
              <a:rPr lang="en-US" altLang="ja-JP" dirty="0"/>
              <a:t>Back</a:t>
            </a:r>
            <a:r>
              <a:rPr lang="ja-JP" altLang="en-US" dirty="0"/>
              <a:t>するのは合理的</a:t>
            </a:r>
            <a:endParaRPr lang="en-US" altLang="ja-JP" dirty="0"/>
          </a:p>
          <a:p>
            <a:pPr lvl="2"/>
            <a:r>
              <a:rPr lang="ja-JP" altLang="en-US" dirty="0"/>
              <a:t>自分が</a:t>
            </a:r>
            <a:r>
              <a:rPr lang="en-US" altLang="ja-JP" dirty="0"/>
              <a:t>Back</a:t>
            </a:r>
            <a:r>
              <a:rPr lang="ja-JP" altLang="en-US" dirty="0"/>
              <a:t>したプロジェクトが失敗するのは嫌なので、達成率が低いプロジェクトには</a:t>
            </a:r>
            <a:r>
              <a:rPr lang="en-US" altLang="ja-JP" dirty="0"/>
              <a:t>Back</a:t>
            </a:r>
            <a:r>
              <a:rPr lang="ja-JP" altLang="en-US" dirty="0"/>
              <a:t>しない</a:t>
            </a:r>
            <a:endParaRPr lang="en-US" altLang="ja-JP" dirty="0"/>
          </a:p>
          <a:p>
            <a:pPr lvl="2"/>
            <a:r>
              <a:rPr lang="ja-JP" altLang="en-US" dirty="0"/>
              <a:t>達成率が</a:t>
            </a:r>
            <a:r>
              <a:rPr lang="en-US" altLang="ja-JP" dirty="0"/>
              <a:t>100%</a:t>
            </a:r>
            <a:r>
              <a:rPr lang="ja-JP" altLang="en-US" dirty="0"/>
              <a:t>を超えて成功確実の場合、ゲームにならないため、</a:t>
            </a:r>
            <a:r>
              <a:rPr lang="en-US" altLang="ja-JP" dirty="0"/>
              <a:t>Back</a:t>
            </a:r>
            <a:r>
              <a:rPr lang="ja-JP" altLang="en-US" dirty="0"/>
              <a:t>しない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530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ギリギリで失敗したプロジェクトの分析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達成率が</a:t>
            </a:r>
            <a:r>
              <a:rPr kumimoji="1" lang="en-US" altLang="ja-JP" dirty="0"/>
              <a:t>70%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100%</a:t>
            </a:r>
            <a:r>
              <a:rPr kumimoji="1" lang="ja-JP" altLang="en-US" dirty="0"/>
              <a:t>のプロジェクトは</a:t>
            </a:r>
            <a:r>
              <a:rPr lang="ja-JP" altLang="en-US" dirty="0"/>
              <a:t>平均</a:t>
            </a:r>
            <a:r>
              <a:rPr lang="en-US" altLang="ja-JP" dirty="0"/>
              <a:t>Back</a:t>
            </a:r>
            <a:r>
              <a:rPr lang="ja-JP" altLang="en-US" dirty="0"/>
              <a:t>金額が</a:t>
            </a:r>
            <a:r>
              <a:rPr lang="en-US" altLang="ja-JP" dirty="0"/>
              <a:t>250</a:t>
            </a:r>
            <a:r>
              <a:rPr lang="ja-JP" altLang="en-US" dirty="0"/>
              <a:t>ドル超</a:t>
            </a:r>
            <a:endParaRPr lang="en-US" altLang="ja-JP" dirty="0"/>
          </a:p>
          <a:p>
            <a:r>
              <a:rPr lang="ja-JP" altLang="en-US" dirty="0"/>
              <a:t>ギリギリで達成したプロジェクトは平均</a:t>
            </a:r>
            <a:r>
              <a:rPr lang="en-US" altLang="ja-JP" dirty="0"/>
              <a:t>Back</a:t>
            </a:r>
            <a:r>
              <a:rPr lang="ja-JP" altLang="en-US" dirty="0"/>
              <a:t>金額が</a:t>
            </a:r>
            <a:r>
              <a:rPr lang="en-US" altLang="ja-JP" dirty="0"/>
              <a:t>200</a:t>
            </a:r>
            <a:r>
              <a:rPr lang="ja-JP" altLang="en-US" dirty="0"/>
              <a:t>ドル未満</a:t>
            </a:r>
            <a:endParaRPr lang="en-US" altLang="ja-JP" dirty="0"/>
          </a:p>
          <a:p>
            <a:r>
              <a:rPr lang="en-US" altLang="ja-JP" dirty="0"/>
              <a:t>Back</a:t>
            </a:r>
            <a:r>
              <a:rPr lang="ja-JP" altLang="en-US" dirty="0"/>
              <a:t>プランの設計が成否を分けると考えられる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89" y="2681151"/>
            <a:ext cx="4808221" cy="410367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136380" y="5861498"/>
            <a:ext cx="287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平均</a:t>
            </a:r>
            <a:r>
              <a:rPr lang="en-US" altLang="ja-JP" dirty="0"/>
              <a:t>Back</a:t>
            </a:r>
            <a:r>
              <a:rPr lang="ja-JP" altLang="en-US" dirty="0"/>
              <a:t>金額をそろえるために、決済通貨が</a:t>
            </a:r>
            <a:r>
              <a:rPr lang="en-US" altLang="ja-JP" dirty="0"/>
              <a:t>USD</a:t>
            </a:r>
            <a:r>
              <a:rPr lang="ja-JP" altLang="en-US" dirty="0"/>
              <a:t>のプロジェクトに限定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97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大成功プロジェクト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平均</a:t>
            </a:r>
            <a:r>
              <a:rPr kumimoji="1" lang="en-US" altLang="ja-JP" dirty="0"/>
              <a:t>Back</a:t>
            </a:r>
            <a:r>
              <a:rPr kumimoji="1" lang="ja-JP" altLang="en-US" dirty="0"/>
              <a:t>金額は大きく変動</a:t>
            </a:r>
            <a:r>
              <a:rPr lang="ja-JP" altLang="en-US" dirty="0"/>
              <a:t>しない</a:t>
            </a:r>
            <a:endParaRPr lang="en-US" altLang="ja-JP" dirty="0"/>
          </a:p>
          <a:p>
            <a:r>
              <a:rPr lang="ja-JP" altLang="en-US" dirty="0"/>
              <a:t>達成率は基本的に平均</a:t>
            </a:r>
            <a:r>
              <a:rPr lang="en-US" altLang="ja-JP" dirty="0"/>
              <a:t>Backer</a:t>
            </a:r>
            <a:r>
              <a:rPr lang="ja-JP" altLang="en-US" dirty="0"/>
              <a:t>人数に依存する</a:t>
            </a:r>
            <a:endParaRPr lang="en-US" altLang="ja-JP" dirty="0"/>
          </a:p>
          <a:p>
            <a:r>
              <a:rPr lang="ja-JP" altLang="en-US" dirty="0"/>
              <a:t>高額な</a:t>
            </a:r>
            <a:r>
              <a:rPr lang="en-US" altLang="ja-JP" dirty="0"/>
              <a:t>Back</a:t>
            </a:r>
            <a:r>
              <a:rPr lang="ja-JP" altLang="en-US" dirty="0"/>
              <a:t>プランを払う人が多いから成功するというわけではない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742475"/>
            <a:ext cx="11795760" cy="40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2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国</a:t>
            </a:r>
            <a:r>
              <a:rPr kumimoji="1" lang="ja-JP" altLang="en-US" dirty="0"/>
              <a:t>とプロジェクトの成功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英語が成功のカギを握る</a:t>
            </a:r>
            <a:endParaRPr lang="en-US" altLang="ja-JP" sz="2000" dirty="0"/>
          </a:p>
          <a:p>
            <a:pPr lvl="1"/>
            <a:r>
              <a:rPr lang="ja-JP" altLang="en-US" sz="1800" dirty="0"/>
              <a:t>アメリカが他国と比べて成功率が高い（件数の少ない香港を除く）</a:t>
            </a:r>
            <a:endParaRPr lang="en-US" altLang="ja-JP" sz="1800" dirty="0"/>
          </a:p>
          <a:p>
            <a:pPr lvl="1"/>
            <a:r>
              <a:rPr lang="ja-JP" altLang="en-US" sz="1800" dirty="0"/>
              <a:t>英語圏と、ロマンス語の中でも英語に近いフランス語、英語がほぼ必須な小国は成功率が高い</a:t>
            </a:r>
            <a:endParaRPr lang="en-US" altLang="ja-JP" sz="1800" dirty="0"/>
          </a:p>
          <a:p>
            <a:r>
              <a:rPr lang="ja-JP" altLang="en-US" sz="2000" dirty="0"/>
              <a:t>イタリア、スペインのロマンス語圏は失敗率が高い</a:t>
            </a:r>
            <a:endParaRPr lang="en-US" altLang="ja-JP" sz="2000" dirty="0"/>
          </a:p>
          <a:p>
            <a:pPr lvl="1"/>
            <a:r>
              <a:rPr kumimoji="1" lang="ja-JP" altLang="en-US" sz="1800" dirty="0"/>
              <a:t>説明文がイタリア語、スペイン語で書かれたプロジェクトがいくつか存在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15" y="2932826"/>
            <a:ext cx="9459370" cy="38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目標金額と成功率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基本的には目標金額が小さいほど成功確率は増大する</a:t>
            </a:r>
            <a:endParaRPr kumimoji="1"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699378"/>
            <a:ext cx="9425940" cy="49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達成率とプロジェクトキャンセル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達成率が</a:t>
            </a:r>
            <a:r>
              <a:rPr lang="en-US" altLang="ja-JP" sz="2400" dirty="0"/>
              <a:t>100%</a:t>
            </a:r>
            <a:r>
              <a:rPr lang="ja-JP" altLang="en-US" sz="2400" dirty="0"/>
              <a:t>を超えているにもかかわらず、</a:t>
            </a:r>
            <a:br>
              <a:rPr lang="en-US" altLang="ja-JP" sz="2400" dirty="0"/>
            </a:br>
            <a:r>
              <a:rPr lang="ja-JP" altLang="en-US" sz="2400" dirty="0"/>
              <a:t>自らキャンセルしているプロジェクトがいくつか存在する</a:t>
            </a:r>
            <a:endParaRPr lang="en-US" altLang="ja-JP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32" y="1943100"/>
            <a:ext cx="8955536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達成後キャンセル事例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工場に発注してみたら、予算オーバーした</a:t>
            </a:r>
            <a:endParaRPr lang="en-US" altLang="ja-JP" dirty="0"/>
          </a:p>
          <a:p>
            <a:pPr lvl="1"/>
            <a:r>
              <a:rPr lang="ja-JP" altLang="en-US" dirty="0"/>
              <a:t>ロボット系、ドローン系</a:t>
            </a:r>
            <a:endParaRPr lang="en-US" altLang="ja-JP" dirty="0"/>
          </a:p>
          <a:p>
            <a:pPr lvl="3"/>
            <a:endParaRPr lang="en-US" altLang="ja-JP" dirty="0"/>
          </a:p>
          <a:p>
            <a:r>
              <a:rPr lang="ja-JP" altLang="en-US" dirty="0"/>
              <a:t>価格改定のためにプロジェクトを立て直す</a:t>
            </a:r>
            <a:endParaRPr lang="en-US" altLang="ja-JP" dirty="0"/>
          </a:p>
          <a:p>
            <a:pPr lvl="1"/>
            <a:r>
              <a:rPr lang="ja-JP" altLang="en-US" dirty="0"/>
              <a:t>想定以上の注文により、量産効果により価格を下げられることが判明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Weather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Point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  <a:r>
              <a:rPr lang="ja-JP" altLang="en-US" dirty="0"/>
              <a:t>　スマホのイヤホンジャックに付ける気象センサー</a:t>
            </a:r>
            <a:endParaRPr lang="en-US" altLang="ja-JP" dirty="0"/>
          </a:p>
          <a:p>
            <a:pPr lvl="2"/>
            <a:r>
              <a:rPr kumimoji="1" lang="en-US" altLang="ja-JP" dirty="0" err="1"/>
              <a:t>AnyTouch</a:t>
            </a:r>
            <a:r>
              <a:rPr kumimoji="1" lang="ja-JP" altLang="en-US" dirty="0"/>
              <a:t> </a:t>
            </a:r>
            <a:r>
              <a:rPr kumimoji="1" lang="en-US" altLang="ja-JP" dirty="0"/>
              <a:t>Blue</a:t>
            </a:r>
            <a:r>
              <a:rPr lang="ja-JP" altLang="en-US" dirty="0"/>
              <a:t>　</a:t>
            </a:r>
            <a:r>
              <a:rPr lang="en-US" altLang="ja-JP" dirty="0"/>
              <a:t>USB</a:t>
            </a:r>
            <a:r>
              <a:rPr lang="ja-JP" altLang="en-US" dirty="0"/>
              <a:t>ドングルを</a:t>
            </a:r>
            <a:r>
              <a:rPr lang="en-US" altLang="ja-JP" dirty="0"/>
              <a:t>PC</a:t>
            </a:r>
            <a:r>
              <a:rPr lang="ja-JP" altLang="en-US" dirty="0"/>
              <a:t>に刺すと、スマホが仮想キーボード、マウスになる</a:t>
            </a:r>
            <a:endParaRPr lang="en-US" altLang="ja-JP" dirty="0"/>
          </a:p>
          <a:p>
            <a:pPr lvl="3"/>
            <a:r>
              <a:rPr lang="en-US" altLang="ja-JP" dirty="0"/>
              <a:t>9000</a:t>
            </a:r>
            <a:r>
              <a:rPr lang="ja-JP" altLang="en-US" dirty="0"/>
              <a:t>ドルで</a:t>
            </a:r>
            <a:r>
              <a:rPr lang="en-US" altLang="ja-JP" dirty="0"/>
              <a:t>500</a:t>
            </a:r>
            <a:r>
              <a:rPr lang="ja-JP" altLang="en-US" dirty="0"/>
              <a:t>個のプランの</a:t>
            </a:r>
            <a:r>
              <a:rPr lang="en-US" altLang="ja-JP" dirty="0"/>
              <a:t>Backer</a:t>
            </a:r>
            <a:r>
              <a:rPr lang="ja-JP" altLang="en-US" dirty="0"/>
              <a:t>が減っているので、業者に直接取引を持ち掛けたと予想</a:t>
            </a:r>
            <a:endParaRPr lang="en-US" altLang="ja-JP" dirty="0"/>
          </a:p>
          <a:p>
            <a:pPr lvl="3"/>
            <a:r>
              <a:rPr lang="ja-JP" altLang="en-US" dirty="0"/>
              <a:t>このプロジェクトは</a:t>
            </a:r>
            <a:r>
              <a:rPr lang="en-US" altLang="ja-JP" dirty="0" err="1"/>
              <a:t>indiegogo</a:t>
            </a:r>
            <a:r>
              <a:rPr lang="ja-JP" altLang="en-US" dirty="0"/>
              <a:t>で成功した後に</a:t>
            </a:r>
            <a:r>
              <a:rPr lang="en-US" altLang="ja-JP" dirty="0" err="1"/>
              <a:t>kickstater</a:t>
            </a:r>
            <a:r>
              <a:rPr lang="ja-JP" altLang="en-US" dirty="0"/>
              <a:t>に出品するという形で、</a:t>
            </a:r>
            <a:br>
              <a:rPr lang="en-US" altLang="ja-JP" dirty="0"/>
            </a:br>
            <a:r>
              <a:rPr lang="ja-JP" altLang="en-US" dirty="0"/>
              <a:t>クラウドファンディング</a:t>
            </a:r>
            <a:r>
              <a:rPr kumimoji="1" lang="ja-JP" altLang="en-US" dirty="0"/>
              <a:t> を流通網の一つとして利用しており、大変興味深い</a:t>
            </a:r>
            <a:endParaRPr kumimoji="1" lang="en-US" altLang="ja-JP" dirty="0"/>
          </a:p>
          <a:p>
            <a:pPr lvl="3"/>
            <a:endParaRPr lang="en-US" altLang="ja-JP" dirty="0"/>
          </a:p>
          <a:p>
            <a:r>
              <a:rPr lang="ja-JP" altLang="en-US" dirty="0"/>
              <a:t>事故でプロジェクトの継続が一時的に困難になった</a:t>
            </a:r>
            <a:endParaRPr lang="en-US" altLang="ja-JP" dirty="0"/>
          </a:p>
          <a:p>
            <a:pPr lvl="1"/>
            <a:r>
              <a:rPr lang="en-US" altLang="ja-JP" dirty="0" err="1"/>
              <a:t>Dotlens</a:t>
            </a:r>
            <a:r>
              <a:rPr lang="en-US" altLang="ja-JP" dirty="0"/>
              <a:t> smartphone microscope </a:t>
            </a:r>
            <a:r>
              <a:rPr lang="ja-JP" altLang="en-US" dirty="0"/>
              <a:t>スマホのカメラに付けるレンズ</a:t>
            </a:r>
            <a:endParaRPr lang="en-US" altLang="ja-JP" dirty="0"/>
          </a:p>
          <a:p>
            <a:pPr lvl="2"/>
            <a:r>
              <a:rPr kumimoji="1" lang="ja-JP" altLang="en-US" dirty="0"/>
              <a:t>テキサス州の洪水にあり、製造設備と在庫を喪失</a:t>
            </a:r>
            <a:endParaRPr kumimoji="1" lang="en-US" altLang="ja-JP" dirty="0"/>
          </a:p>
          <a:p>
            <a:pPr lvl="2"/>
            <a:r>
              <a:rPr lang="ja-JP" altLang="en-US" dirty="0"/>
              <a:t>その後プロジェクトを立て直し、無事成功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30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08972"/>
            <a:ext cx="10904220" cy="496799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Kickstarter</a:t>
            </a:r>
            <a:r>
              <a:rPr kumimoji="1" lang="ja-JP" altLang="en-US" dirty="0"/>
              <a:t>は衰退はしていないものの横ばい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他のクラウドファンディングサービスや、他国のローカルのクラウドファンディングサービスに顧客を奪われている可能性がある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Technology</a:t>
            </a:r>
            <a:r>
              <a:rPr kumimoji="1" lang="ja-JP" altLang="en-US" dirty="0"/>
              <a:t>カテゴリに限定しているので、他のカテゴリ次第では成長している可能性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クラウドファンディングの効果を、達成率</a:t>
            </a:r>
            <a:r>
              <a:rPr lang="en-US" altLang="ja-JP" dirty="0"/>
              <a:t>100%</a:t>
            </a:r>
            <a:r>
              <a:rPr lang="ja-JP" altLang="en-US" dirty="0"/>
              <a:t>付近の歪みとして可視化</a:t>
            </a:r>
            <a:endParaRPr lang="en-US" altLang="ja-JP" dirty="0"/>
          </a:p>
          <a:p>
            <a:pPr lvl="1"/>
            <a:r>
              <a:rPr lang="ja-JP" altLang="en-US" dirty="0"/>
              <a:t>最後のひと押しをしてくれる人がいる</a:t>
            </a:r>
            <a:endParaRPr lang="en-US" altLang="ja-JP" dirty="0"/>
          </a:p>
          <a:p>
            <a:pPr lvl="2"/>
            <a:r>
              <a:rPr lang="ja-JP" altLang="en-US" dirty="0"/>
              <a:t>プロジェクト関係者が身銭を切っている可能性</a:t>
            </a:r>
            <a:endParaRPr lang="en-US" altLang="ja-JP" dirty="0"/>
          </a:p>
          <a:p>
            <a:pPr lvl="2"/>
            <a:r>
              <a:rPr kumimoji="1" lang="ja-JP" altLang="en-US" dirty="0"/>
              <a:t>「</a:t>
            </a:r>
            <a:r>
              <a:rPr lang="ja-JP" altLang="en-US" dirty="0"/>
              <a:t>俺が育てた感</a:t>
            </a:r>
            <a:r>
              <a:rPr kumimoji="1" lang="ja-JP" altLang="en-US" dirty="0"/>
              <a:t>」を味わうのが好きな人がいる</a:t>
            </a:r>
            <a:endParaRPr kumimoji="1" lang="en-US" altLang="ja-JP" dirty="0"/>
          </a:p>
          <a:p>
            <a:pPr lvl="2"/>
            <a:r>
              <a:rPr lang="ja-JP" altLang="en-US" dirty="0"/>
              <a:t>最後のひと押しをするには、安い</a:t>
            </a:r>
            <a:r>
              <a:rPr lang="en-US" altLang="ja-JP" dirty="0"/>
              <a:t>Back</a:t>
            </a:r>
            <a:r>
              <a:rPr lang="ja-JP" altLang="en-US" dirty="0"/>
              <a:t>プランが必要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大成功プロジェクトは、基本的には大多数から支持されるもの</a:t>
            </a:r>
            <a:endParaRPr lang="en-US" altLang="ja-JP" dirty="0"/>
          </a:p>
          <a:p>
            <a:pPr lvl="1"/>
            <a:r>
              <a:rPr lang="en-US" altLang="ja-JP" dirty="0"/>
              <a:t>Kickstarter</a:t>
            </a:r>
            <a:r>
              <a:rPr lang="ja-JP" altLang="en-US" dirty="0"/>
              <a:t>が販売チャネルになっているようなケースが多い</a:t>
            </a:r>
            <a:endParaRPr lang="en-US" altLang="ja-JP" dirty="0"/>
          </a:p>
          <a:p>
            <a:pPr lvl="1"/>
            <a:r>
              <a:rPr lang="en-US" altLang="ja-JP" dirty="0"/>
              <a:t>Kickstarter</a:t>
            </a:r>
            <a:r>
              <a:rPr lang="ja-JP" altLang="en-US" dirty="0"/>
              <a:t>は商流の一種になっている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060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Kickstarter</a:t>
            </a:r>
            <a:r>
              <a:rPr kumimoji="1" lang="ja-JP" altLang="en-US" dirty="0"/>
              <a:t>で成功させるコツ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英語でコンテンツを用意する</a:t>
            </a:r>
            <a:endParaRPr lang="en-US" altLang="ja-JP" dirty="0"/>
          </a:p>
          <a:p>
            <a:pPr lvl="1"/>
            <a:r>
              <a:rPr lang="ja-JP" altLang="en-US" dirty="0"/>
              <a:t>追加情報を探しに行っても母国語でしか出てこないケースでは</a:t>
            </a:r>
            <a:r>
              <a:rPr lang="en-US" altLang="ja-JP" dirty="0"/>
              <a:t>Back</a:t>
            </a:r>
            <a:r>
              <a:rPr lang="ja-JP" altLang="en-US" dirty="0"/>
              <a:t>しにくい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目標金額を小さくし、確実に成功できるようにする</a:t>
            </a:r>
            <a:endParaRPr lang="en-US" altLang="ja-JP" dirty="0"/>
          </a:p>
          <a:p>
            <a:pPr lvl="1"/>
            <a:r>
              <a:rPr lang="ja-JP" altLang="en-US" dirty="0"/>
              <a:t>プロジェクトが成功したことそのものをニュースにすることができ、広報活動につながる</a:t>
            </a:r>
            <a:endParaRPr lang="en-US" altLang="ja-JP" dirty="0"/>
          </a:p>
          <a:p>
            <a:pPr lvl="1"/>
            <a:r>
              <a:rPr lang="ja-JP" altLang="en-US" dirty="0"/>
              <a:t>大成功したら、プロジェクトをいったんキャンセルして、立て直す裏ワザもある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プロジェクトを始める前に、最低でも</a:t>
            </a:r>
            <a:r>
              <a:rPr lang="en-US" altLang="ja-JP" dirty="0"/>
              <a:t>10</a:t>
            </a:r>
            <a:r>
              <a:rPr lang="ja-JP" altLang="en-US" dirty="0"/>
              <a:t>人は</a:t>
            </a:r>
            <a:r>
              <a:rPr lang="en-US" altLang="ja-JP" dirty="0"/>
              <a:t>Backer</a:t>
            </a:r>
            <a:r>
              <a:rPr lang="ja-JP" altLang="en-US" dirty="0"/>
              <a:t>を確保する</a:t>
            </a:r>
            <a:endParaRPr lang="en-US" altLang="ja-JP" dirty="0"/>
          </a:p>
          <a:p>
            <a:pPr lvl="1"/>
            <a:r>
              <a:rPr lang="ja-JP" altLang="en-US" dirty="0"/>
              <a:t>盛り上がってる感を正しく演出する</a:t>
            </a:r>
            <a:endParaRPr lang="en-US" altLang="ja-JP" dirty="0"/>
          </a:p>
          <a:p>
            <a:pPr lvl="1"/>
            <a:r>
              <a:rPr lang="ja-JP" altLang="en-US" dirty="0"/>
              <a:t>目標金額の</a:t>
            </a:r>
            <a:r>
              <a:rPr lang="en-US" altLang="ja-JP" dirty="0"/>
              <a:t>30%</a:t>
            </a:r>
            <a:r>
              <a:rPr lang="ja-JP" altLang="en-US" dirty="0"/>
              <a:t>を超えれば、「成功しそうだから」という理由で</a:t>
            </a:r>
            <a:r>
              <a:rPr lang="en-US" altLang="ja-JP" dirty="0"/>
              <a:t>Back</a:t>
            </a:r>
            <a:r>
              <a:rPr lang="ja-JP" altLang="en-US" dirty="0"/>
              <a:t>する人が増え始める可能性が高い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少額でリワードが得られる</a:t>
            </a:r>
            <a:r>
              <a:rPr lang="en-US" altLang="ja-JP" dirty="0"/>
              <a:t>Back</a:t>
            </a:r>
            <a:r>
              <a:rPr lang="ja-JP" altLang="en-US" dirty="0"/>
              <a:t>プランを用意しておく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ドル程度で何かがもらえる少額の</a:t>
            </a:r>
            <a:r>
              <a:rPr lang="en-US" altLang="ja-JP" dirty="0"/>
              <a:t>Back</a:t>
            </a:r>
            <a:r>
              <a:rPr lang="ja-JP" altLang="en-US" dirty="0"/>
              <a:t>プランを容易しておく</a:t>
            </a:r>
            <a:endParaRPr lang="en-US" altLang="ja-JP" dirty="0"/>
          </a:p>
          <a:p>
            <a:pPr lvl="1"/>
            <a:r>
              <a:rPr lang="ja-JP" altLang="en-US" dirty="0"/>
              <a:t>平均</a:t>
            </a:r>
            <a:r>
              <a:rPr lang="en-US" altLang="ja-JP" dirty="0"/>
              <a:t>Back</a:t>
            </a:r>
            <a:r>
              <a:rPr lang="ja-JP" altLang="en-US" dirty="0"/>
              <a:t>金額が</a:t>
            </a:r>
            <a:r>
              <a:rPr lang="en-US" altLang="ja-JP" dirty="0"/>
              <a:t>200</a:t>
            </a:r>
            <a:r>
              <a:rPr lang="ja-JP" altLang="en-US" dirty="0"/>
              <a:t>ドル未満になるようにする</a:t>
            </a:r>
            <a:endParaRPr lang="en-US" altLang="ja-JP" dirty="0"/>
          </a:p>
          <a:p>
            <a:pPr lvl="1"/>
            <a:r>
              <a:rPr lang="ja-JP" altLang="en-US" dirty="0"/>
              <a:t>最後のひと押しのための応援は、少額であれば気軽に行うことができる</a:t>
            </a:r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52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+mj-ea"/>
                <a:cs typeface="Arial" panose="020B0604020202020204" pitchFamily="34" charset="0"/>
              </a:rPr>
              <a:t>데이터 수집</a:t>
            </a:r>
            <a:endParaRPr kumimoji="1" lang="ja-JP" altLang="en-US" b="1" dirty="0">
              <a:latin typeface="+mj-ea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Kickstarter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의 </a:t>
            </a:r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API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를 이용해 수집한 데이터</a:t>
            </a:r>
            <a:endParaRPr kumimoji="1"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Technology 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분류 프로젝트</a:t>
            </a:r>
            <a:r>
              <a:rPr kumimoji="1" lang="en-US" altLang="ko-KR" dirty="0">
                <a:latin typeface="+mj-ea"/>
                <a:ea typeface="+mj-ea"/>
                <a:cs typeface="Arial" panose="020B0604020202020204" pitchFamily="34" charset="0"/>
              </a:rPr>
              <a:t>, 21,404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건</a:t>
            </a:r>
            <a:endParaRPr kumimoji="1"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데이터 수집일</a:t>
            </a:r>
            <a:r>
              <a:rPr kumimoji="1" lang="en-US" altLang="ko-KR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2017/03/04</a:t>
            </a:r>
          </a:p>
          <a:p>
            <a:endParaRPr kumimoji="1"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데이터 수집 방법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kumimoji="1" lang="en-US" altLang="ja-JP" dirty="0">
                <a:latin typeface="+mj-ea"/>
                <a:ea typeface="+mj-ea"/>
                <a:cs typeface="Arial" panose="020B0604020202020204" pitchFamily="34" charset="0"/>
              </a:rPr>
              <a:t>Kickstarter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의 비공개 </a:t>
            </a:r>
            <a:r>
              <a:rPr kumimoji="1" lang="en-US" altLang="ko-KR" dirty="0">
                <a:latin typeface="+mj-ea"/>
                <a:ea typeface="+mj-ea"/>
                <a:cs typeface="Arial" panose="020B0604020202020204" pitchFamily="34" charset="0"/>
              </a:rPr>
              <a:t>API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를 이용해 </a:t>
            </a:r>
            <a:r>
              <a:rPr kumimoji="1" lang="en-US" altLang="ko-KR" dirty="0">
                <a:latin typeface="+mj-ea"/>
                <a:ea typeface="+mj-ea"/>
                <a:cs typeface="Arial" panose="020B0604020202020204" pitchFamily="34" charset="0"/>
              </a:rPr>
              <a:t>json </a:t>
            </a:r>
            <a:r>
              <a:rPr kumimoji="1" lang="ko-KR" altLang="en-US" dirty="0">
                <a:latin typeface="+mj-ea"/>
                <a:ea typeface="+mj-ea"/>
                <a:cs typeface="Arial" panose="020B0604020202020204" pitchFamily="34" charset="0"/>
              </a:rPr>
              <a:t>데이터를 수집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일반 검색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3"/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  <a:hlinkClick r:id="rId2"/>
              </a:rPr>
              <a:t>https://www.kickstarter.com/projects/search?term=3d+printer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비공개 </a:t>
            </a:r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</a:rPr>
              <a:t>API</a:t>
            </a:r>
          </a:p>
          <a:p>
            <a:pPr lvl="3"/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  <a:hlinkClick r:id="rId3"/>
              </a:rPr>
              <a:t>https://www.kickstarter.com/projects/search.json?term=3d+printer</a:t>
            </a:r>
            <a:endParaRPr kumimoji="1"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소스 코드</a:t>
            </a:r>
            <a:endParaRPr kumimoji="1"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  <a:hlinkClick r:id="rId4"/>
              </a:rPr>
              <a:t>https://github.com/oreilly-japan/ml-at-work/tree/master/chap08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비고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위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</a:rPr>
              <a:t>PI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는 결과를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4,000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건까지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반환하므로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Technology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분류의 하위 분류를 지정해 검색 조건을 억제하고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새로운 프로젝트 순으로 데이터를 수집함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데이터 결손 가능성 있음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다음 쿼리로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Technology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태그 전체를 검색한 경우의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hit 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수는 </a:t>
            </a:r>
            <a:r>
              <a:rPr lang="en-US" altLang="ko-KR" dirty="0">
                <a:latin typeface="+mj-ea"/>
                <a:ea typeface="+mj-ea"/>
                <a:cs typeface="Arial" panose="020B0604020202020204" pitchFamily="34" charset="0"/>
              </a:rPr>
              <a:t>27,000</a:t>
            </a:r>
            <a:r>
              <a:rPr lang="ko-KR" altLang="en-US" dirty="0">
                <a:latin typeface="+mj-ea"/>
                <a:ea typeface="+mj-ea"/>
                <a:cs typeface="Arial" panose="020B0604020202020204" pitchFamily="34" charset="0"/>
              </a:rPr>
              <a:t>건이므로 데이터 결손 가능성이 있음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r>
              <a:rPr lang="en-US" altLang="ja-JP" dirty="0">
                <a:latin typeface="+mj-ea"/>
                <a:ea typeface="+mj-ea"/>
                <a:cs typeface="Arial" panose="020B0604020202020204" pitchFamily="34" charset="0"/>
                <a:hlinkClick r:id="rId5"/>
              </a:rPr>
              <a:t>https://www.kickstarter.com/projects/search.json?term=&amp;category_id=16</a:t>
            </a:r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endParaRPr lang="ja-JP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endParaRPr lang="en-US" altLang="ja-JP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endParaRPr lang="ja-JP" altLang="en-US" dirty="0">
              <a:latin typeface="+mj-ea"/>
              <a:ea typeface="+mj-ea"/>
              <a:cs typeface="Arial" panose="020B0604020202020204" pitchFamily="34" charset="0"/>
            </a:endParaRPr>
          </a:p>
          <a:p>
            <a:pPr lvl="2"/>
            <a:endParaRPr kumimoji="1" lang="ja-JP" altLang="en-US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6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j-ea"/>
              </a:rPr>
              <a:t>데이터 결손 가능성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분류와 연도 데이터로부터 </a:t>
            </a:r>
            <a:r>
              <a:rPr lang="en-US" altLang="ko-KR" sz="2400" dirty="0">
                <a:latin typeface="+mj-ea"/>
                <a:ea typeface="+mj-ea"/>
              </a:rPr>
              <a:t>apps </a:t>
            </a:r>
            <a:r>
              <a:rPr lang="ko-KR" altLang="en-US" sz="2400" dirty="0">
                <a:latin typeface="+mj-ea"/>
                <a:ea typeface="+mj-ea"/>
              </a:rPr>
              <a:t>분류의 데이터 결손 가능성이 있음</a:t>
            </a:r>
            <a:endParaRPr lang="en-US" altLang="ja-JP" sz="24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검색 순서가 최신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Neweast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이므로 시계열을 수반하지 않는 통계 분석에는 문제없다고 판단함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이후 시계열을 이용한 분석 시에는 </a:t>
            </a:r>
            <a:r>
              <a:rPr lang="en-US" altLang="ko-KR" sz="2000" dirty="0">
                <a:latin typeface="+mj-ea"/>
                <a:ea typeface="+mj-ea"/>
              </a:rPr>
              <a:t>apps </a:t>
            </a:r>
            <a:r>
              <a:rPr lang="ko-KR" altLang="en-US" sz="2000" dirty="0">
                <a:latin typeface="+mj-ea"/>
                <a:ea typeface="+mj-ea"/>
              </a:rPr>
              <a:t>분류를 제외하고 실시함</a:t>
            </a:r>
            <a:r>
              <a:rPr lang="en-US" altLang="ja-JP" sz="20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2" y="2334714"/>
            <a:ext cx="11297416" cy="438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 트렌드</a:t>
            </a:r>
            <a:endParaRPr kumimoji="1" lang="ja-JP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수는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사분기를 정점으로 감소하는 트렌드임</a:t>
            </a:r>
            <a:endParaRPr kumimoji="1" lang="en-US" altLang="ja-JP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크라우드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펀딩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크리에이터가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사용하게 되었을 가능성</a:t>
            </a:r>
            <a:endParaRPr kumimoji="1" lang="en-US" altLang="ja-JP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ja-JP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Kickstarter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다른 태그로 프로젝트가 분산되었을 가능성 있음</a:t>
            </a:r>
            <a:r>
              <a:rPr lang="en-US" altLang="ja-JP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통화를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한정해도 같은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트레드이므로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펀딩이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증가한 것은 아님</a:t>
            </a:r>
            <a:endParaRPr lang="en-US" altLang="ja-JP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76" y="2644140"/>
            <a:ext cx="8015648" cy="41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누계 조달 금액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프로젝트 수 트렌드</a:t>
            </a:r>
            <a:endParaRPr kumimoji="1" lang="ja-JP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프로젝트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조달 금액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(USD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한정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 보합세</a:t>
            </a:r>
            <a:endParaRPr lang="en-US" altLang="ja-JP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ja-JP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Kickstarter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축소되고 있다고 할 수는 없음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성공율이 낮은 프로젝트가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년에 많았던 정도의 형태</a:t>
            </a:r>
            <a:endParaRPr lang="en-US" altLang="ja-JP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80812"/>
            <a:ext cx="853440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3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>
                <a:latin typeface="+mj-ea"/>
              </a:rPr>
              <a:t>달성률에서</a:t>
            </a:r>
            <a:r>
              <a:rPr lang="ko-KR" altLang="en-US" b="1" dirty="0">
                <a:latin typeface="+mj-ea"/>
              </a:rPr>
              <a:t> 보이는 특이점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 </a:t>
            </a:r>
            <a:r>
              <a:rPr lang="ko-KR" altLang="en-US" dirty="0">
                <a:latin typeface="+mj-ea"/>
                <a:ea typeface="+mj-ea"/>
              </a:rPr>
              <a:t>조달 금액 </a:t>
            </a:r>
            <a:r>
              <a:rPr lang="en-US" altLang="ko-KR" dirty="0">
                <a:latin typeface="+mj-ea"/>
                <a:ea typeface="+mj-ea"/>
              </a:rPr>
              <a:t>/ </a:t>
            </a:r>
            <a:r>
              <a:rPr lang="ko-KR" altLang="en-US" dirty="0">
                <a:latin typeface="+mj-ea"/>
                <a:ea typeface="+mj-ea"/>
              </a:rPr>
              <a:t>목표 금액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순서대로 시각화를 수행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세로축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kumimoji="1" lang="ja-JP" altLang="en-US" dirty="0">
                <a:latin typeface="+mj-ea"/>
                <a:ea typeface="+mj-ea"/>
              </a:rPr>
              <a:t> 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100% </a:t>
            </a:r>
            <a:r>
              <a:rPr lang="ko-KR" altLang="en-US" dirty="0">
                <a:latin typeface="+mj-ea"/>
                <a:ea typeface="+mj-ea"/>
              </a:rPr>
              <a:t>부근에 특이점이 발생함</a:t>
            </a:r>
            <a:endParaRPr lang="en-US" altLang="ja-JP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06" y="2477311"/>
            <a:ext cx="7386515" cy="4261007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251960" y="499110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746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>
                <a:latin typeface="+mj-ea"/>
              </a:rPr>
              <a:t>특이점은 종료한 프로젝트에서 나타남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+mj-ea"/>
                <a:ea typeface="+mj-ea"/>
              </a:rPr>
              <a:t>아직 모집 중인 프로젝트에 한정해 </a:t>
            </a:r>
            <a:r>
              <a:rPr kumimoji="1" lang="ko-KR" altLang="en-US" dirty="0" err="1">
                <a:latin typeface="+mj-ea"/>
                <a:ea typeface="+mj-ea"/>
              </a:rPr>
              <a:t>달성률을</a:t>
            </a:r>
            <a:r>
              <a:rPr kumimoji="1" lang="ko-KR" altLang="en-US" dirty="0">
                <a:latin typeface="+mj-ea"/>
                <a:ea typeface="+mj-ea"/>
              </a:rPr>
              <a:t> 산출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kumimoji="1" lang="en-US" altLang="ja-JP" dirty="0">
                <a:latin typeface="+mj-ea"/>
                <a:ea typeface="+mj-ea"/>
              </a:rPr>
              <a:t>100% </a:t>
            </a:r>
            <a:r>
              <a:rPr kumimoji="1" lang="ko-KR" altLang="en-US" dirty="0">
                <a:latin typeface="+mj-ea"/>
                <a:ea typeface="+mj-ea"/>
              </a:rPr>
              <a:t>부근에서의 특이점은 사라짐</a:t>
            </a:r>
            <a:endParaRPr kumimoji="1" lang="en-US" altLang="ja-JP" dirty="0">
              <a:latin typeface="+mj-ea"/>
              <a:ea typeface="+mj-ea"/>
            </a:endParaRPr>
          </a:p>
          <a:p>
            <a:pPr lvl="1"/>
            <a:r>
              <a:rPr kumimoji="1" lang="ko-KR" altLang="en-US" dirty="0">
                <a:latin typeface="+mj-ea"/>
                <a:ea typeface="+mj-ea"/>
              </a:rPr>
              <a:t>프로젝트 종료 간격에 특이점이 나타나는 것으로 생각할 수 있음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25" y="2477312"/>
            <a:ext cx="7381550" cy="398243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 rot="1352300">
            <a:off x="3741420" y="4831080"/>
            <a:ext cx="342900" cy="586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184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달성률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분포</a:t>
            </a:r>
            <a:endParaRPr kumimoji="1" lang="ja-JP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 조건</a:t>
            </a:r>
            <a:endParaRPr lang="en-US" altLang="ja-JP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모집 중인 프로젝트는 제외</a:t>
            </a:r>
            <a:endParaRPr lang="en-US" altLang="ja-JP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 분석을 수행하므로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apps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분류는 제외</a:t>
            </a:r>
            <a:endParaRPr lang="en-US" altLang="ja-JP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달성률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상황에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다른 경향이 존재</a:t>
            </a:r>
            <a:endParaRPr lang="en-US" altLang="ja-JP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ja-JP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~2010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2011~2013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en-US" altLang="ja-JP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ja-JP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kumimoji="1" lang="ja-JP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6" y="3182561"/>
            <a:ext cx="11759624" cy="35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 err="1">
                <a:latin typeface="+mj-ea"/>
              </a:rPr>
              <a:t>달성률</a:t>
            </a:r>
            <a:r>
              <a:rPr kumimoji="1" lang="ko-KR" altLang="en-US" b="1" dirty="0">
                <a:latin typeface="+mj-ea"/>
              </a:rPr>
              <a:t> 분포로부터 알 수 있는 것</a:t>
            </a:r>
            <a:endParaRPr kumimoji="1" lang="ja-JP" altLang="en-US" b="1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관측된 사실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10% </a:t>
            </a:r>
            <a:r>
              <a:rPr lang="ko-KR" altLang="en-US" dirty="0">
                <a:latin typeface="+mj-ea"/>
                <a:ea typeface="+mj-ea"/>
              </a:rPr>
              <a:t>미만으로 종료되는 프로젝트가 </a:t>
            </a:r>
            <a:r>
              <a:rPr lang="en-US" altLang="ko-KR" dirty="0">
                <a:latin typeface="+mj-ea"/>
                <a:ea typeface="+mj-ea"/>
              </a:rPr>
              <a:t>54%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50%~100%</a:t>
            </a:r>
            <a:r>
              <a:rPr lang="ko-KR" altLang="en-US" dirty="0">
                <a:latin typeface="+mj-ea"/>
                <a:ea typeface="+mj-ea"/>
              </a:rPr>
              <a:t>로 종료되는 프로젝트는 </a:t>
            </a:r>
            <a:r>
              <a:rPr lang="en-US" altLang="ko-KR" dirty="0">
                <a:latin typeface="+mj-ea"/>
                <a:ea typeface="+mj-ea"/>
              </a:rPr>
              <a:t>3%</a:t>
            </a:r>
            <a:r>
              <a:rPr lang="ko-KR" altLang="en-US" dirty="0">
                <a:latin typeface="+mj-ea"/>
                <a:ea typeface="+mj-ea"/>
              </a:rPr>
              <a:t>정도로 적음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100%~110%</a:t>
            </a:r>
            <a:r>
              <a:rPr lang="ko-KR" altLang="en-US" dirty="0">
                <a:latin typeface="+mj-ea"/>
                <a:ea typeface="+mj-ea"/>
              </a:rPr>
              <a:t>로 종료되는 프로젝트는 </a:t>
            </a:r>
            <a:r>
              <a:rPr lang="en-US" altLang="ko-KR" dirty="0">
                <a:latin typeface="+mj-ea"/>
                <a:ea typeface="+mj-ea"/>
              </a:rPr>
              <a:t>5.7%</a:t>
            </a:r>
            <a:r>
              <a:rPr lang="ko-KR" altLang="en-US" dirty="0">
                <a:latin typeface="+mj-ea"/>
                <a:ea typeface="+mj-ea"/>
              </a:rPr>
              <a:t>로 상당히 많음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200%</a:t>
            </a:r>
            <a:r>
              <a:rPr lang="ko-KR" altLang="en-US" dirty="0">
                <a:latin typeface="+mj-ea"/>
                <a:ea typeface="+mj-ea"/>
              </a:rPr>
              <a:t>를 넘는 프로젝트는 </a:t>
            </a:r>
            <a:r>
              <a:rPr lang="en-US" altLang="ko-KR" dirty="0">
                <a:latin typeface="+mj-ea"/>
                <a:ea typeface="+mj-ea"/>
              </a:rPr>
              <a:t>12% </a:t>
            </a:r>
            <a:r>
              <a:rPr lang="ko-KR" altLang="en-US" dirty="0">
                <a:latin typeface="+mj-ea"/>
                <a:ea typeface="+mj-ea"/>
              </a:rPr>
              <a:t>이상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 err="1">
                <a:latin typeface="+mj-ea"/>
                <a:ea typeface="+mj-ea"/>
              </a:rPr>
              <a:t>달성률의</a:t>
            </a:r>
            <a:r>
              <a:rPr lang="ko-KR" altLang="en-US" dirty="0">
                <a:latin typeface="+mj-ea"/>
                <a:ea typeface="+mj-ea"/>
              </a:rPr>
              <a:t> 변곡점은 모집 중인 프로젝트에는 존재하지 않음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연도별로 봐도 </a:t>
            </a:r>
            <a:r>
              <a:rPr lang="ko-KR" altLang="en-US" dirty="0" err="1">
                <a:latin typeface="+mj-ea"/>
                <a:ea typeface="+mj-ea"/>
              </a:rPr>
              <a:t>달성률에</a:t>
            </a:r>
            <a:r>
              <a:rPr lang="ko-KR" altLang="en-US" dirty="0">
                <a:latin typeface="+mj-ea"/>
                <a:ea typeface="+mj-ea"/>
              </a:rPr>
              <a:t> 변경점이 있음</a:t>
            </a:r>
            <a:endParaRPr lang="en-US" altLang="ja-JP" dirty="0">
              <a:latin typeface="+mj-ea"/>
              <a:ea typeface="+mj-ea"/>
            </a:endParaRPr>
          </a:p>
          <a:p>
            <a:pPr lvl="2"/>
            <a:endParaRPr lang="en-US" altLang="ja-JP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달성률에</a:t>
            </a:r>
            <a:r>
              <a:rPr lang="ko-KR" altLang="en-US" dirty="0">
                <a:latin typeface="+mj-ea"/>
                <a:ea typeface="+mj-ea"/>
              </a:rPr>
              <a:t> 맞춰 프로젝트는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종류로 크게 나눌 수 있음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達成率</a:t>
            </a:r>
            <a:r>
              <a:rPr lang="en-US" altLang="ja-JP" dirty="0">
                <a:latin typeface="+mj-ea"/>
                <a:ea typeface="+mj-ea"/>
              </a:rPr>
              <a:t>50%</a:t>
            </a:r>
            <a:r>
              <a:rPr lang="ja-JP" altLang="en-US" dirty="0">
                <a:latin typeface="+mj-ea"/>
                <a:ea typeface="+mj-ea"/>
              </a:rPr>
              <a:t>未満</a:t>
            </a:r>
            <a:r>
              <a:rPr lang="en-US" altLang="ja-JP" dirty="0">
                <a:latin typeface="+mj-ea"/>
                <a:ea typeface="+mj-ea"/>
              </a:rPr>
              <a:t>		</a:t>
            </a:r>
            <a:r>
              <a:rPr lang="ja-JP" altLang="en-US" dirty="0">
                <a:latin typeface="+mj-ea"/>
                <a:ea typeface="+mj-ea"/>
              </a:rPr>
              <a:t>：　典型的な失敗プロジェクト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達成率</a:t>
            </a:r>
            <a:r>
              <a:rPr lang="en-US" altLang="ja-JP" dirty="0">
                <a:latin typeface="+mj-ea"/>
                <a:ea typeface="+mj-ea"/>
              </a:rPr>
              <a:t>50%</a:t>
            </a:r>
            <a:r>
              <a:rPr lang="ja-JP" altLang="en-US" dirty="0">
                <a:latin typeface="+mj-ea"/>
                <a:ea typeface="+mj-ea"/>
              </a:rPr>
              <a:t>～</a:t>
            </a:r>
            <a:r>
              <a:rPr lang="en-US" altLang="ja-JP" dirty="0">
                <a:latin typeface="+mj-ea"/>
                <a:ea typeface="+mj-ea"/>
              </a:rPr>
              <a:t>200%	</a:t>
            </a:r>
            <a:r>
              <a:rPr lang="ja-JP" altLang="en-US" dirty="0">
                <a:latin typeface="+mj-ea"/>
                <a:ea typeface="+mj-ea"/>
              </a:rPr>
              <a:t>：　終了間際に</a:t>
            </a:r>
            <a:r>
              <a:rPr lang="en-US" altLang="ja-JP" dirty="0">
                <a:latin typeface="+mj-ea"/>
                <a:ea typeface="+mj-ea"/>
              </a:rPr>
              <a:t>Back</a:t>
            </a:r>
            <a:r>
              <a:rPr lang="ja-JP" altLang="en-US" dirty="0">
                <a:latin typeface="+mj-ea"/>
                <a:ea typeface="+mj-ea"/>
              </a:rPr>
              <a:t>されるプロジェクト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r>
              <a:rPr lang="ja-JP" altLang="en-US" dirty="0">
                <a:latin typeface="+mj-ea"/>
                <a:ea typeface="+mj-ea"/>
              </a:rPr>
              <a:t>達成率</a:t>
            </a:r>
            <a:r>
              <a:rPr lang="en-US" altLang="ja-JP" dirty="0">
                <a:latin typeface="+mj-ea"/>
                <a:ea typeface="+mj-ea"/>
              </a:rPr>
              <a:t>200%</a:t>
            </a:r>
            <a:r>
              <a:rPr lang="ja-JP" altLang="en-US" dirty="0">
                <a:latin typeface="+mj-ea"/>
                <a:ea typeface="+mj-ea"/>
              </a:rPr>
              <a:t>超</a:t>
            </a:r>
            <a:r>
              <a:rPr lang="en-US" altLang="ja-JP" dirty="0">
                <a:latin typeface="+mj-ea"/>
                <a:ea typeface="+mj-ea"/>
              </a:rPr>
              <a:t>		</a:t>
            </a:r>
            <a:r>
              <a:rPr lang="ja-JP" altLang="en-US" dirty="0">
                <a:latin typeface="+mj-ea"/>
                <a:ea typeface="+mj-ea"/>
              </a:rPr>
              <a:t>：　大成功プロジェクト</a:t>
            </a:r>
            <a:endParaRPr lang="en-US" altLang="ja-JP" dirty="0">
              <a:latin typeface="+mj-ea"/>
              <a:ea typeface="+mj-ea"/>
            </a:endParaRPr>
          </a:p>
          <a:p>
            <a:pPr lvl="1"/>
            <a:endParaRPr lang="en-US" altLang="ja-JP" dirty="0">
              <a:latin typeface="+mj-ea"/>
              <a:ea typeface="+mj-ea"/>
            </a:endParaRPr>
          </a:p>
          <a:p>
            <a:pPr lvl="2"/>
            <a:endParaRPr lang="en-US" altLang="ja-JP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7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1406</Words>
  <Application>Microsoft Office PowerPoint</Application>
  <PresentationFormat>와이드스크린</PresentationFormat>
  <Paragraphs>147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ＭＳ Ｐゴシック</vt:lpstr>
      <vt:lpstr>맑은 고딕</vt:lpstr>
      <vt:lpstr>Arial</vt:lpstr>
      <vt:lpstr>Calibri</vt:lpstr>
      <vt:lpstr>Calibri Light</vt:lpstr>
      <vt:lpstr>Office テーマ</vt:lpstr>
      <vt:lpstr>Kickstarter 통계분석</vt:lpstr>
      <vt:lpstr>데이터 수집</vt:lpstr>
      <vt:lpstr>데이터 결손 가능성</vt:lpstr>
      <vt:lpstr>프로젝트 수 트렌드</vt:lpstr>
      <vt:lpstr>누계 조달 금액, 성공 프로젝트 수 트렌드</vt:lpstr>
      <vt:lpstr>달성률에서 보이는 특이점</vt:lpstr>
      <vt:lpstr>특이점은 종료한 프로젝트에서 나타남</vt:lpstr>
      <vt:lpstr>연도별 달성률 분포</vt:lpstr>
      <vt:lpstr>달성률 분포로부터 알 수 있는 것</vt:lpstr>
      <vt:lpstr>典型的な失敗プロジェクト</vt:lpstr>
      <vt:lpstr>終了間際にBackされるプロジェクト</vt:lpstr>
      <vt:lpstr>ギリギリで失敗したプロジェクトの分析</vt:lpstr>
      <vt:lpstr>大成功プロジェクト</vt:lpstr>
      <vt:lpstr>国とプロジェクトの成功</vt:lpstr>
      <vt:lpstr>目標金額と成功率</vt:lpstr>
      <vt:lpstr>達成率とプロジェクトキャンセル</vt:lpstr>
      <vt:lpstr>達成後キャンセル事例</vt:lpstr>
      <vt:lpstr>まとめ</vt:lpstr>
      <vt:lpstr>Kickstarterで成功させるコツ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KickStarterの統計分析</dc:title>
  <dc:creator>shinta nakayama</dc:creator>
  <cp:lastModifiedBy>Kim Moses</cp:lastModifiedBy>
  <cp:revision>77</cp:revision>
  <dcterms:created xsi:type="dcterms:W3CDTF">2017-03-16T16:15:39Z</dcterms:created>
  <dcterms:modified xsi:type="dcterms:W3CDTF">2021-07-24T22:01:15Z</dcterms:modified>
</cp:coreProperties>
</file>