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2" r:id="rId4"/>
    <p:sldId id="275" r:id="rId5"/>
    <p:sldId id="277" r:id="rId6"/>
    <p:sldId id="259" r:id="rId7"/>
    <p:sldId id="260" r:id="rId8"/>
    <p:sldId id="261" r:id="rId9"/>
    <p:sldId id="263" r:id="rId10"/>
    <p:sldId id="268" r:id="rId11"/>
    <p:sldId id="264" r:id="rId12"/>
    <p:sldId id="269" r:id="rId13"/>
    <p:sldId id="271" r:id="rId14"/>
    <p:sldId id="272" r:id="rId15"/>
    <p:sldId id="278" r:id="rId16"/>
    <p:sldId id="279" r:id="rId17"/>
    <p:sldId id="281" r:id="rId18"/>
    <p:sldId id="274" r:id="rId19"/>
    <p:sldId id="270" r:id="rId20"/>
  </p:sldIdLst>
  <p:sldSz cx="12192000" cy="6858000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35" autoAdjust="0"/>
    <p:restoredTop sz="94470" autoAdjust="0"/>
  </p:normalViewPr>
  <p:slideViewPr>
    <p:cSldViewPr snapToGrid="0">
      <p:cViewPr varScale="1">
        <p:scale>
          <a:sx n="126" d="100"/>
          <a:sy n="126" d="100"/>
        </p:scale>
        <p:origin x="76" y="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50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848F71F-AC30-4E71-A6A4-4BD4EF383B21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6B38512-A368-4F53-AA8C-6DE2F2A72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58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9129844-B506-47FA-AD05-5864C540BE01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6D1C710-B309-4D7F-B923-213B52F94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04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1C710-B309-4D7F-B923-213B52F94F1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54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1C710-B309-4D7F-B923-213B52F94F1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178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1C710-B309-4D7F-B923-213B52F94F1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540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1C710-B309-4D7F-B923-213B52F94F1D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64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89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45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80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48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39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77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56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99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02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11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2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208972"/>
            <a:ext cx="10515600" cy="496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619E8-8C41-44A3-BE20-E9C48B3FE604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86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kstarter.com/projects/search.json?term=3d+printer" TargetMode="External"/><Relationship Id="rId2" Type="http://schemas.openxmlformats.org/officeDocument/2006/relationships/hyperlink" Target="https://www.kickstarter.com/projects/search?term=3d+prin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ickstarter.com/projects/search.json?term=&amp;category_id=16" TargetMode="External"/><Relationship Id="rId4" Type="http://schemas.openxmlformats.org/officeDocument/2006/relationships/hyperlink" Target="https://github.com/oreilly-japan/ml-at-work/tree/master/chap0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>
                <a:latin typeface="+mj-ea"/>
              </a:rPr>
              <a:t>킥스타터</a:t>
            </a:r>
            <a:r>
              <a:rPr lang="ja-JP" altLang="en-US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통계분석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홍 길 동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147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전형적인 실패한 프로젝트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달성률 </a:t>
            </a:r>
            <a:r>
              <a:rPr lang="en-US" altLang="ko-KR" sz="2400" dirty="0"/>
              <a:t>10% </a:t>
            </a:r>
            <a:r>
              <a:rPr lang="ko-KR" altLang="en-US" sz="2400" dirty="0"/>
              <a:t>미만인 프로젝트가 </a:t>
            </a:r>
            <a:r>
              <a:rPr lang="en-US" altLang="ko-KR" sz="2400" dirty="0"/>
              <a:t>54%</a:t>
            </a:r>
            <a:r>
              <a:rPr lang="ko-KR" altLang="en-US" sz="2400" dirty="0"/>
              <a:t>를 차지</a:t>
            </a:r>
            <a:endParaRPr lang="en-US" altLang="ja-JP" sz="2400" dirty="0"/>
          </a:p>
          <a:p>
            <a:pPr lvl="1">
              <a:lnSpc>
                <a:spcPct val="100000"/>
              </a:lnSpc>
            </a:pPr>
            <a:r>
              <a:rPr lang="en-US" altLang="ja-JP" sz="2000" dirty="0"/>
              <a:t>16.2%</a:t>
            </a:r>
            <a:r>
              <a:rPr lang="ko-KR" altLang="en-US" sz="2000" dirty="0"/>
              <a:t>는 후원자 수가 </a:t>
            </a:r>
            <a:r>
              <a:rPr lang="en-US" altLang="ko-KR" sz="2000" dirty="0"/>
              <a:t>0</a:t>
            </a:r>
            <a:r>
              <a:rPr lang="ko-KR" altLang="en-US" sz="2000" dirty="0"/>
              <a:t>명</a:t>
            </a:r>
            <a:r>
              <a:rPr lang="en-US" altLang="ko-KR" sz="2000" dirty="0"/>
              <a:t>, 52%</a:t>
            </a:r>
            <a:r>
              <a:rPr lang="ko-KR" altLang="en-US" sz="2000" dirty="0"/>
              <a:t>가 </a:t>
            </a:r>
            <a:r>
              <a:rPr lang="en-US" altLang="ko-KR" sz="2000" dirty="0"/>
              <a:t>10</a:t>
            </a:r>
            <a:r>
              <a:rPr lang="ko-KR" altLang="en-US" sz="2000" dirty="0"/>
              <a:t>명 이하</a:t>
            </a:r>
            <a:endParaRPr lang="en-US" altLang="ja-JP" sz="2000" dirty="0"/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지인의 후원도 기대할 수 없을 만큼 함량 미달인 프로젝트가 많음</a:t>
            </a:r>
            <a:endParaRPr lang="en-US" altLang="ja-JP" sz="20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프로젝트가 성공하려면 후원자 </a:t>
            </a:r>
            <a:r>
              <a:rPr lang="en-US" altLang="ko-KR" sz="2400" dirty="0"/>
              <a:t>100</a:t>
            </a:r>
            <a:r>
              <a:rPr lang="ko-KR" altLang="en-US" sz="2400" dirty="0"/>
              <a:t>명을 넘길 방법을 고민해야 함</a:t>
            </a:r>
            <a:endParaRPr lang="en-US" altLang="ja-JP" sz="24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76" y="3015916"/>
            <a:ext cx="10421566" cy="35629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31776" y="3035605"/>
            <a:ext cx="1580795" cy="562618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후원자 수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3651" y="6266995"/>
            <a:ext cx="1580795" cy="288134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총합계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28205" y="3059355"/>
            <a:ext cx="1140033" cy="281309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열 레이블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60281" y="3316914"/>
            <a:ext cx="1054923" cy="288134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총합계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09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종료 즈음에 후원이 집중된 프로젝트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08972"/>
            <a:ext cx="10515600" cy="564902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프로젝트 종료 무렵 집중적인 홍보 활동으로 후원 증가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프로젝트 멤버의 마지막 안간힘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킥스타터가 종료가 임박한 프로젝트를 </a:t>
            </a:r>
            <a:r>
              <a:rPr lang="ko-KR" altLang="en-US" dirty="0" err="1"/>
              <a:t>최상단에</a:t>
            </a:r>
            <a:r>
              <a:rPr lang="ko-KR" altLang="en-US" dirty="0"/>
              <a:t> 배치함</a:t>
            </a:r>
            <a:endParaRPr kumimoji="1" lang="en-US" altLang="ja-JP" dirty="0"/>
          </a:p>
          <a:p>
            <a:pPr lvl="2">
              <a:lnSpc>
                <a:spcPct val="110000"/>
              </a:lnSpc>
            </a:pPr>
            <a:r>
              <a:rPr kumimoji="1" lang="ko-KR" altLang="en-US" dirty="0"/>
              <a:t>그러나 </a:t>
            </a:r>
            <a:r>
              <a:rPr kumimoji="1" lang="ko-KR" altLang="en-US" dirty="0" err="1"/>
              <a:t>이것만으로는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100% </a:t>
            </a:r>
            <a:r>
              <a:rPr kumimoji="1" lang="ko-KR" altLang="en-US" dirty="0"/>
              <a:t>주변에 생기는 변곡점을 설명하지 못함</a:t>
            </a:r>
            <a:endParaRPr lang="en-US" altLang="ko-KR" dirty="0"/>
          </a:p>
          <a:p>
            <a:pPr marL="914400" lvl="2" indent="0">
              <a:lnSpc>
                <a:spcPct val="110000"/>
              </a:lnSpc>
              <a:buNone/>
            </a:pPr>
            <a:endParaRPr lang="en-US" altLang="ja-JP" dirty="0"/>
          </a:p>
          <a:p>
            <a:pPr>
              <a:lnSpc>
                <a:spcPct val="110000"/>
              </a:lnSpc>
            </a:pPr>
            <a:r>
              <a:rPr kumimoji="1" lang="ko-KR" altLang="en-US" dirty="0"/>
              <a:t>막차 후원으로 프로젝트를 달성시키는 사람이 있을 가능성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프로젝트 멤버가 자비를 들여 달성시키는 경우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en-US" altLang="ja-JP" dirty="0"/>
              <a:t>‘</a:t>
            </a:r>
            <a:r>
              <a:rPr lang="ko-KR" altLang="en-US" dirty="0"/>
              <a:t>자신의 후원으로 달성되는</a:t>
            </a:r>
            <a:r>
              <a:rPr lang="en-US" altLang="ko-KR" dirty="0"/>
              <a:t>’ </a:t>
            </a:r>
            <a:r>
              <a:rPr lang="ko-KR" altLang="en-US" dirty="0"/>
              <a:t>즐거움을 원하는 사람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프로젝트 달성에 일체감을 느끼고 싶은 사람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자신의 후원으로 프로젝트가 달성되는 기분을 느낄 수 있음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크라우드 </a:t>
            </a:r>
            <a:r>
              <a:rPr lang="ko-KR" altLang="en-US" dirty="0" err="1"/>
              <a:t>펀딩을</a:t>
            </a:r>
            <a:r>
              <a:rPr lang="ko-KR" altLang="en-US" dirty="0"/>
              <a:t> 게임처럼 즐기는 사람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크라우드 펀딩을 </a:t>
            </a:r>
            <a:r>
              <a:rPr lang="en-US" altLang="ko-KR" dirty="0"/>
              <a:t>‘</a:t>
            </a:r>
            <a:r>
              <a:rPr lang="ko-KR" altLang="en-US" dirty="0"/>
              <a:t>성공하느냐 못하느냐</a:t>
            </a:r>
            <a:r>
              <a:rPr lang="en-US" altLang="ko-KR" dirty="0"/>
              <a:t>’</a:t>
            </a:r>
            <a:r>
              <a:rPr lang="ko-KR" altLang="en-US" dirty="0"/>
              <a:t>라는 게임으로 본다면</a:t>
            </a:r>
            <a:br>
              <a:rPr lang="en-US" altLang="ja-JP" dirty="0"/>
            </a:br>
            <a:r>
              <a:rPr lang="ko-KR" altLang="en-US" dirty="0" err="1"/>
              <a:t>달성률이</a:t>
            </a:r>
            <a:r>
              <a:rPr lang="ko-KR" altLang="en-US" dirty="0"/>
              <a:t> </a:t>
            </a:r>
            <a:r>
              <a:rPr lang="en-US" altLang="ko-KR" dirty="0"/>
              <a:t>90%</a:t>
            </a:r>
            <a:r>
              <a:rPr lang="ko-KR" altLang="en-US" dirty="0"/>
              <a:t>에 근접한 프로젝트는 승률이 높고</a:t>
            </a:r>
            <a:r>
              <a:rPr lang="en-US" altLang="ko-KR" dirty="0"/>
              <a:t>, </a:t>
            </a:r>
            <a:r>
              <a:rPr lang="ko-KR" altLang="en-US" dirty="0"/>
              <a:t>이에 참여하는 것이 합리적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직접 참여한 프로젝트가 실패하는 것을 보고 싶지 않으므로 달성률이 낮은 프로젝트에는 참여하지 않음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kumimoji="1" lang="ko-KR" altLang="en-US" dirty="0"/>
              <a:t>이미 달성된 프로젝트는 게임으로 보기 어려우므로 참여하지 않음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6530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아깝게 실패한 프로젝트 분석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 err="1"/>
              <a:t>달성률이</a:t>
            </a:r>
            <a:r>
              <a:rPr lang="ko-KR" altLang="en-US" sz="2400" dirty="0"/>
              <a:t> </a:t>
            </a:r>
            <a:r>
              <a:rPr lang="en-US" altLang="ko-KR" sz="2400" dirty="0"/>
              <a:t>70~100%</a:t>
            </a:r>
            <a:r>
              <a:rPr lang="ko-KR" altLang="en-US" sz="2400" dirty="0"/>
              <a:t>인 프로젝트는 평균 후원액이 </a:t>
            </a:r>
            <a:r>
              <a:rPr lang="en-US" altLang="ko-KR" sz="2400" dirty="0"/>
              <a:t>250</a:t>
            </a:r>
            <a:r>
              <a:rPr lang="ko-KR" altLang="en-US" sz="2400" dirty="0"/>
              <a:t>달러 이상</a:t>
            </a: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마감이 임박하여 달성된 프로젝트는 평균 후원액이 </a:t>
            </a:r>
            <a:r>
              <a:rPr lang="en-US" altLang="ko-KR" sz="2400" dirty="0"/>
              <a:t>200</a:t>
            </a:r>
            <a:r>
              <a:rPr lang="ko-KR" altLang="en-US" sz="2400" dirty="0"/>
              <a:t>달러 미만</a:t>
            </a: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후원 플랜을 어떻게 설계하느냐가 성패를 가름</a:t>
            </a:r>
            <a:endParaRPr lang="en-US" altLang="ja-JP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071" y="2767263"/>
            <a:ext cx="5770020" cy="401756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8853331" y="6031056"/>
            <a:ext cx="3155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평균 후원액을 맞추기 위해 </a:t>
            </a:r>
            <a:r>
              <a:rPr lang="en-US" altLang="ko-KR" dirty="0"/>
              <a:t>USD</a:t>
            </a:r>
            <a:r>
              <a:rPr lang="ko-KR" altLang="en-US" dirty="0"/>
              <a:t>를 받는 프로젝트로 한정</a:t>
            </a:r>
            <a:endParaRPr kumimoji="1" lang="ja-JP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88171" y="3254828"/>
            <a:ext cx="555863" cy="129910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달성률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81821" y="6630355"/>
            <a:ext cx="377036" cy="129909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총합계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83721" y="2773613"/>
            <a:ext cx="1169279" cy="185487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</a:rPr>
              <a:t>다중 항목</a:t>
            </a:r>
            <a:r>
              <a:rPr lang="en-US" altLang="ko-KR" sz="9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271121" y="3248743"/>
            <a:ext cx="1094879" cy="129910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평균 후원액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18400" y="3255811"/>
            <a:ext cx="1094879" cy="129910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평균 후원자 수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96421" y="3248743"/>
            <a:ext cx="555863" cy="129910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건수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75402" y="3245755"/>
            <a:ext cx="858698" cy="132897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건수 </a:t>
            </a:r>
            <a:r>
              <a:rPr lang="en-US" altLang="ko-KR" sz="900" b="1" dirty="0">
                <a:solidFill>
                  <a:schemeClr val="tx1"/>
                </a:solidFill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</a:rPr>
              <a:t>비율</a:t>
            </a:r>
            <a:r>
              <a:rPr lang="en-US" altLang="ko-KR" sz="900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297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크게 성공한 프로젝트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평균 후원액이 비교적 일정함</a:t>
            </a:r>
            <a:endParaRPr lang="en-US" altLang="ja-JP" sz="2400" dirty="0"/>
          </a:p>
          <a:p>
            <a:r>
              <a:rPr lang="ko-KR" altLang="en-US" sz="2400" dirty="0"/>
              <a:t>달성률은 평균 후원자 수와 관계가 깊음</a:t>
            </a:r>
            <a:endParaRPr lang="en-US" altLang="ja-JP" sz="2400" dirty="0"/>
          </a:p>
          <a:p>
            <a:r>
              <a:rPr lang="ko-KR" altLang="en-US" sz="2400" dirty="0"/>
              <a:t>액수가 큰 후원 플랜에 참여한 사람이 많다고 성공하는 것은 아님</a:t>
            </a:r>
            <a:endParaRPr lang="en-US" altLang="ja-JP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70" y="2718411"/>
            <a:ext cx="11795760" cy="40478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26071" y="3255093"/>
            <a:ext cx="1094879" cy="129910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평균 후원액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71750" y="3252636"/>
            <a:ext cx="1094879" cy="129910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평균 후원자 수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3159" y="3258456"/>
            <a:ext cx="555863" cy="129910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달성률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3159" y="6463301"/>
            <a:ext cx="377036" cy="129909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총합계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83559" y="4761410"/>
            <a:ext cx="740142" cy="18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평균 후원액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083559" y="4942930"/>
            <a:ext cx="740142" cy="18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평균 후원자 수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35059" y="6495051"/>
            <a:ext cx="365491" cy="1299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달성률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52338" y="3096326"/>
            <a:ext cx="597152" cy="12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평균 후원액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99000" y="3107492"/>
            <a:ext cx="684762" cy="1132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평균 후원자 수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002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프로젝트 제안 국가와 성공률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영어가 프로젝트 성공의 핵심</a:t>
            </a:r>
            <a:endParaRPr lang="en-US" altLang="ja-JP" sz="20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미국에서 제안된 프로젝트의 성공률이 높음</a:t>
            </a:r>
            <a:r>
              <a:rPr lang="en-US" altLang="ko-KR" sz="1800" dirty="0"/>
              <a:t>(</a:t>
            </a:r>
            <a:r>
              <a:rPr lang="ko-KR" altLang="en-US" sz="1800" dirty="0"/>
              <a:t>홍콩은 예외이나 건수가 적음</a:t>
            </a:r>
            <a:r>
              <a:rPr lang="en-US" altLang="ko-KR" sz="1800" dirty="0"/>
              <a:t>)</a:t>
            </a:r>
            <a:endParaRPr lang="en-US" altLang="ja-JP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영어권 및 로망스어 중 영어와 유사한 프랑스어</a:t>
            </a:r>
            <a:r>
              <a:rPr lang="en-US" altLang="ko-KR" sz="1800" dirty="0"/>
              <a:t>, </a:t>
            </a:r>
            <a:r>
              <a:rPr lang="ko-KR" altLang="en-US" sz="1800" dirty="0"/>
              <a:t>영어가 공용어인 국가에서 성공률이 높음</a:t>
            </a:r>
            <a:endParaRPr lang="en-US" altLang="ja-JP" sz="18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이탈리아</a:t>
            </a:r>
            <a:r>
              <a:rPr lang="en-US" altLang="ko-KR" sz="2000" dirty="0"/>
              <a:t>, </a:t>
            </a:r>
            <a:r>
              <a:rPr lang="ko-KR" altLang="en-US" sz="2000" dirty="0"/>
              <a:t>스페인 등 </a:t>
            </a:r>
            <a:r>
              <a:rPr lang="ko-KR" altLang="en-US" sz="2000" dirty="0" err="1"/>
              <a:t>로망스어권은</a:t>
            </a:r>
            <a:r>
              <a:rPr lang="ko-KR" altLang="en-US" sz="2000" dirty="0"/>
              <a:t> 실패율이 높음</a:t>
            </a:r>
            <a:endParaRPr lang="en-US" altLang="ja-JP" sz="20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소개문이 이탈리아어나</a:t>
            </a:r>
            <a:r>
              <a:rPr lang="en-US" altLang="ko-KR" sz="1800" dirty="0"/>
              <a:t> </a:t>
            </a:r>
            <a:r>
              <a:rPr lang="ko-KR" altLang="en-US" sz="1800" dirty="0"/>
              <a:t>스페인어로 된 프로젝트도 일부 존재</a:t>
            </a:r>
            <a:endParaRPr kumimoji="1" lang="ja-JP" altLang="en-US" sz="1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515" y="3064148"/>
            <a:ext cx="9695062" cy="373289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89309" y="6655342"/>
            <a:ext cx="377036" cy="129909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총합계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85509" y="6656341"/>
            <a:ext cx="377036" cy="129909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총합계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315209" y="3250201"/>
            <a:ext cx="377036" cy="129909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총합계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95509" y="3250201"/>
            <a:ext cx="377036" cy="129909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총합계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21108" y="3075849"/>
            <a:ext cx="625842" cy="174352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열 레이블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8874" y="3070498"/>
            <a:ext cx="625842" cy="179703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열 레이블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2809" y="3085374"/>
            <a:ext cx="377036" cy="136260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건수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93272" y="3082195"/>
            <a:ext cx="377036" cy="136260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비율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72809" y="3234599"/>
            <a:ext cx="251191" cy="136260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나라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93272" y="3242860"/>
            <a:ext cx="251191" cy="136260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나라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2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목표액과 달성률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/>
              <a:t>대체로 목표액이 낮을수록 성공률이 높음</a:t>
            </a:r>
            <a:endParaRPr kumimoji="1" lang="en-US" altLang="ja-JP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30" y="1699378"/>
            <a:ext cx="9425940" cy="491187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31558" y="6447426"/>
            <a:ext cx="460741" cy="147951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총합계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99308" y="2450101"/>
            <a:ext cx="479791" cy="153399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총합계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9908" y="1731128"/>
            <a:ext cx="1108442" cy="147951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</a:rPr>
              <a:t>다중 항목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29490" y="2270738"/>
            <a:ext cx="532660" cy="332762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건수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달성률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99908" y="2271640"/>
            <a:ext cx="816342" cy="178461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목표액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261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 err="1"/>
              <a:t>달성률과</a:t>
            </a:r>
            <a:r>
              <a:rPr kumimoji="1" lang="ko-KR" altLang="en-US" dirty="0"/>
              <a:t> 프로젝트 취소의 관계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달성률이</a:t>
            </a:r>
            <a:r>
              <a:rPr lang="ko-KR" altLang="en-US" sz="2400" dirty="0"/>
              <a:t> </a:t>
            </a:r>
            <a:r>
              <a:rPr lang="en-US" altLang="ko-KR" sz="2400" dirty="0"/>
              <a:t>100%</a:t>
            </a:r>
            <a:r>
              <a:rPr lang="ko-KR" altLang="en-US" sz="2400" dirty="0"/>
              <a:t>를 넘었음에도 프로젝트를 취소하는 경우가 있음</a:t>
            </a:r>
            <a:endParaRPr lang="en-US" altLang="ja-JP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232" y="1854869"/>
            <a:ext cx="8955536" cy="48463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55578" y="6535003"/>
            <a:ext cx="460741" cy="147951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총합계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67558" y="2453276"/>
            <a:ext cx="460741" cy="147951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총합계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79458" y="2240551"/>
            <a:ext cx="689342" cy="196850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열 레이블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61928" y="2267563"/>
            <a:ext cx="970810" cy="332762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데이터 건수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행 레이블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777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100%</a:t>
            </a:r>
            <a:r>
              <a:rPr lang="ja-JP" altLang="en-US" dirty="0"/>
              <a:t> </a:t>
            </a:r>
            <a:r>
              <a:rPr lang="ko-KR" altLang="en-US" dirty="0"/>
              <a:t>달성 후 취소 사례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공장에 발주해보니 예산이 초과되는 경우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로봇이나 </a:t>
            </a:r>
            <a:r>
              <a:rPr lang="ko-KR" altLang="en-US" dirty="0" err="1"/>
              <a:t>드론류의</a:t>
            </a:r>
            <a:r>
              <a:rPr lang="ko-KR" altLang="en-US" dirty="0"/>
              <a:t> 상품</a:t>
            </a:r>
            <a:endParaRPr lang="en-US" altLang="ja-JP" dirty="0"/>
          </a:p>
          <a:p>
            <a:pPr lvl="3">
              <a:lnSpc>
                <a:spcPct val="110000"/>
              </a:lnSpc>
            </a:pPr>
            <a:endParaRPr lang="en-US" altLang="ja-JP" dirty="0"/>
          </a:p>
          <a:p>
            <a:pPr>
              <a:lnSpc>
                <a:spcPct val="110000"/>
              </a:lnSpc>
            </a:pPr>
            <a:r>
              <a:rPr lang="ko-KR" altLang="en-US" dirty="0"/>
              <a:t>가격을 수정하기 위해 프로젝트를 다시 만드는 경우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예상을 뛰어넘는 주문으로 대량생산 효과로 가격을 내림</a:t>
            </a:r>
            <a:endParaRPr kumimoji="1" lang="en-US" altLang="ja-JP" dirty="0"/>
          </a:p>
          <a:p>
            <a:pPr lvl="2">
              <a:lnSpc>
                <a:spcPct val="110000"/>
              </a:lnSpc>
            </a:pPr>
            <a:r>
              <a:rPr kumimoji="1" lang="en-US" altLang="ja-JP" dirty="0"/>
              <a:t>Weather</a:t>
            </a:r>
            <a:r>
              <a:rPr kumimoji="1" lang="ja-JP" altLang="en-US" dirty="0"/>
              <a:t> </a:t>
            </a:r>
            <a:r>
              <a:rPr kumimoji="1" lang="en-US" altLang="ja-JP" dirty="0"/>
              <a:t>Point</a:t>
            </a:r>
            <a:r>
              <a:rPr kumimoji="1" lang="ja-JP" altLang="en-US" dirty="0"/>
              <a:t> </a:t>
            </a:r>
            <a:r>
              <a:rPr kumimoji="1" lang="en-US" altLang="ja-JP" dirty="0"/>
              <a:t>2.0</a:t>
            </a:r>
            <a:r>
              <a:rPr lang="en-US" altLang="ja-JP" dirty="0"/>
              <a:t>: </a:t>
            </a:r>
            <a:r>
              <a:rPr lang="ko-KR" altLang="en-US" dirty="0" err="1"/>
              <a:t>스마트폰</a:t>
            </a:r>
            <a:r>
              <a:rPr lang="ko-KR" altLang="en-US" dirty="0"/>
              <a:t> 이어폰 </a:t>
            </a:r>
            <a:r>
              <a:rPr lang="ko-KR" altLang="en-US" dirty="0" err="1"/>
              <a:t>잭에</a:t>
            </a:r>
            <a:r>
              <a:rPr lang="ko-KR" altLang="en-US" dirty="0"/>
              <a:t> 장착하는 날씨 센서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kumimoji="1" lang="en-US" altLang="ja-JP" dirty="0" err="1"/>
              <a:t>AnyTouch</a:t>
            </a:r>
            <a:r>
              <a:rPr kumimoji="1" lang="ja-JP" altLang="en-US" dirty="0"/>
              <a:t> </a:t>
            </a:r>
            <a:r>
              <a:rPr kumimoji="1" lang="en-US" altLang="ja-JP" dirty="0"/>
              <a:t>Blue</a:t>
            </a:r>
            <a:r>
              <a:rPr lang="en-US" altLang="ja-JP" dirty="0"/>
              <a:t>: </a:t>
            </a:r>
            <a:r>
              <a:rPr lang="ko-KR" altLang="en-US" dirty="0" err="1"/>
              <a:t>스마트폰을</a:t>
            </a:r>
            <a:r>
              <a:rPr lang="ko-KR" altLang="en-US" dirty="0"/>
              <a:t> 가상 키보드</a:t>
            </a:r>
            <a:r>
              <a:rPr lang="en-US" altLang="ko-KR" dirty="0"/>
              <a:t>/</a:t>
            </a:r>
            <a:r>
              <a:rPr lang="ko-KR" altLang="en-US" dirty="0"/>
              <a:t>마우스로 사용할 수 있는 </a:t>
            </a:r>
            <a:r>
              <a:rPr lang="en-US" altLang="ko-KR" dirty="0"/>
              <a:t>USB </a:t>
            </a:r>
            <a:r>
              <a:rPr lang="ko-KR" altLang="en-US" dirty="0"/>
              <a:t>동글</a:t>
            </a:r>
            <a:endParaRPr lang="en-US" altLang="ja-JP" dirty="0"/>
          </a:p>
          <a:p>
            <a:pPr lvl="3">
              <a:lnSpc>
                <a:spcPct val="110000"/>
              </a:lnSpc>
            </a:pPr>
            <a:r>
              <a:rPr lang="en-US" altLang="ja-JP" dirty="0"/>
              <a:t>9,000</a:t>
            </a:r>
            <a:r>
              <a:rPr lang="ko-KR" altLang="en-US" dirty="0"/>
              <a:t>달러에 </a:t>
            </a:r>
            <a:r>
              <a:rPr lang="en-US" altLang="ko-KR" dirty="0"/>
              <a:t>500</a:t>
            </a:r>
            <a:r>
              <a:rPr lang="ko-KR" altLang="en-US" dirty="0"/>
              <a:t>개를 받는 플랜에 후원자가 감소한 것으로 보아 직거래가 있었을 가능성</a:t>
            </a:r>
            <a:endParaRPr lang="en-US" altLang="ja-JP" dirty="0"/>
          </a:p>
          <a:p>
            <a:pPr lvl="3">
              <a:lnSpc>
                <a:spcPct val="110000"/>
              </a:lnSpc>
            </a:pPr>
            <a:r>
              <a:rPr lang="ko-KR" altLang="en-US" dirty="0" err="1"/>
              <a:t>인디고고에서</a:t>
            </a:r>
            <a:r>
              <a:rPr lang="ko-KR" altLang="en-US" dirty="0"/>
              <a:t> 성공한 후에도 다시 킥스타터에 제안한 바 있음</a:t>
            </a:r>
            <a:endParaRPr lang="en-US" altLang="ko-KR" dirty="0"/>
          </a:p>
          <a:p>
            <a:pPr lvl="3">
              <a:lnSpc>
                <a:spcPct val="110000"/>
              </a:lnSpc>
            </a:pPr>
            <a:r>
              <a:rPr lang="ko-KR" altLang="en-US" dirty="0"/>
              <a:t>크라우드 펀딩 자체를 일종의 유통망으로 활용하는 매우 흥미로운 사례</a:t>
            </a:r>
            <a:endParaRPr kumimoji="1" lang="en-US" altLang="ja-JP" dirty="0"/>
          </a:p>
          <a:p>
            <a:pPr lvl="3">
              <a:lnSpc>
                <a:spcPct val="110000"/>
              </a:lnSpc>
            </a:pPr>
            <a:endParaRPr lang="en-US" altLang="ja-JP" dirty="0"/>
          </a:p>
          <a:p>
            <a:pPr>
              <a:lnSpc>
                <a:spcPct val="110000"/>
              </a:lnSpc>
            </a:pPr>
            <a:r>
              <a:rPr lang="ko-KR" altLang="en-US" dirty="0"/>
              <a:t>사고로 인해 프로젝트를 지속하기 어렵게 된 경우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en-US" altLang="ja-JP" dirty="0" err="1"/>
              <a:t>Dotlens</a:t>
            </a:r>
            <a:r>
              <a:rPr lang="en-US" altLang="ja-JP" dirty="0"/>
              <a:t> smartphone microscope: </a:t>
            </a:r>
            <a:r>
              <a:rPr lang="ko-KR" altLang="en-US" dirty="0" err="1"/>
              <a:t>스마트폰</a:t>
            </a:r>
            <a:r>
              <a:rPr lang="ko-KR" altLang="en-US" dirty="0"/>
              <a:t> 카메라에 장착하는 렌즈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ko-KR" altLang="en-US" dirty="0" err="1"/>
              <a:t>텍사스주에</a:t>
            </a:r>
            <a:r>
              <a:rPr lang="ko-KR" altLang="en-US" dirty="0"/>
              <a:t> 홍수가 발생해 제조설비와 재고가 유실됨</a:t>
            </a:r>
            <a:endParaRPr kumimoji="1" lang="en-US" altLang="ja-JP" dirty="0"/>
          </a:p>
          <a:p>
            <a:pPr lvl="2">
              <a:lnSpc>
                <a:spcPct val="110000"/>
              </a:lnSpc>
            </a:pPr>
            <a:r>
              <a:rPr kumimoji="1" lang="ko-KR" altLang="en-US" dirty="0"/>
              <a:t>그 후 프로젝트를 다시 만들어 무사히 성공시킴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2306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정리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08972"/>
            <a:ext cx="10904220" cy="496799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킥스타터는</a:t>
            </a:r>
            <a:r>
              <a:rPr lang="ja-JP" altLang="en-US" dirty="0"/>
              <a:t> </a:t>
            </a:r>
            <a:r>
              <a:rPr lang="ko-KR" altLang="en-US" dirty="0"/>
              <a:t>쇠퇴는 아니나 보합세에 있음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경쟁 크라우드 펀딩 서비스 및 지역 서비스로 고객이 이동하고 있을 수 있음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kumimoji="1" lang="ko-KR" altLang="en-US" dirty="0"/>
              <a:t>기술</a:t>
            </a:r>
            <a:r>
              <a:rPr lang="ja-JP" altLang="en-US" dirty="0"/>
              <a:t> </a:t>
            </a:r>
            <a:r>
              <a:rPr lang="ko-KR" altLang="en-US" dirty="0"/>
              <a:t>분야의 경향이므로 다른 분야에서는 지속 성장 중일 수 있음</a:t>
            </a:r>
            <a:endParaRPr kumimoji="1" lang="en-US" altLang="ja-JP" dirty="0"/>
          </a:p>
          <a:p>
            <a:pPr>
              <a:lnSpc>
                <a:spcPct val="110000"/>
              </a:lnSpc>
            </a:pPr>
            <a:endParaRPr kumimoji="1" lang="en-US" altLang="ja-JP" dirty="0"/>
          </a:p>
          <a:p>
            <a:pPr>
              <a:lnSpc>
                <a:spcPct val="110000"/>
              </a:lnSpc>
            </a:pPr>
            <a:r>
              <a:rPr lang="ko-KR" altLang="en-US" dirty="0"/>
              <a:t>달성률 </a:t>
            </a:r>
            <a:r>
              <a:rPr lang="en-US" altLang="ko-KR" dirty="0"/>
              <a:t>100% </a:t>
            </a:r>
            <a:r>
              <a:rPr lang="ko-KR" altLang="en-US" dirty="0"/>
              <a:t>부근의 특이점에서 크라우드 </a:t>
            </a:r>
            <a:r>
              <a:rPr lang="ko-KR" altLang="en-US" dirty="0" err="1"/>
              <a:t>펀딩의</a:t>
            </a:r>
            <a:r>
              <a:rPr lang="ko-KR" altLang="en-US" dirty="0"/>
              <a:t> 효과를 발견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막차로 후원에 참여하려는 사람이 존재함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프로젝트 관계자가 자비를 들였을 가능성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en-US" altLang="ja-JP" dirty="0"/>
              <a:t>‘</a:t>
            </a:r>
            <a:r>
              <a:rPr lang="ko-KR" altLang="en-US" dirty="0"/>
              <a:t>스스로 키워낸</a:t>
            </a:r>
            <a:r>
              <a:rPr lang="en-US" altLang="ko-KR" dirty="0"/>
              <a:t>’ </a:t>
            </a:r>
            <a:r>
              <a:rPr lang="ko-KR" altLang="en-US" dirty="0"/>
              <a:t>기분을 즐기고 싶은 사람</a:t>
            </a:r>
            <a:endParaRPr kumimoji="1" lang="en-US" altLang="ja-JP" dirty="0"/>
          </a:p>
          <a:p>
            <a:pPr lvl="2">
              <a:lnSpc>
                <a:spcPct val="110000"/>
              </a:lnSpc>
            </a:pPr>
            <a:r>
              <a:rPr kumimoji="1" lang="ko-KR" altLang="en-US" dirty="0"/>
              <a:t>막차로 참여를 원한다면 저렴한 후원 플랜이 유리</a:t>
            </a:r>
            <a:endParaRPr kumimoji="1" lang="en-US" altLang="ja-JP" dirty="0"/>
          </a:p>
          <a:p>
            <a:pPr>
              <a:lnSpc>
                <a:spcPct val="110000"/>
              </a:lnSpc>
            </a:pPr>
            <a:endParaRPr lang="en-US" altLang="ja-JP" dirty="0"/>
          </a:p>
          <a:p>
            <a:pPr>
              <a:lnSpc>
                <a:spcPct val="110000"/>
              </a:lnSpc>
            </a:pPr>
            <a:r>
              <a:rPr lang="ko-KR" altLang="en-US" dirty="0"/>
              <a:t>크게 성공한 프로젝트는 기본적으로 많은 수의 후원자가 필요함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킥스타터는 판매 채널로 쓰이는 사례가 많음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킥스타터가 영업 전략의 하나로 인식되고 있음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5060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킥스타터에서 성공하는 요령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영어 콘텐츠를 마련한다</a:t>
            </a:r>
            <a:r>
              <a:rPr lang="en-US" altLang="ko-KR" dirty="0"/>
              <a:t>.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추가 정보를 모국어로만 제공하면 후원을 받기 어려움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endParaRPr lang="en-US" altLang="ja-JP" dirty="0"/>
          </a:p>
          <a:p>
            <a:pPr>
              <a:lnSpc>
                <a:spcPct val="120000"/>
              </a:lnSpc>
            </a:pPr>
            <a:r>
              <a:rPr lang="ko-KR" altLang="en-US" dirty="0"/>
              <a:t>목표 금액을 적게 잡고 확실히 달성한다</a:t>
            </a:r>
            <a:r>
              <a:rPr lang="en-US" altLang="ko-KR" dirty="0"/>
              <a:t>.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프로젝트 성공 자체를 뉴스거리로 삼아 홍보에 활용할 수 있다</a:t>
            </a:r>
            <a:r>
              <a:rPr lang="en-US" altLang="ko-KR" dirty="0"/>
              <a:t>.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프로젝트가 대성공한 경우</a:t>
            </a:r>
            <a:r>
              <a:rPr lang="en-US" altLang="ko-KR" dirty="0"/>
              <a:t>, </a:t>
            </a:r>
            <a:r>
              <a:rPr lang="ko-KR" altLang="en-US" dirty="0"/>
              <a:t>일단 접고 다시 만드는 방법도 사용할 만하다</a:t>
            </a:r>
            <a:r>
              <a:rPr lang="en-US" altLang="ko-KR" dirty="0"/>
              <a:t>.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endParaRPr lang="en-US" altLang="ja-JP" dirty="0"/>
          </a:p>
          <a:p>
            <a:pPr>
              <a:lnSpc>
                <a:spcPct val="120000"/>
              </a:lnSpc>
            </a:pPr>
            <a:r>
              <a:rPr lang="ko-KR" altLang="en-US" dirty="0"/>
              <a:t>프로젝트를 시작하기 전에 적어도 </a:t>
            </a:r>
            <a:r>
              <a:rPr lang="en-US" altLang="ko-KR" dirty="0"/>
              <a:t>10</a:t>
            </a:r>
            <a:r>
              <a:rPr lang="ko-KR" altLang="en-US" dirty="0"/>
              <a:t>명 정도의 후원자를 확보한다</a:t>
            </a:r>
            <a:r>
              <a:rPr lang="en-US" altLang="ko-KR" dirty="0"/>
              <a:t>.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흥행하는 느낌을 연출할 수 있다</a:t>
            </a:r>
            <a:r>
              <a:rPr lang="en-US" altLang="ko-KR" dirty="0"/>
              <a:t>.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목표 금액의 </a:t>
            </a:r>
            <a:r>
              <a:rPr lang="en-US" altLang="ko-KR" dirty="0"/>
              <a:t>30%</a:t>
            </a:r>
            <a:r>
              <a:rPr lang="ko-KR" altLang="en-US" dirty="0"/>
              <a:t>를 달성하면 </a:t>
            </a:r>
            <a:r>
              <a:rPr lang="en-US" altLang="ko-KR" dirty="0"/>
              <a:t>‘</a:t>
            </a:r>
            <a:r>
              <a:rPr lang="ko-KR" altLang="en-US" dirty="0"/>
              <a:t>성공 가능성이 높다</a:t>
            </a:r>
            <a:r>
              <a:rPr lang="en-US" altLang="ko-KR" dirty="0"/>
              <a:t>’</a:t>
            </a:r>
            <a:r>
              <a:rPr lang="ko-KR" altLang="en-US" dirty="0"/>
              <a:t>는 이유로 후원하는 사람이 늘어난다</a:t>
            </a:r>
            <a:r>
              <a:rPr lang="en-US" altLang="ko-KR" dirty="0"/>
              <a:t>.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endParaRPr lang="en-US" altLang="ja-JP" dirty="0"/>
          </a:p>
          <a:p>
            <a:pPr>
              <a:lnSpc>
                <a:spcPct val="120000"/>
              </a:lnSpc>
            </a:pPr>
            <a:r>
              <a:rPr lang="ko-KR" altLang="en-US" dirty="0"/>
              <a:t>소액으로도 보상을 받을 수 있는 후원 플랜을 갖춘다</a:t>
            </a:r>
            <a:r>
              <a:rPr lang="en-US" altLang="ko-KR" dirty="0"/>
              <a:t>.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10</a:t>
            </a:r>
            <a:r>
              <a:rPr lang="ko-KR" altLang="en-US" dirty="0"/>
              <a:t>달러 선에서 보상이 걸린 후원 플랜을 갖춘다</a:t>
            </a:r>
            <a:r>
              <a:rPr lang="en-US" altLang="ko-KR" dirty="0"/>
              <a:t>.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평균 후원액이 </a:t>
            </a:r>
            <a:r>
              <a:rPr lang="en-US" altLang="ko-KR" dirty="0"/>
              <a:t>200</a:t>
            </a:r>
            <a:r>
              <a:rPr lang="ko-KR" altLang="en-US" dirty="0"/>
              <a:t>달러 이하가 되도록 한다</a:t>
            </a:r>
            <a:r>
              <a:rPr lang="en-US" altLang="ko-KR" dirty="0"/>
              <a:t>.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달성 직전의 후원이 소액이면 부담 없이 참여할 수 있다</a:t>
            </a:r>
            <a:r>
              <a:rPr lang="en-US" altLang="ko-KR" dirty="0"/>
              <a:t>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521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+mj-ea"/>
              </a:rPr>
              <a:t>데이터 수집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ko-KR" altLang="en-US" dirty="0">
                <a:latin typeface="+mj-ea"/>
                <a:ea typeface="+mj-ea"/>
              </a:rPr>
              <a:t>킥스타터</a:t>
            </a:r>
            <a:r>
              <a:rPr lang="ja-JP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API</a:t>
            </a:r>
            <a:r>
              <a:rPr lang="ko-KR" altLang="en-US" dirty="0">
                <a:latin typeface="+mj-ea"/>
                <a:ea typeface="+mj-ea"/>
              </a:rPr>
              <a:t>를 이용한 데이터 수집</a:t>
            </a:r>
            <a:endParaRPr kumimoji="1" lang="en-US" altLang="ja-JP" dirty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kumimoji="1" lang="ko-KR" altLang="en-US" dirty="0">
                <a:latin typeface="+mj-ea"/>
                <a:ea typeface="+mj-ea"/>
              </a:rPr>
              <a:t>기술</a:t>
            </a:r>
            <a:r>
              <a:rPr kumimoji="1" lang="en-US" altLang="ko-KR" dirty="0">
                <a:latin typeface="+mj-ea"/>
                <a:ea typeface="+mj-ea"/>
              </a:rPr>
              <a:t>(</a:t>
            </a:r>
            <a:r>
              <a:rPr kumimoji="1" lang="en-US" altLang="ja-JP" dirty="0">
                <a:latin typeface="+mj-ea"/>
                <a:ea typeface="+mj-ea"/>
              </a:rPr>
              <a:t>Technology)</a:t>
            </a:r>
            <a:r>
              <a:rPr lang="ja-JP" altLang="en-US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분야의 프로젝트 </a:t>
            </a:r>
            <a:r>
              <a:rPr lang="en-US" altLang="ko-KR" dirty="0">
                <a:latin typeface="+mj-ea"/>
                <a:ea typeface="+mj-ea"/>
              </a:rPr>
              <a:t>21,404</a:t>
            </a:r>
            <a:r>
              <a:rPr lang="ko-KR" altLang="en-US" dirty="0">
                <a:latin typeface="+mj-ea"/>
                <a:ea typeface="+mj-ea"/>
              </a:rPr>
              <a:t>건</a:t>
            </a:r>
            <a:endParaRPr kumimoji="1" lang="en-US" altLang="ja-JP" dirty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>
                <a:latin typeface="+mj-ea"/>
                <a:ea typeface="+mj-ea"/>
              </a:rPr>
              <a:t>데이터 수집 일자</a:t>
            </a:r>
            <a:r>
              <a:rPr lang="en-US" altLang="ko-KR" dirty="0">
                <a:latin typeface="+mj-ea"/>
                <a:ea typeface="+mj-ea"/>
              </a:rPr>
              <a:t>: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kumimoji="1" lang="en-US" altLang="ja-JP" dirty="0">
                <a:latin typeface="+mj-ea"/>
                <a:ea typeface="+mj-ea"/>
              </a:rPr>
              <a:t>2017/03/04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+mj-ea"/>
                <a:ea typeface="+mj-ea"/>
              </a:rPr>
              <a:t>수집 방법</a:t>
            </a:r>
            <a:endParaRPr lang="en-US" altLang="ja-JP" dirty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>
                <a:latin typeface="+mj-ea"/>
                <a:ea typeface="+mj-ea"/>
              </a:rPr>
              <a:t>킥스타터</a:t>
            </a:r>
            <a:r>
              <a:rPr lang="ja-JP" altLang="en-US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비공개 </a:t>
            </a:r>
            <a:r>
              <a:rPr lang="en-US" altLang="ko-KR" dirty="0">
                <a:latin typeface="+mj-ea"/>
                <a:ea typeface="+mj-ea"/>
              </a:rPr>
              <a:t>API</a:t>
            </a:r>
            <a:r>
              <a:rPr lang="ko-KR" altLang="en-US" dirty="0">
                <a:latin typeface="+mj-ea"/>
                <a:ea typeface="+mj-ea"/>
              </a:rPr>
              <a:t>를 이용하여 </a:t>
            </a:r>
            <a:r>
              <a:rPr lang="en-US" altLang="ko-KR" dirty="0">
                <a:latin typeface="+mj-ea"/>
                <a:ea typeface="+mj-ea"/>
              </a:rPr>
              <a:t>JSON </a:t>
            </a:r>
            <a:r>
              <a:rPr lang="ko-KR" altLang="en-US" dirty="0">
                <a:latin typeface="+mj-ea"/>
                <a:ea typeface="+mj-ea"/>
              </a:rPr>
              <a:t>형태로 수집</a:t>
            </a:r>
            <a:endParaRPr lang="en-US" altLang="ja-JP" dirty="0">
              <a:latin typeface="+mj-ea"/>
              <a:ea typeface="+mj-ea"/>
            </a:endParaRPr>
          </a:p>
          <a:p>
            <a:pPr lvl="2">
              <a:lnSpc>
                <a:spcPct val="120000"/>
              </a:lnSpc>
            </a:pPr>
            <a:r>
              <a:rPr lang="ko-KR" altLang="en-US" dirty="0">
                <a:latin typeface="+mj-ea"/>
                <a:ea typeface="+mj-ea"/>
              </a:rPr>
              <a:t>일반적인 검색 </a:t>
            </a:r>
            <a:r>
              <a:rPr lang="en-US" altLang="ko-KR" dirty="0">
                <a:latin typeface="+mj-ea"/>
                <a:ea typeface="+mj-ea"/>
              </a:rPr>
              <a:t>URL</a:t>
            </a:r>
            <a:endParaRPr lang="en-US" altLang="ja-JP" dirty="0">
              <a:latin typeface="+mj-ea"/>
              <a:ea typeface="+mj-ea"/>
            </a:endParaRPr>
          </a:p>
          <a:p>
            <a:pPr lvl="3">
              <a:lnSpc>
                <a:spcPct val="120000"/>
              </a:lnSpc>
            </a:pPr>
            <a:r>
              <a:rPr lang="en-US" altLang="ja-JP" dirty="0">
                <a:latin typeface="+mj-ea"/>
                <a:ea typeface="+mj-ea"/>
                <a:hlinkClick r:id="rId2"/>
              </a:rPr>
              <a:t>https://www.kickstarter.com/projects/search?term=3d+printer</a:t>
            </a:r>
            <a:endParaRPr lang="en-US" altLang="ja-JP" dirty="0">
              <a:latin typeface="+mj-ea"/>
              <a:ea typeface="+mj-ea"/>
            </a:endParaRPr>
          </a:p>
          <a:p>
            <a:pPr lvl="2">
              <a:lnSpc>
                <a:spcPct val="120000"/>
              </a:lnSpc>
            </a:pPr>
            <a:r>
              <a:rPr lang="ko-KR" altLang="en-US" dirty="0">
                <a:latin typeface="+mj-ea"/>
                <a:ea typeface="+mj-ea"/>
              </a:rPr>
              <a:t>비공개 </a:t>
            </a:r>
            <a:r>
              <a:rPr lang="en-US" altLang="ja-JP" dirty="0">
                <a:latin typeface="+mj-ea"/>
                <a:ea typeface="+mj-ea"/>
              </a:rPr>
              <a:t>API URL</a:t>
            </a:r>
          </a:p>
          <a:p>
            <a:pPr lvl="3">
              <a:lnSpc>
                <a:spcPct val="120000"/>
              </a:lnSpc>
            </a:pPr>
            <a:r>
              <a:rPr lang="en-US" altLang="ja-JP" dirty="0">
                <a:latin typeface="+mj-ea"/>
                <a:ea typeface="+mj-ea"/>
                <a:hlinkClick r:id="rId3"/>
              </a:rPr>
              <a:t>https://www.kickstarter.com/projects/search.json?term=3d+printer</a:t>
            </a:r>
            <a:endParaRPr kumimoji="1" lang="en-US" altLang="ja-JP" dirty="0">
              <a:latin typeface="+mj-ea"/>
              <a:ea typeface="+mj-ea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>
                <a:latin typeface="+mj-ea"/>
                <a:ea typeface="+mj-ea"/>
              </a:rPr>
              <a:t>수집에 사용한 소스코드</a:t>
            </a:r>
            <a:endParaRPr kumimoji="1" lang="en-US" altLang="ja-JP" dirty="0">
              <a:latin typeface="+mj-ea"/>
              <a:ea typeface="+mj-ea"/>
            </a:endParaRPr>
          </a:p>
          <a:p>
            <a:pPr lvl="2">
              <a:lnSpc>
                <a:spcPct val="120000"/>
              </a:lnSpc>
            </a:pPr>
            <a:r>
              <a:rPr lang="en-US" altLang="ja-JP" dirty="0">
                <a:latin typeface="+mj-ea"/>
                <a:ea typeface="+mj-ea"/>
                <a:hlinkClick r:id="rId4"/>
              </a:rPr>
              <a:t>https://github.com/oreilly-japan/ml-at-work/tree/master/chap08</a:t>
            </a:r>
            <a:endParaRPr lang="en-US" altLang="ja-JP" dirty="0">
              <a:latin typeface="+mj-ea"/>
              <a:ea typeface="+mj-ea"/>
            </a:endParaRPr>
          </a:p>
          <a:p>
            <a:pPr lvl="2">
              <a:lnSpc>
                <a:spcPct val="120000"/>
              </a:lnSpc>
            </a:pPr>
            <a:r>
              <a:rPr lang="ko-KR" altLang="en-US" dirty="0">
                <a:latin typeface="+mj-ea"/>
                <a:ea typeface="+mj-ea"/>
              </a:rPr>
              <a:t>참고</a:t>
            </a:r>
            <a:r>
              <a:rPr lang="en-US" altLang="ko-KR" dirty="0">
                <a:latin typeface="+mj-ea"/>
                <a:ea typeface="+mj-ea"/>
              </a:rPr>
              <a:t>: API</a:t>
            </a:r>
            <a:r>
              <a:rPr lang="ko-KR" altLang="en-US" dirty="0">
                <a:latin typeface="+mj-ea"/>
                <a:ea typeface="+mj-ea"/>
              </a:rPr>
              <a:t>로는 최대 </a:t>
            </a:r>
            <a:r>
              <a:rPr lang="en-US" altLang="ko-KR" dirty="0">
                <a:latin typeface="+mj-ea"/>
                <a:ea typeface="+mj-ea"/>
              </a:rPr>
              <a:t>4,000</a:t>
            </a:r>
            <a:r>
              <a:rPr lang="ko-KR" altLang="en-US" dirty="0">
                <a:latin typeface="+mj-ea"/>
                <a:ea typeface="+mj-ea"/>
              </a:rPr>
              <a:t>건만 수집할 수 있으므로 하위 분야를 지정하여 최대 건수 이상의 데이터를 수집하되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 err="1">
                <a:latin typeface="+mj-ea"/>
                <a:ea typeface="+mj-ea"/>
              </a:rPr>
              <a:t>최신순으로</a:t>
            </a:r>
            <a:r>
              <a:rPr lang="ko-KR" altLang="en-US" dirty="0">
                <a:latin typeface="+mj-ea"/>
                <a:ea typeface="+mj-ea"/>
              </a:rPr>
              <a:t> 수집함</a:t>
            </a:r>
            <a:endParaRPr lang="en-US" altLang="ja-JP" dirty="0">
              <a:latin typeface="+mj-ea"/>
              <a:ea typeface="+mj-ea"/>
            </a:endParaRPr>
          </a:p>
          <a:p>
            <a:pPr lvl="2">
              <a:lnSpc>
                <a:spcPct val="120000"/>
              </a:lnSpc>
            </a:pPr>
            <a:r>
              <a:rPr lang="ko-KR" altLang="en-US" dirty="0">
                <a:latin typeface="+mj-ea"/>
                <a:ea typeface="+mj-ea"/>
              </a:rPr>
              <a:t>아래 쿼리로 기술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태그 전체를 검색하면 </a:t>
            </a:r>
            <a:r>
              <a:rPr lang="en-US" altLang="ko-KR" dirty="0">
                <a:latin typeface="+mj-ea"/>
                <a:ea typeface="+mj-ea"/>
              </a:rPr>
              <a:t>27,000</a:t>
            </a:r>
            <a:r>
              <a:rPr lang="ko-KR" altLang="en-US" dirty="0">
                <a:latin typeface="+mj-ea"/>
                <a:ea typeface="+mj-ea"/>
              </a:rPr>
              <a:t>건이 나오므로 누락된 데이터가 있을 수 있음</a:t>
            </a:r>
            <a:endParaRPr lang="en-US" altLang="ja-JP" dirty="0">
              <a:latin typeface="+mj-ea"/>
              <a:ea typeface="+mj-ea"/>
            </a:endParaRPr>
          </a:p>
          <a:p>
            <a:pPr lvl="3">
              <a:lnSpc>
                <a:spcPct val="120000"/>
              </a:lnSpc>
            </a:pPr>
            <a:r>
              <a:rPr lang="en-US" altLang="ja-JP" dirty="0">
                <a:latin typeface="+mj-ea"/>
                <a:ea typeface="+mj-ea"/>
                <a:hlinkClick r:id="rId5"/>
              </a:rPr>
              <a:t>https://www.kickstarter.com/projects/search.json?term=&amp;category_id=16</a:t>
            </a:r>
            <a:endParaRPr lang="en-US" altLang="ja-JP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706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누락 가능성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/>
              <a:t>연도별 분야 데이터를 볼 때</a:t>
            </a:r>
            <a:r>
              <a:rPr lang="en-US" altLang="ko-KR" sz="2200" dirty="0"/>
              <a:t>, apps </a:t>
            </a:r>
            <a:r>
              <a:rPr lang="ko-KR" altLang="en-US" sz="2200" dirty="0"/>
              <a:t>하위 분야가 누락될 가능성 있음</a:t>
            </a:r>
            <a:endParaRPr lang="en-US" altLang="ja-JP" sz="2200" dirty="0"/>
          </a:p>
          <a:p>
            <a:pPr lvl="1">
              <a:lnSpc>
                <a:spcPct val="100000"/>
              </a:lnSpc>
            </a:pPr>
            <a:r>
              <a:rPr lang="ko-KR" altLang="en-US" sz="1900" dirty="0"/>
              <a:t>최신순으로 검색하였으므로 시계열 분석 외에는 문제없을 것으로 판단됨</a:t>
            </a:r>
            <a:r>
              <a:rPr lang="en-US" altLang="ko-KR" sz="1900" dirty="0"/>
              <a:t>.</a:t>
            </a:r>
            <a:br>
              <a:rPr lang="en-US" altLang="ko-KR" sz="1900" dirty="0"/>
            </a:br>
            <a:r>
              <a:rPr lang="ko-KR" altLang="en-US" sz="1900" dirty="0"/>
              <a:t>시계열 분석 시에는 </a:t>
            </a:r>
            <a:r>
              <a:rPr lang="en-US" altLang="ko-KR" sz="1900" dirty="0"/>
              <a:t>apps </a:t>
            </a:r>
            <a:r>
              <a:rPr lang="ko-KR" altLang="en-US" sz="1900" dirty="0"/>
              <a:t>하위 분야는 제외하고 진행</a:t>
            </a:r>
            <a:endParaRPr lang="en-US" altLang="ja-JP" sz="19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52" y="2406314"/>
            <a:ext cx="11297416" cy="431225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99352" y="2444750"/>
            <a:ext cx="2469479" cy="417204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데이터 건수 </a:t>
            </a:r>
            <a:r>
              <a:rPr lang="en-US" altLang="ko-KR" sz="1400" b="1" dirty="0">
                <a:solidFill>
                  <a:schemeClr val="tx1"/>
                </a:solidFill>
              </a:rPr>
              <a:t>/ category</a:t>
            </a:r>
          </a:p>
          <a:p>
            <a:r>
              <a:rPr lang="ko-KR" altLang="en-US" sz="1400" b="1" dirty="0">
                <a:solidFill>
                  <a:schemeClr val="tx1"/>
                </a:solidFill>
              </a:rPr>
              <a:t>분야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9352" y="6472937"/>
            <a:ext cx="2469479" cy="245633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총합계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25091" y="2444750"/>
            <a:ext cx="700643" cy="183033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연도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59107" y="2610383"/>
            <a:ext cx="725786" cy="245633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총합계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83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건수 추이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/>
              <a:t>프로젝트 건수가 </a:t>
            </a:r>
            <a:r>
              <a:rPr lang="en-US" altLang="ko-KR" sz="2200" dirty="0"/>
              <a:t>2015</a:t>
            </a:r>
            <a:r>
              <a:rPr lang="ko-KR" altLang="en-US" sz="2200" dirty="0"/>
              <a:t>년 </a:t>
            </a:r>
            <a:r>
              <a:rPr lang="en-US" altLang="ko-KR" sz="2200" dirty="0"/>
              <a:t>2</a:t>
            </a:r>
            <a:r>
              <a:rPr lang="ko-KR" altLang="en-US" sz="2200" dirty="0"/>
              <a:t>사분기를 기점으로 감소</a:t>
            </a:r>
            <a:endParaRPr kumimoji="1" lang="en-US" altLang="ja-JP" sz="2200" dirty="0"/>
          </a:p>
          <a:p>
            <a:pPr lvl="1">
              <a:lnSpc>
                <a:spcPct val="100000"/>
              </a:lnSpc>
            </a:pPr>
            <a:r>
              <a:rPr kumimoji="1" lang="ko-KR" altLang="en-US" sz="1900" dirty="0"/>
              <a:t>경쟁 크라우드 펀딩 사이트 이용이 늘어났을 가능성</a:t>
            </a:r>
            <a:endParaRPr kumimoji="1" lang="en-US" altLang="ja-JP" sz="1900" dirty="0"/>
          </a:p>
          <a:p>
            <a:pPr lvl="1">
              <a:lnSpc>
                <a:spcPct val="100000"/>
              </a:lnSpc>
            </a:pPr>
            <a:r>
              <a:rPr lang="ko-KR" altLang="en-US" sz="1900" dirty="0"/>
              <a:t>킥스타터</a:t>
            </a:r>
            <a:r>
              <a:rPr lang="en-US" altLang="ja-JP" sz="1900" dirty="0"/>
              <a:t> </a:t>
            </a:r>
            <a:r>
              <a:rPr lang="ko-KR" altLang="en-US" sz="1900" dirty="0"/>
              <a:t>내 다른 분야로 이동했을 가능성</a:t>
            </a:r>
            <a:endParaRPr lang="en-US" altLang="ja-JP" sz="1900" dirty="0"/>
          </a:p>
          <a:p>
            <a:pPr lvl="1">
              <a:lnSpc>
                <a:spcPct val="100000"/>
              </a:lnSpc>
            </a:pPr>
            <a:r>
              <a:rPr lang="ko-KR" altLang="en-US" sz="1900" dirty="0"/>
              <a:t>결제 화폐를 </a:t>
            </a:r>
            <a:r>
              <a:rPr lang="en-US" altLang="ko-KR" sz="1900" dirty="0"/>
              <a:t>USD</a:t>
            </a:r>
            <a:r>
              <a:rPr lang="ko-KR" altLang="en-US" sz="1900" dirty="0"/>
              <a:t>로 한정해도 같은 결과가 나오는 것으로 보아</a:t>
            </a:r>
            <a:r>
              <a:rPr lang="en-US" altLang="ko-KR" sz="1900" dirty="0"/>
              <a:t> </a:t>
            </a:r>
            <a:r>
              <a:rPr lang="ko-KR" altLang="en-US" sz="1900" dirty="0"/>
              <a:t>지역적 특성은 아닌 듯</a:t>
            </a:r>
            <a:endParaRPr lang="en-US" altLang="ja-JP" sz="19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127" y="2814062"/>
            <a:ext cx="9537616" cy="3947658"/>
          </a:xfrm>
          <a:prstGeom prst="rect">
            <a:avLst/>
          </a:prstGeom>
        </p:spPr>
      </p:pic>
      <p:pic>
        <p:nvPicPr>
          <p:cNvPr id="1026" name="Picture 2" descr="C:\Users\Wegra\Picture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577" y="5829300"/>
            <a:ext cx="170454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egra\Pictures\2~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852" y="5829109"/>
            <a:ext cx="770798" cy="48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egra\Pictures\1~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713" y="5829299"/>
            <a:ext cx="1025301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Wegra\Pictures\1~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63" y="5829299"/>
            <a:ext cx="1025301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Wegra\Pictures\1~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663" y="5829300"/>
            <a:ext cx="1025301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Wegra\Pictures\1~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363" y="5820567"/>
            <a:ext cx="1025301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Wegra\Pictures\1~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663" y="5820568"/>
            <a:ext cx="1025301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Wegra\Pictures\1~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313" y="5829300"/>
            <a:ext cx="1025301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Wegra\Pictures\1~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313" y="5829299"/>
            <a:ext cx="1025301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394551" y="2994673"/>
            <a:ext cx="180249" cy="805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건수</a:t>
            </a:r>
            <a:endParaRPr lang="en-US" altLang="ko-KR" sz="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44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누계 후원금액</a:t>
            </a:r>
            <a:r>
              <a:rPr lang="ko-KR" altLang="en-US" dirty="0"/>
              <a:t>과 프로젝트 성공 건수 추이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200" dirty="0"/>
              <a:t>프로젝트 성공 건수</a:t>
            </a:r>
            <a:r>
              <a:rPr lang="en-US" altLang="ko-KR" sz="2200" dirty="0"/>
              <a:t>, </a:t>
            </a:r>
            <a:r>
              <a:rPr lang="ko-KR" altLang="en-US" sz="2200" dirty="0"/>
              <a:t>후원 금액</a:t>
            </a:r>
            <a:r>
              <a:rPr lang="en-US" altLang="ko-KR" sz="2200" dirty="0"/>
              <a:t>(USD </a:t>
            </a:r>
            <a:r>
              <a:rPr lang="ko-KR" altLang="en-US" sz="2200" dirty="0"/>
              <a:t>기준</a:t>
            </a:r>
            <a:r>
              <a:rPr lang="en-US" altLang="ko-KR" sz="2200" dirty="0"/>
              <a:t>)</a:t>
            </a:r>
            <a:r>
              <a:rPr lang="ko-KR" altLang="en-US" sz="2200" dirty="0"/>
              <a:t>은 보합세</a:t>
            </a:r>
            <a:endParaRPr lang="en-US" altLang="ja-JP" sz="2200" dirty="0"/>
          </a:p>
          <a:p>
            <a:pPr lvl="1">
              <a:lnSpc>
                <a:spcPct val="100000"/>
              </a:lnSpc>
            </a:pPr>
            <a:r>
              <a:rPr lang="ko-KR" altLang="en-US" sz="1900" dirty="0"/>
              <a:t>킥스타터가 축소 중이라고 보기는 어려움</a:t>
            </a:r>
            <a:endParaRPr lang="en-US" altLang="ja-JP" sz="1900" dirty="0"/>
          </a:p>
          <a:p>
            <a:pPr lvl="1">
              <a:lnSpc>
                <a:spcPct val="100000"/>
              </a:lnSpc>
            </a:pPr>
            <a:r>
              <a:rPr lang="ko-KR" altLang="en-US" sz="1900" dirty="0"/>
              <a:t>프로젝트 성공률이 </a:t>
            </a:r>
            <a:r>
              <a:rPr lang="en-US" altLang="ko-KR" sz="1900" dirty="0"/>
              <a:t>2014</a:t>
            </a:r>
            <a:r>
              <a:rPr lang="ko-KR" altLang="en-US" sz="1900" dirty="0"/>
              <a:t>년에 낮았던 것으로 짐작됨</a:t>
            </a:r>
            <a:endParaRPr lang="en-US" altLang="ja-JP" sz="19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238" y="2717011"/>
            <a:ext cx="9483116" cy="40295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883502" y="6019800"/>
            <a:ext cx="770798" cy="26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06462" y="6019800"/>
            <a:ext cx="1025301" cy="26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120062" y="6067425"/>
            <a:ext cx="1025301" cy="26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43513" y="6092825"/>
            <a:ext cx="1025301" cy="26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951313" y="6067425"/>
            <a:ext cx="1025301" cy="26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871813" y="6064250"/>
            <a:ext cx="1025301" cy="26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788913" y="6042025"/>
            <a:ext cx="1025301" cy="26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196162" y="6067425"/>
            <a:ext cx="1025301" cy="26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305058" y="6029325"/>
            <a:ext cx="152400" cy="26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C:\Users\Wegra\Pictures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77" y="5664005"/>
            <a:ext cx="170454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Wegra\Pictures\2~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202" y="5670359"/>
            <a:ext cx="770798" cy="48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Wegra\Pictures\1~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163" y="5672737"/>
            <a:ext cx="1025301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Wegra\Pictures\1~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013" y="5672737"/>
            <a:ext cx="1025301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Wegra\Pictures\1~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513" y="5672738"/>
            <a:ext cx="1025301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Wegra\Pictures\1~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313" y="5664005"/>
            <a:ext cx="1025301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Wegra\Pictures\1~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13" y="5666389"/>
            <a:ext cx="1025301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Wegra\Pictures\1~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2" y="5666390"/>
            <a:ext cx="1025301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Wegra\Pictures\1~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62" y="5670359"/>
            <a:ext cx="1025301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660649" y="3579812"/>
            <a:ext cx="419101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후원액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66999" y="3732212"/>
            <a:ext cx="419101" cy="13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성공건수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37712" y="2959512"/>
            <a:ext cx="352987" cy="805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후원액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20001" y="2959924"/>
            <a:ext cx="352987" cy="805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성공건수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03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달성률에서</a:t>
            </a:r>
            <a:r>
              <a:rPr lang="ko-KR" altLang="en-US" dirty="0"/>
              <a:t> 나타나는 특이점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200" dirty="0"/>
              <a:t>달성률 </a:t>
            </a:r>
            <a:r>
              <a:rPr lang="en-US" altLang="ko-KR" sz="2200" dirty="0"/>
              <a:t>= </a:t>
            </a:r>
            <a:r>
              <a:rPr lang="ko-KR" altLang="en-US" sz="2200" dirty="0" err="1"/>
              <a:t>달성액</a:t>
            </a:r>
            <a:r>
              <a:rPr lang="ko-KR" altLang="en-US" sz="2200" dirty="0"/>
              <a:t> </a:t>
            </a:r>
            <a:r>
              <a:rPr lang="en-US" altLang="ko-KR" sz="2200" dirty="0"/>
              <a:t>/ </a:t>
            </a:r>
            <a:r>
              <a:rPr lang="ko-KR" altLang="en-US" sz="2200" dirty="0"/>
              <a:t>목표금액</a:t>
            </a:r>
            <a:endParaRPr kumimoji="1" lang="en-US" altLang="ja-JP" sz="2200" dirty="0"/>
          </a:p>
          <a:p>
            <a:pPr lvl="1"/>
            <a:r>
              <a:rPr lang="ko-KR" altLang="en-US" sz="1900" dirty="0" err="1"/>
              <a:t>달성률순으로</a:t>
            </a:r>
            <a:r>
              <a:rPr lang="ko-KR" altLang="en-US" sz="1900" dirty="0"/>
              <a:t> 정렬하여 시각화</a:t>
            </a:r>
            <a:r>
              <a:rPr lang="en-US" altLang="ko-KR" sz="1900" dirty="0"/>
              <a:t>(</a:t>
            </a:r>
            <a:r>
              <a:rPr lang="ko-KR" altLang="en-US" sz="1900" dirty="0"/>
              <a:t>가로축</a:t>
            </a:r>
            <a:r>
              <a:rPr lang="en-US" altLang="ko-KR" sz="1900" dirty="0"/>
              <a:t>: </a:t>
            </a:r>
            <a:r>
              <a:rPr lang="ko-KR" altLang="en-US" sz="1900" dirty="0"/>
              <a:t>달성률</a:t>
            </a:r>
            <a:r>
              <a:rPr lang="en-US" altLang="ko-KR" sz="1900" dirty="0"/>
              <a:t>)</a:t>
            </a:r>
            <a:endParaRPr lang="en-US" altLang="ja-JP" sz="1900" dirty="0"/>
          </a:p>
          <a:p>
            <a:pPr lvl="1"/>
            <a:r>
              <a:rPr lang="ko-KR" altLang="en-US" sz="1900" dirty="0"/>
              <a:t>달성률 </a:t>
            </a:r>
            <a:r>
              <a:rPr lang="en-US" altLang="ko-KR" sz="1900" dirty="0"/>
              <a:t>100% </a:t>
            </a:r>
            <a:r>
              <a:rPr lang="ko-KR" altLang="en-US" sz="1900" dirty="0"/>
              <a:t>언저리에서 특이점이 발견됨</a:t>
            </a:r>
            <a:endParaRPr lang="en-US" altLang="ja-JP" sz="19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72" y="2286001"/>
            <a:ext cx="9766005" cy="4436276"/>
          </a:xfrm>
          <a:prstGeom prst="rect">
            <a:avLst/>
          </a:prstGeom>
        </p:spPr>
      </p:pic>
      <p:sp>
        <p:nvSpPr>
          <p:cNvPr id="8" name="下矢印 7"/>
          <p:cNvSpPr/>
          <p:nvPr/>
        </p:nvSpPr>
        <p:spPr>
          <a:xfrm>
            <a:off x="4251960" y="4991100"/>
            <a:ext cx="342900" cy="586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46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특이점은 종료된 프로젝트에서만 나타남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200" dirty="0"/>
              <a:t>모금이 진행 중인 프로젝트로 범위를 좁혀봄</a:t>
            </a:r>
            <a:endParaRPr kumimoji="1" lang="en-US" altLang="ja-JP" sz="2200" dirty="0"/>
          </a:p>
          <a:p>
            <a:pPr lvl="1"/>
            <a:r>
              <a:rPr kumimoji="1" lang="en-US" altLang="ja-JP" sz="1900" dirty="0"/>
              <a:t>100%</a:t>
            </a:r>
            <a:r>
              <a:rPr lang="ja-JP" altLang="en-US" sz="1900" dirty="0"/>
              <a:t> </a:t>
            </a:r>
            <a:r>
              <a:rPr lang="ko-KR" altLang="en-US" sz="1900" dirty="0"/>
              <a:t>언저리의 특이점이 나타나지 않음</a:t>
            </a:r>
            <a:endParaRPr kumimoji="1" lang="en-US" altLang="ja-JP" sz="1900" dirty="0"/>
          </a:p>
          <a:p>
            <a:pPr lvl="1"/>
            <a:r>
              <a:rPr lang="ko-KR" altLang="en-US" sz="1900" dirty="0"/>
              <a:t>프로젝트 종료 즈음에 특이점이 생기는 것으로 추측됨</a:t>
            </a:r>
            <a:endParaRPr kumimoji="1" lang="ja-JP" altLang="en-US" sz="19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738" y="2342147"/>
            <a:ext cx="9635924" cy="4117595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 rot="1352300">
            <a:off x="3741420" y="4831080"/>
            <a:ext cx="342900" cy="586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84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연도별 달성률 분포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/>
              <a:t>필터링 조건</a:t>
            </a:r>
            <a:endParaRPr lang="en-US" altLang="ja-JP" sz="2200" dirty="0"/>
          </a:p>
          <a:p>
            <a:pPr lvl="1"/>
            <a:r>
              <a:rPr lang="ko-KR" altLang="en-US" sz="1900" dirty="0"/>
              <a:t>진행 중인 프로젝트는 제외</a:t>
            </a:r>
            <a:endParaRPr lang="en-US" altLang="ja-JP" sz="1900" dirty="0"/>
          </a:p>
          <a:p>
            <a:pPr lvl="1"/>
            <a:r>
              <a:rPr lang="ko-KR" altLang="en-US" sz="1900" dirty="0"/>
              <a:t>연도별 분석이므로 </a:t>
            </a:r>
            <a:r>
              <a:rPr lang="en-US" altLang="ko-KR" sz="1900" dirty="0"/>
              <a:t>apps </a:t>
            </a:r>
            <a:r>
              <a:rPr lang="ko-KR" altLang="en-US" sz="1900" dirty="0"/>
              <a:t>하위 분야도 제외</a:t>
            </a:r>
            <a:endParaRPr lang="en-US" altLang="ja-JP" sz="1900" dirty="0"/>
          </a:p>
          <a:p>
            <a:r>
              <a:rPr lang="ko-KR" altLang="en-US" sz="2200" dirty="0" err="1"/>
              <a:t>달성률을</a:t>
            </a:r>
            <a:r>
              <a:rPr lang="ko-KR" altLang="en-US" sz="2200" dirty="0"/>
              <a:t> 볼 때</a:t>
            </a:r>
            <a:r>
              <a:rPr lang="en-US" altLang="ko-KR" sz="2200" dirty="0"/>
              <a:t>, 3</a:t>
            </a:r>
            <a:r>
              <a:rPr lang="ko-KR" altLang="en-US" sz="2200" dirty="0"/>
              <a:t>가지 구간에서 다른 경향 나타남</a:t>
            </a:r>
            <a:endParaRPr lang="en-US" altLang="ja-JP" sz="2200" dirty="0"/>
          </a:p>
          <a:p>
            <a:pPr lvl="1"/>
            <a:r>
              <a:rPr lang="en-US" altLang="ja-JP" sz="1900" dirty="0"/>
              <a:t>2010</a:t>
            </a:r>
            <a:r>
              <a:rPr lang="ko-KR" altLang="en-US" sz="1900" dirty="0"/>
              <a:t>년 이전</a:t>
            </a:r>
            <a:r>
              <a:rPr lang="en-US" altLang="ko-KR" sz="1900" dirty="0"/>
              <a:t>, 2011~2013</a:t>
            </a:r>
            <a:r>
              <a:rPr lang="ko-KR" altLang="en-US" sz="1900" dirty="0"/>
              <a:t>년</a:t>
            </a:r>
            <a:r>
              <a:rPr lang="en-US" altLang="ko-KR" sz="1900" dirty="0"/>
              <a:t>, 2014</a:t>
            </a:r>
            <a:r>
              <a:rPr lang="ko-KR" altLang="en-US" sz="1900" dirty="0"/>
              <a:t>년 이후</a:t>
            </a:r>
            <a:endParaRPr lang="en-US" altLang="ja-JP" sz="19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16" y="3048001"/>
            <a:ext cx="11759624" cy="36680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3316" y="3472606"/>
            <a:ext cx="401375" cy="249712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건수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ko-KR" altLang="en-US" sz="800" b="1" dirty="0">
                <a:solidFill>
                  <a:schemeClr val="tx1"/>
                </a:solidFill>
              </a:rPr>
              <a:t>달성률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10926" y="3477057"/>
            <a:ext cx="401375" cy="249712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비율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ko-KR" altLang="en-US" sz="800" b="1" dirty="0">
                <a:solidFill>
                  <a:schemeClr val="tx1"/>
                </a:solidFill>
              </a:rPr>
              <a:t>달성률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7663" y="3467554"/>
            <a:ext cx="519891" cy="127024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열 레이블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71065" y="3466202"/>
            <a:ext cx="555863" cy="129909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열 레이블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59546" y="3598808"/>
            <a:ext cx="377036" cy="129909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총합계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7655" y="6582368"/>
            <a:ext cx="377036" cy="129909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총합계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94208" y="6582367"/>
            <a:ext cx="377036" cy="129909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총합계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79757" y="3594577"/>
            <a:ext cx="377036" cy="129909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총합계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3521" y="3058573"/>
            <a:ext cx="504033" cy="129909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</a:rPr>
              <a:t>다중 항목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14400" y="3189829"/>
            <a:ext cx="503154" cy="128788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</a:rPr>
              <a:t>다중 항목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871065" y="3060096"/>
            <a:ext cx="529433" cy="129909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</a:rPr>
              <a:t>다중 항목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870171" y="3191352"/>
            <a:ext cx="529433" cy="129909"/>
          </a:xfrm>
          <a:prstGeom prst="rect">
            <a:avLst/>
          </a:prstGeom>
          <a:solidFill>
            <a:srgbClr val="D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</a:rPr>
              <a:t>다중 항목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400498" y="3062501"/>
            <a:ext cx="427399" cy="125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99604" y="3193757"/>
            <a:ext cx="427399" cy="125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28244" y="3063786"/>
            <a:ext cx="427399" cy="125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27204" y="3192636"/>
            <a:ext cx="427399" cy="125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altLang="ko-KR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40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달성률 분포에서 발견한 사실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관측된 사실</a:t>
            </a:r>
            <a:endParaRPr lang="en-US" altLang="ja-JP" dirty="0"/>
          </a:p>
          <a:p>
            <a:pPr lvl="1"/>
            <a:r>
              <a:rPr lang="ko-KR" altLang="en-US" dirty="0"/>
              <a:t>달성률 </a:t>
            </a:r>
            <a:r>
              <a:rPr lang="en-US" altLang="ko-KR" dirty="0"/>
              <a:t>10% </a:t>
            </a:r>
            <a:r>
              <a:rPr lang="ko-KR" altLang="en-US" dirty="0"/>
              <a:t>미만으로 종료되는 프로젝트가 </a:t>
            </a:r>
            <a:r>
              <a:rPr lang="en-US" altLang="ko-KR" dirty="0"/>
              <a:t>54%</a:t>
            </a:r>
            <a:endParaRPr lang="en-US" altLang="ja-JP" dirty="0"/>
          </a:p>
          <a:p>
            <a:pPr lvl="1"/>
            <a:r>
              <a:rPr lang="ko-KR" altLang="en-US" dirty="0"/>
              <a:t>달성률 </a:t>
            </a:r>
            <a:r>
              <a:rPr lang="en-US" altLang="ko-KR" dirty="0"/>
              <a:t>50~100%</a:t>
            </a:r>
            <a:r>
              <a:rPr lang="ko-KR" altLang="en-US" dirty="0"/>
              <a:t>로 종료되는 프로젝트는 </a:t>
            </a:r>
            <a:r>
              <a:rPr lang="en-US" altLang="ko-KR" dirty="0"/>
              <a:t>3% </a:t>
            </a:r>
            <a:r>
              <a:rPr lang="ko-KR" altLang="en-US" dirty="0"/>
              <a:t>정도</a:t>
            </a:r>
            <a:endParaRPr lang="en-US" altLang="ja-JP" dirty="0"/>
          </a:p>
          <a:p>
            <a:pPr lvl="1"/>
            <a:r>
              <a:rPr lang="ko-KR" altLang="en-US" dirty="0"/>
              <a:t>달성률 </a:t>
            </a:r>
            <a:r>
              <a:rPr lang="en-US" altLang="ko-KR" dirty="0"/>
              <a:t>100~110%</a:t>
            </a:r>
            <a:r>
              <a:rPr lang="ko-KR" altLang="en-US" dirty="0"/>
              <a:t>로 종료되는 프로젝트는 </a:t>
            </a:r>
            <a:r>
              <a:rPr lang="en-US" altLang="ko-KR" dirty="0"/>
              <a:t>5.7%</a:t>
            </a:r>
            <a:r>
              <a:rPr lang="ko-KR" altLang="en-US" dirty="0"/>
              <a:t>로 매우 많음</a:t>
            </a:r>
            <a:endParaRPr lang="en-US" altLang="ja-JP" dirty="0"/>
          </a:p>
          <a:p>
            <a:pPr lvl="1"/>
            <a:r>
              <a:rPr lang="ko-KR" altLang="en-US" dirty="0"/>
              <a:t>달성률 </a:t>
            </a:r>
            <a:r>
              <a:rPr lang="en-US" altLang="ko-KR" dirty="0"/>
              <a:t>200%</a:t>
            </a:r>
            <a:r>
              <a:rPr lang="ko-KR" altLang="en-US" dirty="0"/>
              <a:t>를 넘는 프로젝트도 </a:t>
            </a:r>
            <a:r>
              <a:rPr lang="en-US" altLang="ko-KR" dirty="0"/>
              <a:t>12% </a:t>
            </a:r>
            <a:r>
              <a:rPr lang="ko-KR" altLang="en-US" dirty="0"/>
              <a:t>이상</a:t>
            </a:r>
            <a:endParaRPr lang="en-US" altLang="ja-JP" dirty="0"/>
          </a:p>
          <a:p>
            <a:pPr lvl="1"/>
            <a:r>
              <a:rPr lang="ko-KR" altLang="en-US" dirty="0" err="1"/>
              <a:t>달성률에서</a:t>
            </a:r>
            <a:r>
              <a:rPr lang="ko-KR" altLang="en-US" dirty="0"/>
              <a:t> 나타나는 변곡점은 진행 중 프로젝트에서는 나타나지 않음</a:t>
            </a:r>
            <a:endParaRPr lang="en-US" altLang="ja-JP" dirty="0"/>
          </a:p>
          <a:p>
            <a:pPr lvl="1"/>
            <a:r>
              <a:rPr lang="ko-KR" altLang="en-US" dirty="0"/>
              <a:t>연도별로 보아도 </a:t>
            </a:r>
            <a:r>
              <a:rPr lang="ko-KR" altLang="en-US" dirty="0" err="1"/>
              <a:t>달성률에</a:t>
            </a:r>
            <a:r>
              <a:rPr lang="ko-KR" altLang="en-US" dirty="0"/>
              <a:t> 변곡점이 나타남</a:t>
            </a:r>
            <a:endParaRPr lang="en-US" altLang="ja-JP" dirty="0"/>
          </a:p>
          <a:p>
            <a:pPr lvl="2"/>
            <a:endParaRPr lang="en-US" altLang="ja-JP" dirty="0"/>
          </a:p>
          <a:p>
            <a:r>
              <a:rPr lang="ko-KR" altLang="en-US" dirty="0" err="1"/>
              <a:t>달성률에</a:t>
            </a:r>
            <a:r>
              <a:rPr lang="ko-KR" altLang="en-US" dirty="0"/>
              <a:t> 따라 프로젝트를 크게 </a:t>
            </a:r>
            <a:r>
              <a:rPr lang="en-US" altLang="ko-KR" dirty="0"/>
              <a:t>3</a:t>
            </a:r>
            <a:r>
              <a:rPr lang="ko-KR" altLang="en-US" dirty="0"/>
              <a:t>가지로 분류 가능</a:t>
            </a:r>
            <a:endParaRPr lang="en-US" altLang="ja-JP" dirty="0"/>
          </a:p>
          <a:p>
            <a:pPr lvl="1"/>
            <a:r>
              <a:rPr lang="ko-KR" altLang="en-US" dirty="0"/>
              <a:t>달성률 </a:t>
            </a:r>
            <a:r>
              <a:rPr lang="en-US" altLang="ko-KR" dirty="0"/>
              <a:t>50% </a:t>
            </a:r>
            <a:r>
              <a:rPr lang="ko-KR" altLang="en-US" dirty="0"/>
              <a:t>미만</a:t>
            </a:r>
            <a:r>
              <a:rPr lang="en-US" altLang="ja-JP" dirty="0"/>
              <a:t>	</a:t>
            </a:r>
            <a:r>
              <a:rPr lang="ja-JP" altLang="en-US" dirty="0"/>
              <a:t>：　</a:t>
            </a:r>
            <a:r>
              <a:rPr lang="ko-KR" altLang="en-US" dirty="0"/>
              <a:t>전형적인 실패한 프로젝트</a:t>
            </a:r>
            <a:endParaRPr lang="en-US" altLang="ja-JP" dirty="0"/>
          </a:p>
          <a:p>
            <a:pPr lvl="1"/>
            <a:r>
              <a:rPr lang="ko-KR" altLang="en-US" dirty="0"/>
              <a:t>달성률 </a:t>
            </a:r>
            <a:r>
              <a:rPr lang="en-US" altLang="ko-KR" dirty="0"/>
              <a:t>50~200%</a:t>
            </a:r>
            <a:r>
              <a:rPr lang="en-US" altLang="ja-JP" dirty="0"/>
              <a:t>	</a:t>
            </a:r>
            <a:r>
              <a:rPr lang="ja-JP" altLang="en-US" dirty="0"/>
              <a:t>：　</a:t>
            </a:r>
            <a:r>
              <a:rPr lang="ko-KR" altLang="en-US" dirty="0"/>
              <a:t>종료 즈음에 후원이 집중된 프로젝트</a:t>
            </a:r>
            <a:endParaRPr lang="en-US" altLang="ja-JP" dirty="0"/>
          </a:p>
          <a:p>
            <a:pPr lvl="1"/>
            <a:r>
              <a:rPr lang="ko-KR" altLang="en-US" dirty="0"/>
              <a:t>달성률 </a:t>
            </a:r>
            <a:r>
              <a:rPr lang="en-US" altLang="ko-KR" dirty="0"/>
              <a:t>200% </a:t>
            </a:r>
            <a:r>
              <a:rPr lang="ko-KR" altLang="en-US" dirty="0"/>
              <a:t>초과</a:t>
            </a:r>
            <a:r>
              <a:rPr lang="en-US" altLang="ja-JP" dirty="0"/>
              <a:t>	</a:t>
            </a:r>
            <a:r>
              <a:rPr lang="ja-JP" altLang="en-US" dirty="0"/>
              <a:t>：　</a:t>
            </a:r>
            <a:r>
              <a:rPr lang="ko-KR" altLang="en-US" dirty="0"/>
              <a:t>크게 성공한 프로젝트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70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1130</Words>
  <Application>Microsoft Office PowerPoint</Application>
  <PresentationFormat>와이드스크린</PresentationFormat>
  <Paragraphs>210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ＭＳ Ｐゴシック</vt:lpstr>
      <vt:lpstr>맑은 고딕</vt:lpstr>
      <vt:lpstr>Arial</vt:lpstr>
      <vt:lpstr>Calibri</vt:lpstr>
      <vt:lpstr>Calibri Light</vt:lpstr>
      <vt:lpstr>Office テーマ</vt:lpstr>
      <vt:lpstr>킥스타터 통계분석</vt:lpstr>
      <vt:lpstr>데이터 수집</vt:lpstr>
      <vt:lpstr>데이터 누락 가능성</vt:lpstr>
      <vt:lpstr>프로젝트 건수 추이</vt:lpstr>
      <vt:lpstr>누계 후원금액과 프로젝트 성공 건수 추이</vt:lpstr>
      <vt:lpstr>달성률에서 나타나는 특이점</vt:lpstr>
      <vt:lpstr>특이점은 종료된 프로젝트에서만 나타남</vt:lpstr>
      <vt:lpstr>연도별 달성률 분포</vt:lpstr>
      <vt:lpstr>달성률 분포에서 발견한 사실</vt:lpstr>
      <vt:lpstr>전형적인 실패한 프로젝트</vt:lpstr>
      <vt:lpstr>종료 즈음에 후원이 집중된 프로젝트</vt:lpstr>
      <vt:lpstr>아깝게 실패한 프로젝트 분석</vt:lpstr>
      <vt:lpstr>크게 성공한 프로젝트</vt:lpstr>
      <vt:lpstr>프로젝트 제안 국가와 성공률</vt:lpstr>
      <vt:lpstr>목표액과 달성률</vt:lpstr>
      <vt:lpstr>달성률과 프로젝트 취소의 관계</vt:lpstr>
      <vt:lpstr>100% 달성 후 취소 사례</vt:lpstr>
      <vt:lpstr>정리</vt:lpstr>
      <vt:lpstr>킥스타터에서 성공하는 요령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KickStarterの統計分析</dc:title>
  <dc:creator>shinta nakayama</dc:creator>
  <cp:lastModifiedBy>Kim Moses</cp:lastModifiedBy>
  <cp:revision>111</cp:revision>
  <cp:lastPrinted>2018-04-04T04:55:33Z</cp:lastPrinted>
  <dcterms:created xsi:type="dcterms:W3CDTF">2017-03-16T16:15:39Z</dcterms:created>
  <dcterms:modified xsi:type="dcterms:W3CDTF">2021-08-06T23:21:19Z</dcterms:modified>
</cp:coreProperties>
</file>