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64" r:id="rId2"/>
    <p:sldId id="289" r:id="rId3"/>
    <p:sldId id="290" r:id="rId4"/>
    <p:sldId id="266" r:id="rId5"/>
    <p:sldId id="257" r:id="rId6"/>
    <p:sldId id="293" r:id="rId7"/>
    <p:sldId id="259" r:id="rId8"/>
    <p:sldId id="260" r:id="rId9"/>
    <p:sldId id="292" r:id="rId10"/>
    <p:sldId id="267" r:id="rId11"/>
    <p:sldId id="274" r:id="rId12"/>
    <p:sldId id="262" r:id="rId13"/>
    <p:sldId id="276" r:id="rId14"/>
    <p:sldId id="275" r:id="rId15"/>
    <p:sldId id="294" r:id="rId16"/>
    <p:sldId id="268" r:id="rId17"/>
    <p:sldId id="261" r:id="rId18"/>
    <p:sldId id="279" r:id="rId19"/>
    <p:sldId id="284" r:id="rId20"/>
    <p:sldId id="285" r:id="rId21"/>
    <p:sldId id="269" r:id="rId22"/>
    <p:sldId id="282" r:id="rId23"/>
    <p:sldId id="270" r:id="rId24"/>
    <p:sldId id="286" r:id="rId25"/>
    <p:sldId id="297" r:id="rId26"/>
    <p:sldId id="296"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4" userDrawn="1">
          <p15:clr>
            <a:srgbClr val="A4A3A4"/>
          </p15:clr>
        </p15:guide>
        <p15:guide id="2"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400"/>
    <a:srgbClr val="FB6400"/>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58" autoAdjust="0"/>
    <p:restoredTop sz="94643"/>
  </p:normalViewPr>
  <p:slideViewPr>
    <p:cSldViewPr snapToGrid="0" snapToObjects="1">
      <p:cViewPr varScale="1">
        <p:scale>
          <a:sx n="105" d="100"/>
          <a:sy n="105" d="100"/>
        </p:scale>
        <p:origin x="396" y="96"/>
      </p:cViewPr>
      <p:guideLst>
        <p:guide orient="horz" pos="3384"/>
        <p:guide pos="3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ben\Downloads\injsev_Data4.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Jeya_RBF!$A$2:$A$31</cx:f>
        <cx:lvl ptCount="30">
          <cx:pt idx="0">CASENUM</cx:pt>
          <cx:pt idx="1">MAXSEV_IM</cx:pt>
          <cx:pt idx="2">VEH_NO</cx:pt>
          <cx:pt idx="3">TRAV_SP</cx:pt>
          <cx:pt idx="4">MDLYR_IM</cx:pt>
          <cx:pt idx="5">SEX_IM</cx:pt>
          <cx:pt idx="6">Region_Binned</cx:pt>
          <cx:pt idx="7">Urbanicity_Binned</cx:pt>
          <cx:pt idx="8">MONTH_BINNED</cx:pt>
          <cx:pt idx="9">DAY_WEEK_Binned</cx:pt>
          <cx:pt idx="10">HOUR_BINNED</cx:pt>
          <cx:pt idx="11">REL_ROAD_BINNED</cx:pt>
          <cx:pt idx="12">INT_HWY_Binned</cx:pt>
          <cx:pt idx="13">MANCOL_IM_Binned</cx:pt>
          <cx:pt idx="14">RELJCT2_IM_Binned</cx:pt>
          <cx:pt idx="15">LGTCON_IM_Binned</cx:pt>
          <cx:pt idx="16">WEATHER_IM_Binned</cx:pt>
          <cx:pt idx="17">ALCHL_IM_Binned</cx:pt>
          <cx:pt idx="18">SPEEDREL_Binned</cx:pt>
          <cx:pt idx="19">VALIGN_Binned</cx:pt>
          <cx:pt idx="20">VPROFILE_Binned</cx:pt>
          <cx:pt idx="21">VSURCOND_Binned</cx:pt>
          <cx:pt idx="22">BDYTYP_IM_Binned</cx:pt>
          <cx:pt idx="23">SEAT_IM_Binned</cx:pt>
          <cx:pt idx="24">Rest_Use_Binned</cx:pt>
          <cx:pt idx="25">AIR_BAG_Binned</cx:pt>
          <cx:pt idx="26">Drugs_Binned</cx:pt>
          <cx:pt idx="27">SEX_IM_Binned</cx:pt>
          <cx:pt idx="28">AGE_BINNED</cx:pt>
          <cx:pt idx="29">Deformed_BINNED</cx:pt>
        </cx:lvl>
      </cx:strDim>
      <cx:numDim type="val">
        <cx:f>Jeya_RBF!$K$2:$K$31</cx:f>
        <cx:lvl ptCount="30" formatCode="General">
          <cx:pt idx="0">0.1847953216374269</cx:pt>
          <cx:pt idx="1">2.5178571428571428</cx:pt>
          <cx:pt idx="2">0.23180076628352492</cx:pt>
          <cx:pt idx="3">1.4637931034482758</cx:pt>
          <cx:pt idx="4">0.5503003003003003</cx:pt>
          <cx:pt idx="5">1.3902777777777777</cx:pt>
          <cx:pt idx="6">0.027777777777777776</cx:pt>
          <cx:pt idx="7">0.016129032258064516</cx:pt>
          <cx:pt idx="8">0.022222222222222223</cx:pt>
          <cx:pt idx="9">0.018181818181818181</cx:pt>
          <cx:pt idx="10">0.21589350735328888</cx:pt>
          <cx:pt idx="11">0.65476190476190477</cx:pt>
          <cx:pt idx="12">0.55406746031746035</cx:pt>
          <cx:pt idx="13">0.44546568627450978</cx:pt>
          <cx:pt idx="14">0</cx:pt>
          <cx:pt idx="15">0.83345708345708336</cx:pt>
          <cx:pt idx="16">0.05213903743315508</cx:pt>
          <cx:pt idx="17">0.51099227569815797</cx:pt>
          <cx:pt idx="18">1.2051282051282051</cx:pt>
          <cx:pt idx="19">0.021276595744680851</cx:pt>
          <cx:pt idx="20">0.09569377990430622</cx:pt>
          <cx:pt idx="21">0.21443965517241381</cx:pt>
          <cx:pt idx="22">0.39543859649122803</cx:pt>
          <cx:pt idx="23">0.11066997518610422</cx:pt>
          <cx:pt idx="24">0.89230769230769225</cx:pt>
          <cx:pt idx="25">0.30158730158730157</cx:pt>
          <cx:pt idx="26">0.35526315789473684</cx:pt>
          <cx:pt idx="27">0.23001725129384704</cx:pt>
          <cx:pt idx="28">0.73787664783427487</cx:pt>
          <cx:pt idx="29">1.5</cx:pt>
        </cx:lvl>
      </cx:numDim>
    </cx:data>
  </cx:chartData>
  <cx:chart>
    <cx:plotArea>
      <cx:plotAreaRegion>
        <cx:series layoutId="clusteredColumn" uniqueId="{AAE14011-F546-4A46-88A5-1155E79F8284}">
          <cx:tx>
            <cx:txData>
              <cx:f>Jeya_RBF!$K$1</cx:f>
              <cx:v>sum</cx:v>
            </cx:txData>
          </cx:tx>
          <cx:dataId val="0"/>
          <cx:layoutPr>
            <cx:aggregation/>
          </cx:layoutPr>
          <cx:axisId val="1"/>
        </cx:series>
        <cx:series layoutId="paretoLine" ownerIdx="0" uniqueId="{DD64E90E-210C-46C2-8531-B730E8E0C6D3}">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BE14A-4ABF-494E-B213-4AB3351BE85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2B28CBB-01F6-4B7E-B5F8-EA0043B10FE6}">
      <dgm:prSet phldrT="[Text]"/>
      <dgm:spPr/>
      <dgm:t>
        <a:bodyPr/>
        <a:lstStyle/>
        <a:p>
          <a:r>
            <a:rPr lang="en-US" kern="1200"/>
            <a:t>ACCIDENTS: </a:t>
          </a:r>
          <a:r>
            <a:rPr lang="en-US" kern="1200">
              <a:latin typeface="Gotham Narrow Book" pitchFamily="2" charset="0"/>
              <a:ea typeface="+mn-ea"/>
              <a:cs typeface="+mn-cs"/>
            </a:rPr>
            <a:t>This data </a:t>
          </a:r>
          <a:r>
            <a:rPr lang="en-US" kern="1200">
              <a:latin typeface="Gotham Narrow Book" pitchFamily="2" charset="0"/>
            </a:rPr>
            <a:t>is organized by crash</a:t>
          </a:r>
          <a:endParaRPr lang="en-US" kern="1200"/>
        </a:p>
      </dgm:t>
    </dgm:pt>
    <dgm:pt modelId="{B8CB779C-D8AE-48B1-9FBF-3D837102A332}" type="parTrans" cxnId="{512BA69B-6D7B-4619-9CFF-7A164409637C}">
      <dgm:prSet/>
      <dgm:spPr/>
      <dgm:t>
        <a:bodyPr/>
        <a:lstStyle/>
        <a:p>
          <a:endParaRPr lang="en-US"/>
        </a:p>
      </dgm:t>
    </dgm:pt>
    <dgm:pt modelId="{3CCBC9F0-D42C-406C-A3F2-79AD6CAA63A9}" type="sibTrans" cxnId="{512BA69B-6D7B-4619-9CFF-7A164409637C}">
      <dgm:prSet/>
      <dgm:spPr/>
      <dgm:t>
        <a:bodyPr/>
        <a:lstStyle/>
        <a:p>
          <a:endParaRPr lang="en-US"/>
        </a:p>
      </dgm:t>
    </dgm:pt>
    <dgm:pt modelId="{D1532267-C6A9-42C8-A54F-182CFA8C2402}">
      <dgm:prSet phldrT="[Text]"/>
      <dgm:spPr/>
      <dgm:t>
        <a:bodyPr/>
        <a:lstStyle/>
        <a:p>
          <a:r>
            <a:rPr lang="en-US" kern="1200">
              <a:latin typeface="Calibri" panose="020F0502020204030204"/>
              <a:ea typeface="+mn-ea"/>
              <a:cs typeface="+mn-cs"/>
            </a:rPr>
            <a:t>VEHICLE: </a:t>
          </a:r>
          <a:r>
            <a:rPr lang="en-US" kern="1200">
              <a:latin typeface="Gotham Narrow Book" pitchFamily="2" charset="0"/>
              <a:ea typeface="+mn-ea"/>
              <a:cs typeface="+mn-cs"/>
            </a:rPr>
            <a:t>This data is organized by in-transit vehicles involved in crashes</a:t>
          </a:r>
        </a:p>
      </dgm:t>
    </dgm:pt>
    <dgm:pt modelId="{094AAAA9-5DCC-472D-B478-336ACDC12F79}" type="parTrans" cxnId="{6A26DFFC-D2D3-4701-A780-62A13CD64E33}">
      <dgm:prSet/>
      <dgm:spPr/>
      <dgm:t>
        <a:bodyPr/>
        <a:lstStyle/>
        <a:p>
          <a:endParaRPr lang="en-US"/>
        </a:p>
      </dgm:t>
    </dgm:pt>
    <dgm:pt modelId="{7A6A0E38-D5CB-45D6-995D-16E9A8780973}" type="sibTrans" cxnId="{6A26DFFC-D2D3-4701-A780-62A13CD64E33}">
      <dgm:prSet/>
      <dgm:spPr/>
      <dgm:t>
        <a:bodyPr/>
        <a:lstStyle/>
        <a:p>
          <a:endParaRPr lang="en-US"/>
        </a:p>
      </dgm:t>
    </dgm:pt>
    <dgm:pt modelId="{695D7625-878F-4676-A52E-7F9452A778F2}">
      <dgm:prSet phldrT="[Text]"/>
      <dgm:spPr/>
      <dgm:t>
        <a:bodyPr/>
        <a:lstStyle/>
        <a:p>
          <a:r>
            <a:rPr lang="en-US" kern="1200">
              <a:latin typeface="Calibri" panose="020F0502020204030204"/>
              <a:ea typeface="+mn-ea"/>
              <a:cs typeface="+mn-cs"/>
            </a:rPr>
            <a:t>DISTRACT</a:t>
          </a:r>
          <a:r>
            <a:rPr lang="en-US" kern="1200"/>
            <a:t>: </a:t>
          </a:r>
          <a:r>
            <a:rPr lang="en-US" kern="1200">
              <a:latin typeface="Gotham Narrow Book" pitchFamily="2" charset="0"/>
              <a:ea typeface="+mn-ea"/>
              <a:cs typeface="+mn-cs"/>
            </a:rPr>
            <a:t>This data details </a:t>
          </a:r>
          <a:r>
            <a:rPr lang="en-US" kern="1200">
              <a:latin typeface="Gotham Narrow Book" pitchFamily="2" charset="0"/>
            </a:rPr>
            <a:t>distractions relating to incidents</a:t>
          </a:r>
          <a:endParaRPr lang="en-US" kern="1200"/>
        </a:p>
      </dgm:t>
    </dgm:pt>
    <dgm:pt modelId="{A2C9D3E0-6E8E-4496-8B72-204AEDED9F10}" type="parTrans" cxnId="{CEC2D3EC-C6BE-4603-B25A-023A79640ED2}">
      <dgm:prSet/>
      <dgm:spPr/>
      <dgm:t>
        <a:bodyPr/>
        <a:lstStyle/>
        <a:p>
          <a:endParaRPr lang="en-US"/>
        </a:p>
      </dgm:t>
    </dgm:pt>
    <dgm:pt modelId="{9324E02C-2FD6-4157-B12F-DDBA0E645929}" type="sibTrans" cxnId="{CEC2D3EC-C6BE-4603-B25A-023A79640ED2}">
      <dgm:prSet/>
      <dgm:spPr/>
      <dgm:t>
        <a:bodyPr/>
        <a:lstStyle/>
        <a:p>
          <a:endParaRPr lang="en-US"/>
        </a:p>
      </dgm:t>
    </dgm:pt>
    <dgm:pt modelId="{6F00A2D3-3834-48F7-BC9F-4739EC43DFCC}">
      <dgm:prSet phldrT="[Text]"/>
      <dgm:spPr/>
      <dgm:t>
        <a:bodyPr/>
        <a:lstStyle/>
        <a:p>
          <a:r>
            <a:rPr lang="en-US" kern="1200">
              <a:latin typeface="Calibri" panose="020F0502020204030204"/>
              <a:ea typeface="+mn-ea"/>
              <a:cs typeface="+mn-cs"/>
            </a:rPr>
            <a:t>PERSON:</a:t>
          </a:r>
          <a:r>
            <a:rPr lang="en-US" kern="1200"/>
            <a:t> </a:t>
          </a:r>
          <a:r>
            <a:rPr lang="en-US" kern="1200">
              <a:latin typeface="Gotham Narrow Book" pitchFamily="2" charset="0"/>
              <a:ea typeface="+mn-ea"/>
              <a:cs typeface="+mn-cs"/>
            </a:rPr>
            <a:t>This dataset details the individuals involved in accidents</a:t>
          </a:r>
        </a:p>
      </dgm:t>
    </dgm:pt>
    <dgm:pt modelId="{91DB32C3-C73F-4097-9122-F36BC72211ED}" type="parTrans" cxnId="{542F0AEC-4953-47DC-9522-7429FD84D01C}">
      <dgm:prSet/>
      <dgm:spPr/>
      <dgm:t>
        <a:bodyPr/>
        <a:lstStyle/>
        <a:p>
          <a:endParaRPr lang="en-US"/>
        </a:p>
      </dgm:t>
    </dgm:pt>
    <dgm:pt modelId="{6EDE719C-2CE1-4F7E-A0D6-559FEAD80922}" type="sibTrans" cxnId="{542F0AEC-4953-47DC-9522-7429FD84D01C}">
      <dgm:prSet/>
      <dgm:spPr/>
      <dgm:t>
        <a:bodyPr/>
        <a:lstStyle/>
        <a:p>
          <a:endParaRPr lang="en-US"/>
        </a:p>
      </dgm:t>
    </dgm:pt>
    <dgm:pt modelId="{6D3B0710-CDDA-4D4E-AC72-4BF722390750}" type="pres">
      <dgm:prSet presAssocID="{CDABE14A-4ABF-494E-B213-4AB3351BE858}" presName="linear" presStyleCnt="0">
        <dgm:presLayoutVars>
          <dgm:dir/>
          <dgm:animLvl val="lvl"/>
          <dgm:resizeHandles val="exact"/>
        </dgm:presLayoutVars>
      </dgm:prSet>
      <dgm:spPr/>
    </dgm:pt>
    <dgm:pt modelId="{D500988E-0D93-438E-814B-B2F61297D670}" type="pres">
      <dgm:prSet presAssocID="{02B28CBB-01F6-4B7E-B5F8-EA0043B10FE6}" presName="parentLin" presStyleCnt="0"/>
      <dgm:spPr/>
    </dgm:pt>
    <dgm:pt modelId="{0A711305-8387-47E4-B802-76AE1F9BAD2E}" type="pres">
      <dgm:prSet presAssocID="{02B28CBB-01F6-4B7E-B5F8-EA0043B10FE6}" presName="parentLeftMargin" presStyleLbl="node1" presStyleIdx="0" presStyleCnt="4"/>
      <dgm:spPr/>
    </dgm:pt>
    <dgm:pt modelId="{90A22835-2AF0-4493-B728-231A0821C78C}" type="pres">
      <dgm:prSet presAssocID="{02B28CBB-01F6-4B7E-B5F8-EA0043B10FE6}" presName="parentText" presStyleLbl="node1" presStyleIdx="0" presStyleCnt="4">
        <dgm:presLayoutVars>
          <dgm:chMax val="0"/>
          <dgm:bulletEnabled val="1"/>
        </dgm:presLayoutVars>
      </dgm:prSet>
      <dgm:spPr/>
    </dgm:pt>
    <dgm:pt modelId="{980A74B6-8FEA-4F5C-853A-A0D537510286}" type="pres">
      <dgm:prSet presAssocID="{02B28CBB-01F6-4B7E-B5F8-EA0043B10FE6}" presName="negativeSpace" presStyleCnt="0"/>
      <dgm:spPr/>
    </dgm:pt>
    <dgm:pt modelId="{8ED44B09-C504-448E-A6B5-D957C65609F7}" type="pres">
      <dgm:prSet presAssocID="{02B28CBB-01F6-4B7E-B5F8-EA0043B10FE6}" presName="childText" presStyleLbl="conFgAcc1" presStyleIdx="0" presStyleCnt="4">
        <dgm:presLayoutVars>
          <dgm:bulletEnabled val="1"/>
        </dgm:presLayoutVars>
      </dgm:prSet>
      <dgm:spPr/>
    </dgm:pt>
    <dgm:pt modelId="{7A453FD9-9C45-413B-9418-0F81C9261E22}" type="pres">
      <dgm:prSet presAssocID="{3CCBC9F0-D42C-406C-A3F2-79AD6CAA63A9}" presName="spaceBetweenRectangles" presStyleCnt="0"/>
      <dgm:spPr/>
    </dgm:pt>
    <dgm:pt modelId="{460B3567-FFDC-4F36-975E-7383C0DE346E}" type="pres">
      <dgm:prSet presAssocID="{D1532267-C6A9-42C8-A54F-182CFA8C2402}" presName="parentLin" presStyleCnt="0"/>
      <dgm:spPr/>
    </dgm:pt>
    <dgm:pt modelId="{499908B9-C9ED-4B2B-91E5-A4A2C024B673}" type="pres">
      <dgm:prSet presAssocID="{D1532267-C6A9-42C8-A54F-182CFA8C2402}" presName="parentLeftMargin" presStyleLbl="node1" presStyleIdx="0" presStyleCnt="4"/>
      <dgm:spPr/>
    </dgm:pt>
    <dgm:pt modelId="{8B404B2E-24BB-4D34-ACEC-C14AA38FBC7F}" type="pres">
      <dgm:prSet presAssocID="{D1532267-C6A9-42C8-A54F-182CFA8C2402}" presName="parentText" presStyleLbl="node1" presStyleIdx="1" presStyleCnt="4">
        <dgm:presLayoutVars>
          <dgm:chMax val="0"/>
          <dgm:bulletEnabled val="1"/>
        </dgm:presLayoutVars>
      </dgm:prSet>
      <dgm:spPr/>
    </dgm:pt>
    <dgm:pt modelId="{DA596E05-C9AC-4809-A1E5-F29435F6C626}" type="pres">
      <dgm:prSet presAssocID="{D1532267-C6A9-42C8-A54F-182CFA8C2402}" presName="negativeSpace" presStyleCnt="0"/>
      <dgm:spPr/>
    </dgm:pt>
    <dgm:pt modelId="{42834F28-444E-45AE-A09F-CA584E1D8EED}" type="pres">
      <dgm:prSet presAssocID="{D1532267-C6A9-42C8-A54F-182CFA8C2402}" presName="childText" presStyleLbl="conFgAcc1" presStyleIdx="1" presStyleCnt="4">
        <dgm:presLayoutVars>
          <dgm:bulletEnabled val="1"/>
        </dgm:presLayoutVars>
      </dgm:prSet>
      <dgm:spPr/>
    </dgm:pt>
    <dgm:pt modelId="{CBE03AC6-0089-4303-8570-610ABBBDBFEC}" type="pres">
      <dgm:prSet presAssocID="{7A6A0E38-D5CB-45D6-995D-16E9A8780973}" presName="spaceBetweenRectangles" presStyleCnt="0"/>
      <dgm:spPr/>
    </dgm:pt>
    <dgm:pt modelId="{02D88767-3F14-4F60-B1AC-A8BBB9D7737B}" type="pres">
      <dgm:prSet presAssocID="{695D7625-878F-4676-A52E-7F9452A778F2}" presName="parentLin" presStyleCnt="0"/>
      <dgm:spPr/>
    </dgm:pt>
    <dgm:pt modelId="{84A2426D-788C-47AB-B103-1ACD6A584F41}" type="pres">
      <dgm:prSet presAssocID="{695D7625-878F-4676-A52E-7F9452A778F2}" presName="parentLeftMargin" presStyleLbl="node1" presStyleIdx="1" presStyleCnt="4"/>
      <dgm:spPr/>
    </dgm:pt>
    <dgm:pt modelId="{B2EDE5BB-D2F4-47B7-85FD-E95D7492244A}" type="pres">
      <dgm:prSet presAssocID="{695D7625-878F-4676-A52E-7F9452A778F2}" presName="parentText" presStyleLbl="node1" presStyleIdx="2" presStyleCnt="4">
        <dgm:presLayoutVars>
          <dgm:chMax val="0"/>
          <dgm:bulletEnabled val="1"/>
        </dgm:presLayoutVars>
      </dgm:prSet>
      <dgm:spPr/>
    </dgm:pt>
    <dgm:pt modelId="{829E843F-A5BC-4859-A89C-A477782F1C92}" type="pres">
      <dgm:prSet presAssocID="{695D7625-878F-4676-A52E-7F9452A778F2}" presName="negativeSpace" presStyleCnt="0"/>
      <dgm:spPr/>
    </dgm:pt>
    <dgm:pt modelId="{BA7EBC0F-A7A7-4D10-8BEE-1BDE48DBB2D8}" type="pres">
      <dgm:prSet presAssocID="{695D7625-878F-4676-A52E-7F9452A778F2}" presName="childText" presStyleLbl="conFgAcc1" presStyleIdx="2" presStyleCnt="4">
        <dgm:presLayoutVars>
          <dgm:bulletEnabled val="1"/>
        </dgm:presLayoutVars>
      </dgm:prSet>
      <dgm:spPr/>
    </dgm:pt>
    <dgm:pt modelId="{FAA1746A-3A80-4B16-8CD1-E5ADB9BA783C}" type="pres">
      <dgm:prSet presAssocID="{9324E02C-2FD6-4157-B12F-DDBA0E645929}" presName="spaceBetweenRectangles" presStyleCnt="0"/>
      <dgm:spPr/>
    </dgm:pt>
    <dgm:pt modelId="{1D6C4E14-EF8B-4FD0-8577-9D1D6324AFDE}" type="pres">
      <dgm:prSet presAssocID="{6F00A2D3-3834-48F7-BC9F-4739EC43DFCC}" presName="parentLin" presStyleCnt="0"/>
      <dgm:spPr/>
    </dgm:pt>
    <dgm:pt modelId="{B6BDF80D-6D5B-49BF-AC22-6CF8B78CBEEC}" type="pres">
      <dgm:prSet presAssocID="{6F00A2D3-3834-48F7-BC9F-4739EC43DFCC}" presName="parentLeftMargin" presStyleLbl="node1" presStyleIdx="2" presStyleCnt="4"/>
      <dgm:spPr/>
    </dgm:pt>
    <dgm:pt modelId="{BFC7F60B-618F-437D-A046-3C7C24D20FD2}" type="pres">
      <dgm:prSet presAssocID="{6F00A2D3-3834-48F7-BC9F-4739EC43DFCC}" presName="parentText" presStyleLbl="node1" presStyleIdx="3" presStyleCnt="4">
        <dgm:presLayoutVars>
          <dgm:chMax val="0"/>
          <dgm:bulletEnabled val="1"/>
        </dgm:presLayoutVars>
      </dgm:prSet>
      <dgm:spPr/>
    </dgm:pt>
    <dgm:pt modelId="{0A46590E-FAAB-4942-ADF0-1C1874FC23FB}" type="pres">
      <dgm:prSet presAssocID="{6F00A2D3-3834-48F7-BC9F-4739EC43DFCC}" presName="negativeSpace" presStyleCnt="0"/>
      <dgm:spPr/>
    </dgm:pt>
    <dgm:pt modelId="{6E4C20A2-B221-4202-AEF8-6BFB98BB2478}" type="pres">
      <dgm:prSet presAssocID="{6F00A2D3-3834-48F7-BC9F-4739EC43DFCC}" presName="childText" presStyleLbl="conFgAcc1" presStyleIdx="3" presStyleCnt="4">
        <dgm:presLayoutVars>
          <dgm:bulletEnabled val="1"/>
        </dgm:presLayoutVars>
      </dgm:prSet>
      <dgm:spPr/>
    </dgm:pt>
  </dgm:ptLst>
  <dgm:cxnLst>
    <dgm:cxn modelId="{959AF711-1CEB-4487-9B00-CC3FFCD1AF73}" type="presOf" srcId="{6F00A2D3-3834-48F7-BC9F-4739EC43DFCC}" destId="{BFC7F60B-618F-437D-A046-3C7C24D20FD2}" srcOrd="1" destOrd="0" presId="urn:microsoft.com/office/officeart/2005/8/layout/list1"/>
    <dgm:cxn modelId="{9F80802B-8226-41FF-A5B0-11A901D63911}" type="presOf" srcId="{695D7625-878F-4676-A52E-7F9452A778F2}" destId="{B2EDE5BB-D2F4-47B7-85FD-E95D7492244A}" srcOrd="1" destOrd="0" presId="urn:microsoft.com/office/officeart/2005/8/layout/list1"/>
    <dgm:cxn modelId="{9C779B46-D070-4DD8-91D3-03C0B8FE5C6D}" type="presOf" srcId="{695D7625-878F-4676-A52E-7F9452A778F2}" destId="{84A2426D-788C-47AB-B103-1ACD6A584F41}" srcOrd="0" destOrd="0" presId="urn:microsoft.com/office/officeart/2005/8/layout/list1"/>
    <dgm:cxn modelId="{70991B8B-AE53-4142-9332-AE49E4748AC9}" type="presOf" srcId="{02B28CBB-01F6-4B7E-B5F8-EA0043B10FE6}" destId="{0A711305-8387-47E4-B802-76AE1F9BAD2E}" srcOrd="0" destOrd="0" presId="urn:microsoft.com/office/officeart/2005/8/layout/list1"/>
    <dgm:cxn modelId="{CB502F8B-C18D-412F-BE93-8B1313C5F9BD}" type="presOf" srcId="{CDABE14A-4ABF-494E-B213-4AB3351BE858}" destId="{6D3B0710-CDDA-4D4E-AC72-4BF722390750}" srcOrd="0" destOrd="0" presId="urn:microsoft.com/office/officeart/2005/8/layout/list1"/>
    <dgm:cxn modelId="{1B5D1997-0586-4FAF-A622-277247863B32}" type="presOf" srcId="{D1532267-C6A9-42C8-A54F-182CFA8C2402}" destId="{8B404B2E-24BB-4D34-ACEC-C14AA38FBC7F}" srcOrd="1" destOrd="0" presId="urn:microsoft.com/office/officeart/2005/8/layout/list1"/>
    <dgm:cxn modelId="{93933D9A-BCD3-415C-9923-36B0E96ED59D}" type="presOf" srcId="{6F00A2D3-3834-48F7-BC9F-4739EC43DFCC}" destId="{B6BDF80D-6D5B-49BF-AC22-6CF8B78CBEEC}" srcOrd="0" destOrd="0" presId="urn:microsoft.com/office/officeart/2005/8/layout/list1"/>
    <dgm:cxn modelId="{512BA69B-6D7B-4619-9CFF-7A164409637C}" srcId="{CDABE14A-4ABF-494E-B213-4AB3351BE858}" destId="{02B28CBB-01F6-4B7E-B5F8-EA0043B10FE6}" srcOrd="0" destOrd="0" parTransId="{B8CB779C-D8AE-48B1-9FBF-3D837102A332}" sibTransId="{3CCBC9F0-D42C-406C-A3F2-79AD6CAA63A9}"/>
    <dgm:cxn modelId="{026377A1-6797-482A-9594-F656E7849AD8}" type="presOf" srcId="{D1532267-C6A9-42C8-A54F-182CFA8C2402}" destId="{499908B9-C9ED-4B2B-91E5-A4A2C024B673}" srcOrd="0" destOrd="0" presId="urn:microsoft.com/office/officeart/2005/8/layout/list1"/>
    <dgm:cxn modelId="{D60606CA-76A9-48E2-8819-9D06E9630B2A}" type="presOf" srcId="{02B28CBB-01F6-4B7E-B5F8-EA0043B10FE6}" destId="{90A22835-2AF0-4493-B728-231A0821C78C}" srcOrd="1" destOrd="0" presId="urn:microsoft.com/office/officeart/2005/8/layout/list1"/>
    <dgm:cxn modelId="{542F0AEC-4953-47DC-9522-7429FD84D01C}" srcId="{CDABE14A-4ABF-494E-B213-4AB3351BE858}" destId="{6F00A2D3-3834-48F7-BC9F-4739EC43DFCC}" srcOrd="3" destOrd="0" parTransId="{91DB32C3-C73F-4097-9122-F36BC72211ED}" sibTransId="{6EDE719C-2CE1-4F7E-A0D6-559FEAD80922}"/>
    <dgm:cxn modelId="{CEC2D3EC-C6BE-4603-B25A-023A79640ED2}" srcId="{CDABE14A-4ABF-494E-B213-4AB3351BE858}" destId="{695D7625-878F-4676-A52E-7F9452A778F2}" srcOrd="2" destOrd="0" parTransId="{A2C9D3E0-6E8E-4496-8B72-204AEDED9F10}" sibTransId="{9324E02C-2FD6-4157-B12F-DDBA0E645929}"/>
    <dgm:cxn modelId="{6A26DFFC-D2D3-4701-A780-62A13CD64E33}" srcId="{CDABE14A-4ABF-494E-B213-4AB3351BE858}" destId="{D1532267-C6A9-42C8-A54F-182CFA8C2402}" srcOrd="1" destOrd="0" parTransId="{094AAAA9-5DCC-472D-B478-336ACDC12F79}" sibTransId="{7A6A0E38-D5CB-45D6-995D-16E9A8780973}"/>
    <dgm:cxn modelId="{D5B9913F-1E89-47A7-8E55-04E79D7FA46C}" type="presParOf" srcId="{6D3B0710-CDDA-4D4E-AC72-4BF722390750}" destId="{D500988E-0D93-438E-814B-B2F61297D670}" srcOrd="0" destOrd="0" presId="urn:microsoft.com/office/officeart/2005/8/layout/list1"/>
    <dgm:cxn modelId="{ACCA7DF8-5084-4B70-8DE2-83C9F940ABFD}" type="presParOf" srcId="{D500988E-0D93-438E-814B-B2F61297D670}" destId="{0A711305-8387-47E4-B802-76AE1F9BAD2E}" srcOrd="0" destOrd="0" presId="urn:microsoft.com/office/officeart/2005/8/layout/list1"/>
    <dgm:cxn modelId="{FBA2F720-1854-4ED4-92FA-A27BE802670D}" type="presParOf" srcId="{D500988E-0D93-438E-814B-B2F61297D670}" destId="{90A22835-2AF0-4493-B728-231A0821C78C}" srcOrd="1" destOrd="0" presId="urn:microsoft.com/office/officeart/2005/8/layout/list1"/>
    <dgm:cxn modelId="{84FD1681-5A35-4FED-99EA-5E7323264C34}" type="presParOf" srcId="{6D3B0710-CDDA-4D4E-AC72-4BF722390750}" destId="{980A74B6-8FEA-4F5C-853A-A0D537510286}" srcOrd="1" destOrd="0" presId="urn:microsoft.com/office/officeart/2005/8/layout/list1"/>
    <dgm:cxn modelId="{DAF93784-9705-480B-8A68-F2075F41086B}" type="presParOf" srcId="{6D3B0710-CDDA-4D4E-AC72-4BF722390750}" destId="{8ED44B09-C504-448E-A6B5-D957C65609F7}" srcOrd="2" destOrd="0" presId="urn:microsoft.com/office/officeart/2005/8/layout/list1"/>
    <dgm:cxn modelId="{169F8EC5-4934-4BBD-9710-6769B023E67F}" type="presParOf" srcId="{6D3B0710-CDDA-4D4E-AC72-4BF722390750}" destId="{7A453FD9-9C45-413B-9418-0F81C9261E22}" srcOrd="3" destOrd="0" presId="urn:microsoft.com/office/officeart/2005/8/layout/list1"/>
    <dgm:cxn modelId="{503B59FF-7F1C-41CD-8EFE-B48B66A32074}" type="presParOf" srcId="{6D3B0710-CDDA-4D4E-AC72-4BF722390750}" destId="{460B3567-FFDC-4F36-975E-7383C0DE346E}" srcOrd="4" destOrd="0" presId="urn:microsoft.com/office/officeart/2005/8/layout/list1"/>
    <dgm:cxn modelId="{20DEE332-76F0-4ED4-8EBB-F737454DFB8F}" type="presParOf" srcId="{460B3567-FFDC-4F36-975E-7383C0DE346E}" destId="{499908B9-C9ED-4B2B-91E5-A4A2C024B673}" srcOrd="0" destOrd="0" presId="urn:microsoft.com/office/officeart/2005/8/layout/list1"/>
    <dgm:cxn modelId="{8D9BEE45-6162-420C-B6A8-4126AF06064F}" type="presParOf" srcId="{460B3567-FFDC-4F36-975E-7383C0DE346E}" destId="{8B404B2E-24BB-4D34-ACEC-C14AA38FBC7F}" srcOrd="1" destOrd="0" presId="urn:microsoft.com/office/officeart/2005/8/layout/list1"/>
    <dgm:cxn modelId="{60E3350C-2D8A-4AC5-8C96-CA1717C2982E}" type="presParOf" srcId="{6D3B0710-CDDA-4D4E-AC72-4BF722390750}" destId="{DA596E05-C9AC-4809-A1E5-F29435F6C626}" srcOrd="5" destOrd="0" presId="urn:microsoft.com/office/officeart/2005/8/layout/list1"/>
    <dgm:cxn modelId="{08FE5808-D1C5-40CA-B4B5-2714F6B709CC}" type="presParOf" srcId="{6D3B0710-CDDA-4D4E-AC72-4BF722390750}" destId="{42834F28-444E-45AE-A09F-CA584E1D8EED}" srcOrd="6" destOrd="0" presId="urn:microsoft.com/office/officeart/2005/8/layout/list1"/>
    <dgm:cxn modelId="{BB8ECAA6-08A3-4BCF-961D-5A69E41E7BB4}" type="presParOf" srcId="{6D3B0710-CDDA-4D4E-AC72-4BF722390750}" destId="{CBE03AC6-0089-4303-8570-610ABBBDBFEC}" srcOrd="7" destOrd="0" presId="urn:microsoft.com/office/officeart/2005/8/layout/list1"/>
    <dgm:cxn modelId="{853A0DBF-2978-4AB1-B456-937C59475CFD}" type="presParOf" srcId="{6D3B0710-CDDA-4D4E-AC72-4BF722390750}" destId="{02D88767-3F14-4F60-B1AC-A8BBB9D7737B}" srcOrd="8" destOrd="0" presId="urn:microsoft.com/office/officeart/2005/8/layout/list1"/>
    <dgm:cxn modelId="{B65495A7-329D-425F-9A31-E7B942676B27}" type="presParOf" srcId="{02D88767-3F14-4F60-B1AC-A8BBB9D7737B}" destId="{84A2426D-788C-47AB-B103-1ACD6A584F41}" srcOrd="0" destOrd="0" presId="urn:microsoft.com/office/officeart/2005/8/layout/list1"/>
    <dgm:cxn modelId="{F085BE2E-181C-4A0F-8401-06C9B527D414}" type="presParOf" srcId="{02D88767-3F14-4F60-B1AC-A8BBB9D7737B}" destId="{B2EDE5BB-D2F4-47B7-85FD-E95D7492244A}" srcOrd="1" destOrd="0" presId="urn:microsoft.com/office/officeart/2005/8/layout/list1"/>
    <dgm:cxn modelId="{EF577768-2C7D-4599-80B7-F6CBA2EE10F6}" type="presParOf" srcId="{6D3B0710-CDDA-4D4E-AC72-4BF722390750}" destId="{829E843F-A5BC-4859-A89C-A477782F1C92}" srcOrd="9" destOrd="0" presId="urn:microsoft.com/office/officeart/2005/8/layout/list1"/>
    <dgm:cxn modelId="{7CC79C31-CF55-47D1-96AE-61300082B22A}" type="presParOf" srcId="{6D3B0710-CDDA-4D4E-AC72-4BF722390750}" destId="{BA7EBC0F-A7A7-4D10-8BEE-1BDE48DBB2D8}" srcOrd="10" destOrd="0" presId="urn:microsoft.com/office/officeart/2005/8/layout/list1"/>
    <dgm:cxn modelId="{A678DCBA-E093-4308-8EC7-509F2C2F795A}" type="presParOf" srcId="{6D3B0710-CDDA-4D4E-AC72-4BF722390750}" destId="{FAA1746A-3A80-4B16-8CD1-E5ADB9BA783C}" srcOrd="11" destOrd="0" presId="urn:microsoft.com/office/officeart/2005/8/layout/list1"/>
    <dgm:cxn modelId="{74FA08AE-11C0-4B4E-AFCE-C8FB0E4D7CEB}" type="presParOf" srcId="{6D3B0710-CDDA-4D4E-AC72-4BF722390750}" destId="{1D6C4E14-EF8B-4FD0-8577-9D1D6324AFDE}" srcOrd="12" destOrd="0" presId="urn:microsoft.com/office/officeart/2005/8/layout/list1"/>
    <dgm:cxn modelId="{40B6BC81-8861-4AE2-B0CA-D1CE5D96D03F}" type="presParOf" srcId="{1D6C4E14-EF8B-4FD0-8577-9D1D6324AFDE}" destId="{B6BDF80D-6D5B-49BF-AC22-6CF8B78CBEEC}" srcOrd="0" destOrd="0" presId="urn:microsoft.com/office/officeart/2005/8/layout/list1"/>
    <dgm:cxn modelId="{CE0F03EA-3B40-431C-8952-323E39DDBAF5}" type="presParOf" srcId="{1D6C4E14-EF8B-4FD0-8577-9D1D6324AFDE}" destId="{BFC7F60B-618F-437D-A046-3C7C24D20FD2}" srcOrd="1" destOrd="0" presId="urn:microsoft.com/office/officeart/2005/8/layout/list1"/>
    <dgm:cxn modelId="{DF2712B2-3ADA-4083-8E7F-2E141F71C1C4}" type="presParOf" srcId="{6D3B0710-CDDA-4D4E-AC72-4BF722390750}" destId="{0A46590E-FAAB-4942-ADF0-1C1874FC23FB}" srcOrd="13" destOrd="0" presId="urn:microsoft.com/office/officeart/2005/8/layout/list1"/>
    <dgm:cxn modelId="{FB75D7E4-09E0-4624-808A-D3A8D1297303}" type="presParOf" srcId="{6D3B0710-CDDA-4D4E-AC72-4BF722390750}" destId="{6E4C20A2-B221-4202-AEF8-6BFB98BB247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44B09-C504-448E-A6B5-D957C65609F7}">
      <dsp:nvSpPr>
        <dsp:cNvPr id="0" name=""/>
        <dsp:cNvSpPr/>
      </dsp:nvSpPr>
      <dsp:spPr>
        <a:xfrm>
          <a:off x="0" y="1391130"/>
          <a:ext cx="6901193"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A22835-2AF0-4493-B728-231A0821C78C}">
      <dsp:nvSpPr>
        <dsp:cNvPr id="0" name=""/>
        <dsp:cNvSpPr/>
      </dsp:nvSpPr>
      <dsp:spPr>
        <a:xfrm>
          <a:off x="345059" y="1228770"/>
          <a:ext cx="4830835" cy="32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94" tIns="0" rIns="182594" bIns="0" numCol="1" spcCol="1270" anchor="ctr" anchorCtr="0">
          <a:noAutofit/>
        </a:bodyPr>
        <a:lstStyle/>
        <a:p>
          <a:pPr marL="0" lvl="0" indent="0" algn="l" defTabSz="488950">
            <a:lnSpc>
              <a:spcPct val="90000"/>
            </a:lnSpc>
            <a:spcBef>
              <a:spcPct val="0"/>
            </a:spcBef>
            <a:spcAft>
              <a:spcPct val="35000"/>
            </a:spcAft>
            <a:buNone/>
          </a:pPr>
          <a:r>
            <a:rPr lang="en-US" sz="1100" kern="1200"/>
            <a:t>ACCIDENTS: </a:t>
          </a:r>
          <a:r>
            <a:rPr lang="en-US" sz="1100" kern="1200">
              <a:latin typeface="Gotham Narrow Book" pitchFamily="2" charset="0"/>
              <a:ea typeface="+mn-ea"/>
              <a:cs typeface="+mn-cs"/>
            </a:rPr>
            <a:t>This data </a:t>
          </a:r>
          <a:r>
            <a:rPr lang="en-US" sz="1100" kern="1200">
              <a:latin typeface="Gotham Narrow Book" pitchFamily="2" charset="0"/>
            </a:rPr>
            <a:t>is organized by crash</a:t>
          </a:r>
          <a:endParaRPr lang="en-US" sz="1100" kern="1200"/>
        </a:p>
      </dsp:txBody>
      <dsp:txXfrm>
        <a:off x="360911" y="1244622"/>
        <a:ext cx="4799131" cy="293016"/>
      </dsp:txXfrm>
    </dsp:sp>
    <dsp:sp modelId="{42834F28-444E-45AE-A09F-CA584E1D8EED}">
      <dsp:nvSpPr>
        <dsp:cNvPr id="0" name=""/>
        <dsp:cNvSpPr/>
      </dsp:nvSpPr>
      <dsp:spPr>
        <a:xfrm>
          <a:off x="0" y="1890090"/>
          <a:ext cx="6901193" cy="2772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404B2E-24BB-4D34-ACEC-C14AA38FBC7F}">
      <dsp:nvSpPr>
        <dsp:cNvPr id="0" name=""/>
        <dsp:cNvSpPr/>
      </dsp:nvSpPr>
      <dsp:spPr>
        <a:xfrm>
          <a:off x="345059" y="1727730"/>
          <a:ext cx="4830835" cy="32472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94" tIns="0" rIns="182594" bIns="0" numCol="1" spcCol="1270" anchor="ctr" anchorCtr="0">
          <a:noAutofit/>
        </a:bodyPr>
        <a:lstStyle/>
        <a:p>
          <a:pPr marL="0" lvl="0" indent="0" algn="l" defTabSz="488950">
            <a:lnSpc>
              <a:spcPct val="90000"/>
            </a:lnSpc>
            <a:spcBef>
              <a:spcPct val="0"/>
            </a:spcBef>
            <a:spcAft>
              <a:spcPct val="35000"/>
            </a:spcAft>
            <a:buNone/>
          </a:pPr>
          <a:r>
            <a:rPr lang="en-US" sz="1100" kern="1200">
              <a:latin typeface="Calibri" panose="020F0502020204030204"/>
              <a:ea typeface="+mn-ea"/>
              <a:cs typeface="+mn-cs"/>
            </a:rPr>
            <a:t>VEHICLE: </a:t>
          </a:r>
          <a:r>
            <a:rPr lang="en-US" sz="1100" kern="1200">
              <a:latin typeface="Gotham Narrow Book" pitchFamily="2" charset="0"/>
              <a:ea typeface="+mn-ea"/>
              <a:cs typeface="+mn-cs"/>
            </a:rPr>
            <a:t>This data is organized by in-transit vehicles involved in crashes</a:t>
          </a:r>
        </a:p>
      </dsp:txBody>
      <dsp:txXfrm>
        <a:off x="360911" y="1743582"/>
        <a:ext cx="4799131" cy="293016"/>
      </dsp:txXfrm>
    </dsp:sp>
    <dsp:sp modelId="{BA7EBC0F-A7A7-4D10-8BEE-1BDE48DBB2D8}">
      <dsp:nvSpPr>
        <dsp:cNvPr id="0" name=""/>
        <dsp:cNvSpPr/>
      </dsp:nvSpPr>
      <dsp:spPr>
        <a:xfrm>
          <a:off x="0" y="2389050"/>
          <a:ext cx="6901193" cy="2772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EDE5BB-D2F4-47B7-85FD-E95D7492244A}">
      <dsp:nvSpPr>
        <dsp:cNvPr id="0" name=""/>
        <dsp:cNvSpPr/>
      </dsp:nvSpPr>
      <dsp:spPr>
        <a:xfrm>
          <a:off x="345059" y="2226690"/>
          <a:ext cx="4830835" cy="32472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94" tIns="0" rIns="182594" bIns="0" numCol="1" spcCol="1270" anchor="ctr" anchorCtr="0">
          <a:noAutofit/>
        </a:bodyPr>
        <a:lstStyle/>
        <a:p>
          <a:pPr marL="0" lvl="0" indent="0" algn="l" defTabSz="488950">
            <a:lnSpc>
              <a:spcPct val="90000"/>
            </a:lnSpc>
            <a:spcBef>
              <a:spcPct val="0"/>
            </a:spcBef>
            <a:spcAft>
              <a:spcPct val="35000"/>
            </a:spcAft>
            <a:buNone/>
          </a:pPr>
          <a:r>
            <a:rPr lang="en-US" sz="1100" kern="1200">
              <a:latin typeface="Calibri" panose="020F0502020204030204"/>
              <a:ea typeface="+mn-ea"/>
              <a:cs typeface="+mn-cs"/>
            </a:rPr>
            <a:t>DISTRACT</a:t>
          </a:r>
          <a:r>
            <a:rPr lang="en-US" sz="1100" kern="1200"/>
            <a:t>: </a:t>
          </a:r>
          <a:r>
            <a:rPr lang="en-US" sz="1100" kern="1200">
              <a:latin typeface="Gotham Narrow Book" pitchFamily="2" charset="0"/>
              <a:ea typeface="+mn-ea"/>
              <a:cs typeface="+mn-cs"/>
            </a:rPr>
            <a:t>This data details </a:t>
          </a:r>
          <a:r>
            <a:rPr lang="en-US" sz="1100" kern="1200">
              <a:latin typeface="Gotham Narrow Book" pitchFamily="2" charset="0"/>
            </a:rPr>
            <a:t>distractions relating to incidents</a:t>
          </a:r>
          <a:endParaRPr lang="en-US" sz="1100" kern="1200"/>
        </a:p>
      </dsp:txBody>
      <dsp:txXfrm>
        <a:off x="360911" y="2242542"/>
        <a:ext cx="4799131" cy="293016"/>
      </dsp:txXfrm>
    </dsp:sp>
    <dsp:sp modelId="{6E4C20A2-B221-4202-AEF8-6BFB98BB2478}">
      <dsp:nvSpPr>
        <dsp:cNvPr id="0" name=""/>
        <dsp:cNvSpPr/>
      </dsp:nvSpPr>
      <dsp:spPr>
        <a:xfrm>
          <a:off x="0" y="2888010"/>
          <a:ext cx="6901193" cy="2772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C7F60B-618F-437D-A046-3C7C24D20FD2}">
      <dsp:nvSpPr>
        <dsp:cNvPr id="0" name=""/>
        <dsp:cNvSpPr/>
      </dsp:nvSpPr>
      <dsp:spPr>
        <a:xfrm>
          <a:off x="345059" y="2725651"/>
          <a:ext cx="4830835" cy="3247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94" tIns="0" rIns="182594" bIns="0" numCol="1" spcCol="1270" anchor="ctr" anchorCtr="0">
          <a:noAutofit/>
        </a:bodyPr>
        <a:lstStyle/>
        <a:p>
          <a:pPr marL="0" lvl="0" indent="0" algn="l" defTabSz="488950">
            <a:lnSpc>
              <a:spcPct val="90000"/>
            </a:lnSpc>
            <a:spcBef>
              <a:spcPct val="0"/>
            </a:spcBef>
            <a:spcAft>
              <a:spcPct val="35000"/>
            </a:spcAft>
            <a:buNone/>
          </a:pPr>
          <a:r>
            <a:rPr lang="en-US" sz="1100" kern="1200">
              <a:latin typeface="Calibri" panose="020F0502020204030204"/>
              <a:ea typeface="+mn-ea"/>
              <a:cs typeface="+mn-cs"/>
            </a:rPr>
            <a:t>PERSON:</a:t>
          </a:r>
          <a:r>
            <a:rPr lang="en-US" sz="1100" kern="1200"/>
            <a:t> </a:t>
          </a:r>
          <a:r>
            <a:rPr lang="en-US" sz="1100" kern="1200">
              <a:latin typeface="Gotham Narrow Book" pitchFamily="2" charset="0"/>
              <a:ea typeface="+mn-ea"/>
              <a:cs typeface="+mn-cs"/>
            </a:rPr>
            <a:t>This dataset details the individuals involved in accidents</a:t>
          </a:r>
        </a:p>
      </dsp:txBody>
      <dsp:txXfrm>
        <a:off x="360911" y="2741503"/>
        <a:ext cx="4799131"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B3686-3796-134E-86E1-0C68D442E26F}"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112CD-BEDC-614A-A8BC-3F2711E2C6F3}" type="slidenum">
              <a:rPr lang="en-US" smtClean="0"/>
              <a:t>‹#›</a:t>
            </a:fld>
            <a:endParaRPr lang="en-US"/>
          </a:p>
        </p:txBody>
      </p:sp>
    </p:spTree>
    <p:extLst>
      <p:ext uri="{BB962C8B-B14F-4D97-AF65-F5344CB8AC3E}">
        <p14:creationId xmlns:p14="http://schemas.microsoft.com/office/powerpoint/2010/main" val="408060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speak to key variables in </a:t>
            </a:r>
          </a:p>
        </p:txBody>
      </p:sp>
      <p:sp>
        <p:nvSpPr>
          <p:cNvPr id="4" name="Slide Number Placeholder 3"/>
          <p:cNvSpPr>
            <a:spLocks noGrp="1"/>
          </p:cNvSpPr>
          <p:nvPr>
            <p:ph type="sldNum" sz="quarter" idx="5"/>
          </p:nvPr>
        </p:nvSpPr>
        <p:spPr/>
        <p:txBody>
          <a:bodyPr/>
          <a:lstStyle/>
          <a:p>
            <a:fld id="{57A112CD-BEDC-614A-A8BC-3F2711E2C6F3}" type="slidenum">
              <a:rPr lang="en-US" smtClean="0"/>
              <a:t>8</a:t>
            </a:fld>
            <a:endParaRPr lang="en-US"/>
          </a:p>
        </p:txBody>
      </p:sp>
    </p:spTree>
    <p:extLst>
      <p:ext uri="{BB962C8B-B14F-4D97-AF65-F5344CB8AC3E}">
        <p14:creationId xmlns:p14="http://schemas.microsoft.com/office/powerpoint/2010/main" val="280192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speak to key variables in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A112CD-BEDC-614A-A8BC-3F2711E2C6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365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112CD-BEDC-614A-A8BC-3F2711E2C6F3}" type="slidenum">
              <a:rPr lang="en-US" smtClean="0"/>
              <a:t>11</a:t>
            </a:fld>
            <a:endParaRPr lang="en-US"/>
          </a:p>
        </p:txBody>
      </p:sp>
    </p:spTree>
    <p:extLst>
      <p:ext uri="{BB962C8B-B14F-4D97-AF65-F5344CB8AC3E}">
        <p14:creationId xmlns:p14="http://schemas.microsoft.com/office/powerpoint/2010/main" val="250873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112CD-BEDC-614A-A8BC-3F2711E2C6F3}" type="slidenum">
              <a:rPr lang="en-US" smtClean="0"/>
              <a:t>13</a:t>
            </a:fld>
            <a:endParaRPr lang="en-US"/>
          </a:p>
        </p:txBody>
      </p:sp>
    </p:spTree>
    <p:extLst>
      <p:ext uri="{BB962C8B-B14F-4D97-AF65-F5344CB8AC3E}">
        <p14:creationId xmlns:p14="http://schemas.microsoft.com/office/powerpoint/2010/main" val="2327748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112CD-BEDC-614A-A8BC-3F2711E2C6F3}" type="slidenum">
              <a:rPr lang="en-US" smtClean="0"/>
              <a:t>17</a:t>
            </a:fld>
            <a:endParaRPr lang="en-US"/>
          </a:p>
        </p:txBody>
      </p:sp>
    </p:spTree>
    <p:extLst>
      <p:ext uri="{BB962C8B-B14F-4D97-AF65-F5344CB8AC3E}">
        <p14:creationId xmlns:p14="http://schemas.microsoft.com/office/powerpoint/2010/main" val="373735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BFFB-A540-6648-9625-4836B62317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73EC4-0299-014F-AB63-5613D710F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2F94B0-DB87-5A47-AE2A-0E1D86F67B26}"/>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5" name="Footer Placeholder 4">
            <a:extLst>
              <a:ext uri="{FF2B5EF4-FFF2-40B4-BE49-F238E27FC236}">
                <a16:creationId xmlns:a16="http://schemas.microsoft.com/office/drawing/2014/main" id="{3FFFB195-33B6-C54F-918A-7B248F91B16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3D38E47-E1D2-464F-84C8-7CF125C7BED6}"/>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07982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39E2-8162-854A-9785-5C0F887B1A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A9A83B-A163-C845-9E2F-242B3E72FC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71843-8078-8E4F-8AC3-9CABB3CE75D3}"/>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5" name="Footer Placeholder 4">
            <a:extLst>
              <a:ext uri="{FF2B5EF4-FFF2-40B4-BE49-F238E27FC236}">
                <a16:creationId xmlns:a16="http://schemas.microsoft.com/office/drawing/2014/main" id="{1ED168B9-963D-5547-88F3-E66B21026C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11C0DBA-6DFD-EC49-89EB-D72108C352D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3397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A7D84-2420-C449-A619-DE23F7AE494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089566-ACC1-2E48-8FA3-7D191784C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F448E-F29F-884C-AD6B-D96AC7BCFECB}"/>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5" name="Footer Placeholder 4">
            <a:extLst>
              <a:ext uri="{FF2B5EF4-FFF2-40B4-BE49-F238E27FC236}">
                <a16:creationId xmlns:a16="http://schemas.microsoft.com/office/drawing/2014/main" id="{B75FAC67-CC10-C84A-A4CE-4B65A7F96E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46715D-9921-8940-8B6B-19FEC38DC6D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613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AAAF-162B-764C-9165-99A03925133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5F611-392F-DE4F-869D-D71D33C98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88EED-AC6C-364B-9B86-E7777D6278F2}"/>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5" name="Footer Placeholder 4">
            <a:extLst>
              <a:ext uri="{FF2B5EF4-FFF2-40B4-BE49-F238E27FC236}">
                <a16:creationId xmlns:a16="http://schemas.microsoft.com/office/drawing/2014/main" id="{7125717A-C572-9F4A-8C49-35876F4BAB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EF19E1-DD71-9048-A713-8333C81FF21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7052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69D8-0C4B-4C49-954B-B50510DC919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8C253F-263A-9548-A099-C98753CC6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1C5EEA-A592-FA4D-B776-28DE68146D98}"/>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5" name="Footer Placeholder 4">
            <a:extLst>
              <a:ext uri="{FF2B5EF4-FFF2-40B4-BE49-F238E27FC236}">
                <a16:creationId xmlns:a16="http://schemas.microsoft.com/office/drawing/2014/main" id="{5A18A7AD-6FAE-E047-B091-0E5E743AD5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2A0334-B68E-0644-8F59-DB61E640E01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03292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E8FA-CF49-3F41-A16F-3BCB1848066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B8D15DF-683F-CA4F-B72E-077596B1A0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BB0DF0-3BB7-4A45-AAED-0ED87981FB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0C2B11-07E0-AA49-8CAB-02F7E3B033A7}"/>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6" name="Footer Placeholder 5">
            <a:extLst>
              <a:ext uri="{FF2B5EF4-FFF2-40B4-BE49-F238E27FC236}">
                <a16:creationId xmlns:a16="http://schemas.microsoft.com/office/drawing/2014/main" id="{ECD39DF7-CBF9-E74C-B379-C9291CD348C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3A7A2C5-C891-D84D-9269-2CE5A7DEC35A}"/>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72391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0516-810D-3146-A79C-F110832A9B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F71F2ED-DA19-0147-86CB-F00596637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AB8081-56DC-E84A-92B5-98898A06C1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6D4B9-57CA-A545-B68A-D59E61081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29C2E1-3752-6148-A1AE-8BD5EED321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DC856-1C30-9A45-A8B9-2CBD49633E34}"/>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8" name="Footer Placeholder 7">
            <a:extLst>
              <a:ext uri="{FF2B5EF4-FFF2-40B4-BE49-F238E27FC236}">
                <a16:creationId xmlns:a16="http://schemas.microsoft.com/office/drawing/2014/main" id="{B250F0AE-49BE-2041-8FD8-B825604CD7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B892C59-772A-6242-81EB-4F2695D4C128}"/>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7533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B5D2-BF11-1047-9083-119184BF7FD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D5F0279-DC95-1944-A206-6B077F0AAB4E}"/>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4" name="Footer Placeholder 3">
            <a:extLst>
              <a:ext uri="{FF2B5EF4-FFF2-40B4-BE49-F238E27FC236}">
                <a16:creationId xmlns:a16="http://schemas.microsoft.com/office/drawing/2014/main" id="{DBA981DB-E2D7-EA48-82BE-628C37BED5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ADB7645-C9C2-1E48-A9C3-BFF2634EB4EF}"/>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50409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9D316-3D33-5145-854C-38AAD7F304DF}"/>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3" name="Footer Placeholder 2">
            <a:extLst>
              <a:ext uri="{FF2B5EF4-FFF2-40B4-BE49-F238E27FC236}">
                <a16:creationId xmlns:a16="http://schemas.microsoft.com/office/drawing/2014/main" id="{7208E516-C2C9-9148-83F9-7F7F644696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2E85027-4659-ED4A-AEC6-1B447F65604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48255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3B70-3B6B-7C46-932B-D8202847189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2E4202-47F6-374E-B56D-13004790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A41383-C902-B745-815D-A6E6B8C6A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1057A3-65A5-ED42-98E3-7340343EF234}"/>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6" name="Footer Placeholder 5">
            <a:extLst>
              <a:ext uri="{FF2B5EF4-FFF2-40B4-BE49-F238E27FC236}">
                <a16:creationId xmlns:a16="http://schemas.microsoft.com/office/drawing/2014/main" id="{AD2BEA6D-495E-754E-9B75-49BF9C706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651FE09-6AC0-B648-BB6F-7210AA6C196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83029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CC57-A14E-2145-A748-1258E07D55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9B45EF-9D37-2641-927E-67A6D4CF4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91C982-4DDE-BC40-9231-AEAFF2CC4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5DD25F-1CC5-814E-A0F3-7D4E58162347}"/>
              </a:ext>
            </a:extLst>
          </p:cNvPr>
          <p:cNvSpPr>
            <a:spLocks noGrp="1"/>
          </p:cNvSpPr>
          <p:nvPr>
            <p:ph type="dt" sz="half" idx="10"/>
          </p:nvPr>
        </p:nvSpPr>
        <p:spPr/>
        <p:txBody>
          <a:bodyPr/>
          <a:lstStyle/>
          <a:p>
            <a:fld id="{8F923C7D-B11C-8E43-A742-35D7D77F5333}" type="datetimeFigureOut">
              <a:rPr lang="en-US" smtClean="0"/>
              <a:t>4/26/2022</a:t>
            </a:fld>
            <a:endParaRPr lang="en-US"/>
          </a:p>
        </p:txBody>
      </p:sp>
      <p:sp>
        <p:nvSpPr>
          <p:cNvPr id="6" name="Footer Placeholder 5">
            <a:extLst>
              <a:ext uri="{FF2B5EF4-FFF2-40B4-BE49-F238E27FC236}">
                <a16:creationId xmlns:a16="http://schemas.microsoft.com/office/drawing/2014/main" id="{89E9E17A-3562-B641-B9A8-6360810DA2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0FFDCFE-5830-8541-81C5-9937B204E12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2413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027420-8314-BA4E-BA14-76D22FE5E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39A44-6E65-7546-A1B9-B02089564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23C7D-B11C-8E43-A742-35D7D77F5333}" type="datetimeFigureOut">
              <a:rPr lang="en-US" smtClean="0"/>
              <a:t>4/26/2022</a:t>
            </a:fld>
            <a:endParaRPr lang="en-US"/>
          </a:p>
        </p:txBody>
      </p:sp>
      <p:sp>
        <p:nvSpPr>
          <p:cNvPr id="6" name="Slide Number Placeholder 5">
            <a:extLst>
              <a:ext uri="{FF2B5EF4-FFF2-40B4-BE49-F238E27FC236}">
                <a16:creationId xmlns:a16="http://schemas.microsoft.com/office/drawing/2014/main" id="{7B64D054-124A-2040-A81D-AB921CEAC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9B41D-D4B6-FD40-8C8E-00FA62457801}" type="slidenum">
              <a:rPr lang="en-US" smtClean="0"/>
              <a:t>‹#›</a:t>
            </a:fld>
            <a:endParaRPr lang="en-US"/>
          </a:p>
        </p:txBody>
      </p:sp>
      <p:sp>
        <p:nvSpPr>
          <p:cNvPr id="8" name="Title Placeholder 7">
            <a:extLst>
              <a:ext uri="{FF2B5EF4-FFF2-40B4-BE49-F238E27FC236}">
                <a16:creationId xmlns:a16="http://schemas.microsoft.com/office/drawing/2014/main" id="{4328C7BD-97E0-8746-BE4A-081D2E08B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10630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1A51A-3168-024C-AD87-56547AE479AD}"/>
              </a:ext>
            </a:extLst>
          </p:cNvPr>
          <p:cNvSpPr txBox="1"/>
          <p:nvPr/>
        </p:nvSpPr>
        <p:spPr>
          <a:xfrm>
            <a:off x="584026" y="2921141"/>
            <a:ext cx="11040127" cy="3108543"/>
          </a:xfrm>
          <a:prstGeom prst="rect">
            <a:avLst/>
          </a:prstGeom>
          <a:noFill/>
        </p:spPr>
        <p:txBody>
          <a:bodyPr wrap="square" rtlCol="0">
            <a:spAutoFit/>
          </a:bodyPr>
          <a:lstStyle/>
          <a:p>
            <a:pPr algn="ctr"/>
            <a:r>
              <a:rPr lang="en-US" sz="5400" b="1">
                <a:solidFill>
                  <a:srgbClr val="FA6400"/>
                </a:solidFill>
                <a:latin typeface="FjallaOne" panose="02000506040000020004" pitchFamily="2" charset="77"/>
              </a:rPr>
              <a:t>TERM PROJECT</a:t>
            </a:r>
          </a:p>
          <a:p>
            <a:pPr algn="ctr"/>
            <a:r>
              <a:rPr lang="en-US" sz="4800" b="1">
                <a:solidFill>
                  <a:srgbClr val="FA6400"/>
                </a:solidFill>
                <a:latin typeface="FjallaOne" panose="02000506040000020004" pitchFamily="2" charset="77"/>
              </a:rPr>
              <a:t>Predicting Injury Severity Analysis</a:t>
            </a:r>
          </a:p>
          <a:p>
            <a:pPr algn="ctr"/>
            <a:endParaRPr lang="en-US" sz="8800" dirty="0">
              <a:solidFill>
                <a:srgbClr val="FA6400"/>
              </a:solidFill>
              <a:latin typeface="FjallaOne" panose="02000506040000020004" pitchFamily="2" charset="77"/>
            </a:endParaRPr>
          </a:p>
        </p:txBody>
      </p:sp>
      <p:sp>
        <p:nvSpPr>
          <p:cNvPr id="6" name="TextBox 5">
            <a:extLst>
              <a:ext uri="{FF2B5EF4-FFF2-40B4-BE49-F238E27FC236}">
                <a16:creationId xmlns:a16="http://schemas.microsoft.com/office/drawing/2014/main" id="{1851FAA6-B02C-0841-8093-DB5B5E2D753C}"/>
              </a:ext>
            </a:extLst>
          </p:cNvPr>
          <p:cNvSpPr txBox="1"/>
          <p:nvPr/>
        </p:nvSpPr>
        <p:spPr>
          <a:xfrm>
            <a:off x="607303" y="4865612"/>
            <a:ext cx="11040127" cy="1015663"/>
          </a:xfrm>
          <a:prstGeom prst="rect">
            <a:avLst/>
          </a:prstGeom>
          <a:noFill/>
        </p:spPr>
        <p:txBody>
          <a:bodyPr wrap="square" rtlCol="0">
            <a:spAutoFit/>
          </a:bodyPr>
          <a:lstStyle/>
          <a:p>
            <a:pPr algn="ctr"/>
            <a:r>
              <a:rPr lang="en-US" sz="2000" b="1" u="sng">
                <a:solidFill>
                  <a:srgbClr val="63666A"/>
                </a:solidFill>
                <a:latin typeface="Rubik" panose="02000604000000020004" pitchFamily="2" charset="-79"/>
                <a:cs typeface="Rubik" panose="02000604000000020004" pitchFamily="2" charset="-79"/>
              </a:rPr>
              <a:t>Team 1</a:t>
            </a:r>
          </a:p>
          <a:p>
            <a:pPr algn="ctr"/>
            <a:r>
              <a:rPr lang="en-US" sz="2000" b="1">
                <a:solidFill>
                  <a:srgbClr val="63666A"/>
                </a:solidFill>
                <a:latin typeface="Rubik" panose="02000604000000020004" pitchFamily="2" charset="-79"/>
                <a:cs typeface="Rubik" panose="02000604000000020004" pitchFamily="2" charset="-79"/>
              </a:rPr>
              <a:t>JEYA SUBBURAJ </a:t>
            </a:r>
          </a:p>
          <a:p>
            <a:pPr algn="ctr"/>
            <a:r>
              <a:rPr lang="en-US" sz="2000" b="1">
                <a:solidFill>
                  <a:srgbClr val="63666A"/>
                </a:solidFill>
                <a:latin typeface="Rubik" panose="02000604000000020004" pitchFamily="2" charset="-79"/>
                <a:cs typeface="Rubik" panose="02000604000000020004" pitchFamily="2" charset="-79"/>
              </a:rPr>
              <a:t>BEN LEWIS</a:t>
            </a:r>
            <a:endParaRPr lang="en-US" sz="2000" b="1" dirty="0">
              <a:solidFill>
                <a:srgbClr val="63666A"/>
              </a:solidFill>
              <a:latin typeface="Rubik" panose="02000604000000020004" pitchFamily="2" charset="-79"/>
              <a:cs typeface="Rubik" panose="02000604000000020004" pitchFamily="2" charset="-79"/>
            </a:endParaRPr>
          </a:p>
        </p:txBody>
      </p:sp>
    </p:spTree>
    <p:extLst>
      <p:ext uri="{BB962C8B-B14F-4D97-AF65-F5344CB8AC3E}">
        <p14:creationId xmlns:p14="http://schemas.microsoft.com/office/powerpoint/2010/main" val="230173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6E-F700-FB4D-8333-A087C39ACBA6}"/>
              </a:ext>
            </a:extLst>
          </p:cNvPr>
          <p:cNvSpPr txBox="1"/>
          <p:nvPr/>
        </p:nvSpPr>
        <p:spPr>
          <a:xfrm>
            <a:off x="584026" y="2967349"/>
            <a:ext cx="11040127" cy="923330"/>
          </a:xfrm>
          <a:prstGeom prst="rect">
            <a:avLst/>
          </a:prstGeom>
          <a:noFill/>
        </p:spPr>
        <p:txBody>
          <a:bodyPr wrap="square" rtlCol="0">
            <a:spAutoFit/>
          </a:bodyPr>
          <a:lstStyle/>
          <a:p>
            <a:pPr algn="ctr"/>
            <a:r>
              <a:rPr lang="en-US" sz="5400" b="1" dirty="0">
                <a:solidFill>
                  <a:srgbClr val="FB6400"/>
                </a:solidFill>
                <a:latin typeface="FjallaOne" panose="02000506040000020004" pitchFamily="2" charset="77"/>
              </a:rPr>
              <a:t>DATA PREPARATION</a:t>
            </a:r>
          </a:p>
        </p:txBody>
      </p:sp>
    </p:spTree>
    <p:extLst>
      <p:ext uri="{BB962C8B-B14F-4D97-AF65-F5344CB8AC3E}">
        <p14:creationId xmlns:p14="http://schemas.microsoft.com/office/powerpoint/2010/main" val="23361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B7E921-4FB7-284B-9679-627B0D7126F5}"/>
              </a:ext>
            </a:extLst>
          </p:cNvPr>
          <p:cNvSpPr txBox="1"/>
          <p:nvPr/>
        </p:nvSpPr>
        <p:spPr>
          <a:xfrm>
            <a:off x="1057025" y="922644"/>
            <a:ext cx="5040285" cy="11695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a:latin typeface="+mj-lt"/>
                <a:ea typeface="+mj-ea"/>
                <a:cs typeface="+mj-cs"/>
              </a:rPr>
              <a:t>EXPLORATORY DATA ANALYSIS</a:t>
            </a:r>
          </a:p>
        </p:txBody>
      </p:sp>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FA2DFC-57DF-3D1C-6C31-B1134EA386AB}"/>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000" dirty="0"/>
              <a:t>Knime Data Explorer node used to perform basic exploratory data analysis and statistical inference, as well as searching for missing values.</a:t>
            </a:r>
          </a:p>
          <a:p>
            <a:pPr indent="-228600">
              <a:lnSpc>
                <a:spcPct val="90000"/>
              </a:lnSpc>
              <a:spcAft>
                <a:spcPts val="600"/>
              </a:spcAft>
              <a:buFont typeface="Arial" panose="020B0604020202020204" pitchFamily="34" charset="0"/>
              <a:buChar char="•"/>
            </a:pPr>
            <a:endParaRPr lang="en-US" sz="2000" dirty="0"/>
          </a:p>
        </p:txBody>
      </p:sp>
      <p:pic>
        <p:nvPicPr>
          <p:cNvPr id="4" name="Picture 3" descr="Graphical user interface, application&#10;&#10;Description automatically generated">
            <a:extLst>
              <a:ext uri="{FF2B5EF4-FFF2-40B4-BE49-F238E27FC236}">
                <a16:creationId xmlns:a16="http://schemas.microsoft.com/office/drawing/2014/main" id="{052B0B0D-25C1-AC33-1724-5CA58C6F069B}"/>
              </a:ext>
            </a:extLst>
          </p:cNvPr>
          <p:cNvPicPr>
            <a:picLocks noChangeAspect="1"/>
          </p:cNvPicPr>
          <p:nvPr/>
        </p:nvPicPr>
        <p:blipFill>
          <a:blip r:embed="rId3"/>
          <a:stretch>
            <a:fillRect/>
          </a:stretch>
        </p:blipFill>
        <p:spPr>
          <a:xfrm>
            <a:off x="7454186" y="774285"/>
            <a:ext cx="3374082" cy="2581173"/>
          </a:xfrm>
          <a:prstGeom prst="rect">
            <a:avLst/>
          </a:prstGeom>
        </p:spPr>
      </p:pic>
      <p:pic>
        <p:nvPicPr>
          <p:cNvPr id="7" name="Picture 6" descr="Calendar&#10;&#10;Description automatically generated">
            <a:extLst>
              <a:ext uri="{FF2B5EF4-FFF2-40B4-BE49-F238E27FC236}">
                <a16:creationId xmlns:a16="http://schemas.microsoft.com/office/drawing/2014/main" id="{1C7481D0-3533-2843-A6EA-01583DFBF208}"/>
              </a:ext>
            </a:extLst>
          </p:cNvPr>
          <p:cNvPicPr>
            <a:picLocks noChangeAspect="1"/>
          </p:cNvPicPr>
          <p:nvPr/>
        </p:nvPicPr>
        <p:blipFill>
          <a:blip r:embed="rId4"/>
          <a:stretch>
            <a:fillRect/>
          </a:stretch>
        </p:blipFill>
        <p:spPr>
          <a:xfrm>
            <a:off x="7373300" y="3575074"/>
            <a:ext cx="3535854" cy="2581173"/>
          </a:xfrm>
          <a:prstGeom prst="rect">
            <a:avLst/>
          </a:prstGeom>
        </p:spPr>
      </p:pic>
    </p:spTree>
    <p:extLst>
      <p:ext uri="{BB962C8B-B14F-4D97-AF65-F5344CB8AC3E}">
        <p14:creationId xmlns:p14="http://schemas.microsoft.com/office/powerpoint/2010/main" val="247442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4B7E921-4FB7-284B-9679-627B0D7126F5}"/>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1"/>
                </a:solidFill>
                <a:latin typeface="+mj-lt"/>
                <a:ea typeface="+mj-ea"/>
                <a:cs typeface="+mj-cs"/>
              </a:rPr>
              <a:t>Feature Selection</a:t>
            </a:r>
          </a:p>
        </p:txBody>
      </p:sp>
      <p:sp>
        <p:nvSpPr>
          <p:cNvPr id="6" name="TextBox 5">
            <a:extLst>
              <a:ext uri="{FF2B5EF4-FFF2-40B4-BE49-F238E27FC236}">
                <a16:creationId xmlns:a16="http://schemas.microsoft.com/office/drawing/2014/main" id="{A87927AC-8429-D242-9F31-193EE99C1A6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sz="2000" dirty="0"/>
              <a:t>Our first step was to find which variables were going to give us the most accurate model. To do this, we used two approaches – a variable significance table and research on other research papers provided in class.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2842BF1E-D9AB-40BA-ACC2-6AEA88EA509B}"/>
                  </a:ext>
                </a:extLst>
              </p:cNvPr>
              <p:cNvGraphicFramePr/>
              <p:nvPr>
                <p:extLst>
                  <p:ext uri="{D42A27DB-BD31-4B8C-83A1-F6EECF244321}">
                    <p14:modId xmlns:p14="http://schemas.microsoft.com/office/powerpoint/2010/main" val="2813710848"/>
                  </p:ext>
                </p:extLst>
              </p:nvPr>
            </p:nvGraphicFramePr>
            <p:xfrm>
              <a:off x="5295320" y="1782981"/>
              <a:ext cx="6253212" cy="436189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7" name="Chart 6">
                <a:extLst>
                  <a:ext uri="{FF2B5EF4-FFF2-40B4-BE49-F238E27FC236}">
                    <a16:creationId xmlns:a16="http://schemas.microsoft.com/office/drawing/2014/main" id="{2842BF1E-D9AB-40BA-ACC2-6AEA88EA509B}"/>
                  </a:ext>
                </a:extLst>
              </p:cNvPr>
              <p:cNvPicPr>
                <a:picLocks noGrp="1" noRot="1" noChangeAspect="1" noMove="1" noResize="1" noEditPoints="1" noAdjustHandles="1" noChangeArrowheads="1" noChangeShapeType="1"/>
              </p:cNvPicPr>
              <p:nvPr/>
            </p:nvPicPr>
            <p:blipFill>
              <a:blip r:embed="rId3"/>
              <a:stretch>
                <a:fillRect/>
              </a:stretch>
            </p:blipFill>
            <p:spPr>
              <a:xfrm>
                <a:off x="5295320" y="1782981"/>
                <a:ext cx="6253212" cy="4361892"/>
              </a:xfrm>
              <a:prstGeom prst="rect">
                <a:avLst/>
              </a:prstGeom>
            </p:spPr>
          </p:pic>
        </mc:Fallback>
      </mc:AlternateContent>
    </p:spTree>
    <p:extLst>
      <p:ext uri="{BB962C8B-B14F-4D97-AF65-F5344CB8AC3E}">
        <p14:creationId xmlns:p14="http://schemas.microsoft.com/office/powerpoint/2010/main" val="301987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4B7E921-4FB7-284B-9679-627B0D7126F5}"/>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mj-lt"/>
                <a:ea typeface="+mj-ea"/>
                <a:cs typeface="+mj-cs"/>
              </a:rPr>
              <a:t>DATA AGGREGATIONS</a:t>
            </a:r>
          </a:p>
          <a:p>
            <a:pPr>
              <a:lnSpc>
                <a:spcPct val="90000"/>
              </a:lnSpc>
              <a:spcBef>
                <a:spcPct val="0"/>
              </a:spcBef>
              <a:spcAft>
                <a:spcPts val="600"/>
              </a:spcAft>
            </a:pPr>
            <a:endParaRPr lang="en-US" sz="4800" b="1" kern="1200">
              <a:solidFill>
                <a:schemeClr val="tx1"/>
              </a:solidFill>
              <a:latin typeface="+mj-lt"/>
              <a:ea typeface="+mj-ea"/>
              <a:cs typeface="+mj-cs"/>
            </a:endParaRP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A6C18B6-BA9C-4AD8-AF88-A70AC928557C}"/>
              </a:ext>
            </a:extLst>
          </p:cNvPr>
          <p:cNvPicPr>
            <a:picLocks noChangeAspect="1"/>
          </p:cNvPicPr>
          <p:nvPr/>
        </p:nvPicPr>
        <p:blipFill>
          <a:blip r:embed="rId3"/>
          <a:stretch>
            <a:fillRect/>
          </a:stretch>
        </p:blipFill>
        <p:spPr>
          <a:xfrm>
            <a:off x="5064370" y="625683"/>
            <a:ext cx="3456632" cy="5132022"/>
          </a:xfrm>
          <a:prstGeom prst="rect">
            <a:avLst/>
          </a:prstGeom>
        </p:spPr>
      </p:pic>
      <p:pic>
        <p:nvPicPr>
          <p:cNvPr id="7" name="Picture 6">
            <a:extLst>
              <a:ext uri="{FF2B5EF4-FFF2-40B4-BE49-F238E27FC236}">
                <a16:creationId xmlns:a16="http://schemas.microsoft.com/office/drawing/2014/main" id="{92656E0F-CA1C-4865-AF4F-E836AC3564D9}"/>
              </a:ext>
            </a:extLst>
          </p:cNvPr>
          <p:cNvPicPr>
            <a:picLocks noChangeAspect="1"/>
          </p:cNvPicPr>
          <p:nvPr/>
        </p:nvPicPr>
        <p:blipFill>
          <a:blip r:embed="rId4"/>
          <a:stretch>
            <a:fillRect/>
          </a:stretch>
        </p:blipFill>
        <p:spPr>
          <a:xfrm>
            <a:off x="8874356" y="625683"/>
            <a:ext cx="3233908" cy="5132022"/>
          </a:xfrm>
          <a:prstGeom prst="rect">
            <a:avLst/>
          </a:prstGeom>
        </p:spPr>
      </p:pic>
    </p:spTree>
    <p:extLst>
      <p:ext uri="{BB962C8B-B14F-4D97-AF65-F5344CB8AC3E}">
        <p14:creationId xmlns:p14="http://schemas.microsoft.com/office/powerpoint/2010/main" val="401716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074894-0E99-894A-9B1A-0D7C79F5F6D7}"/>
              </a:ext>
            </a:extLst>
          </p:cNvPr>
          <p:cNvSpPr txBox="1"/>
          <p:nvPr/>
        </p:nvSpPr>
        <p:spPr>
          <a:xfrm>
            <a:off x="589560" y="856180"/>
            <a:ext cx="5279408"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Data Cleansing</a:t>
            </a:r>
          </a:p>
        </p:txBody>
      </p:sp>
      <p:grpSp>
        <p:nvGrpSpPr>
          <p:cNvPr id="36" name="Group 3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0E297CD-5450-7441-A033-60CDC02876B0}"/>
              </a:ext>
            </a:extLst>
          </p:cNvPr>
          <p:cNvSpPr txBox="1"/>
          <p:nvPr/>
        </p:nvSpPr>
        <p:spPr>
          <a:xfrm>
            <a:off x="590719" y="2330505"/>
            <a:ext cx="5278066" cy="1629349"/>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000" dirty="0"/>
              <a:t>Data cleansing  to transform and aggregate variables and address missing values</a:t>
            </a:r>
          </a:p>
          <a:p>
            <a:pPr marL="342900" indent="-342900">
              <a:lnSpc>
                <a:spcPct val="90000"/>
              </a:lnSpc>
              <a:spcAft>
                <a:spcPts val="600"/>
              </a:spcAft>
              <a:buFont typeface="Arial" panose="020B0604020202020204" pitchFamily="34" charset="0"/>
              <a:buChar char="•"/>
            </a:pPr>
            <a:r>
              <a:rPr lang="en-US" sz="2000" dirty="0"/>
              <a:t>Filter node used to prepare the data for analysis and cleansing</a:t>
            </a:r>
          </a:p>
          <a:p>
            <a:pPr marL="342900" indent="-342900">
              <a:lnSpc>
                <a:spcPct val="90000"/>
              </a:lnSpc>
              <a:spcAft>
                <a:spcPts val="600"/>
              </a:spcAft>
              <a:buFont typeface="Arial" panose="020B0604020202020204" pitchFamily="34" charset="0"/>
              <a:buChar char="•"/>
            </a:pPr>
            <a:endParaRPr lang="en-US" sz="2000" dirty="0"/>
          </a:p>
          <a:p>
            <a:pPr marL="342900" indent="-342900">
              <a:lnSpc>
                <a:spcPct val="90000"/>
              </a:lnSpc>
              <a:spcAft>
                <a:spcPts val="600"/>
              </a:spcAft>
              <a:buFont typeface="Arial" panose="020B0604020202020204" pitchFamily="34" charset="0"/>
              <a:buChar char="•"/>
            </a:pPr>
            <a:endParaRPr lang="en-US" sz="2000" dirty="0"/>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D1C6CB5F-F9D1-1A5C-2F05-2363BC133471}"/>
              </a:ext>
            </a:extLst>
          </p:cNvPr>
          <p:cNvPicPr>
            <a:picLocks noChangeAspect="1"/>
          </p:cNvPicPr>
          <p:nvPr/>
        </p:nvPicPr>
        <p:blipFill rotWithShape="1">
          <a:blip r:embed="rId2"/>
          <a:srcRect r="4" b="15460"/>
          <a:stretch/>
        </p:blipFill>
        <p:spPr>
          <a:xfrm>
            <a:off x="7083423" y="581892"/>
            <a:ext cx="4397433" cy="2518756"/>
          </a:xfrm>
          <a:prstGeom prst="rect">
            <a:avLst/>
          </a:prstGeom>
        </p:spPr>
      </p:pic>
      <p:sp>
        <p:nvSpPr>
          <p:cNvPr id="46" name="Rectangle 4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imeline&#10;&#10;Description automatically generated">
            <a:extLst>
              <a:ext uri="{FF2B5EF4-FFF2-40B4-BE49-F238E27FC236}">
                <a16:creationId xmlns:a16="http://schemas.microsoft.com/office/drawing/2014/main" id="{42B83CFE-0618-478D-B68E-397F89D74D45}"/>
              </a:ext>
            </a:extLst>
          </p:cNvPr>
          <p:cNvPicPr>
            <a:picLocks noChangeAspect="1"/>
          </p:cNvPicPr>
          <p:nvPr/>
        </p:nvPicPr>
        <p:blipFill rotWithShape="1">
          <a:blip r:embed="rId3"/>
          <a:srcRect t="17434" r="1" b="9457"/>
          <a:stretch/>
        </p:blipFill>
        <p:spPr>
          <a:xfrm>
            <a:off x="7083423" y="3707894"/>
            <a:ext cx="4395569" cy="2518756"/>
          </a:xfrm>
          <a:prstGeom prst="rect">
            <a:avLst/>
          </a:prstGeom>
        </p:spPr>
      </p:pic>
    </p:spTree>
    <p:extLst>
      <p:ext uri="{BB962C8B-B14F-4D97-AF65-F5344CB8AC3E}">
        <p14:creationId xmlns:p14="http://schemas.microsoft.com/office/powerpoint/2010/main" val="326491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074894-0E99-894A-9B1A-0D7C79F5F6D7}"/>
              </a:ext>
            </a:extLst>
          </p:cNvPr>
          <p:cNvSpPr txBox="1"/>
          <p:nvPr/>
        </p:nvSpPr>
        <p:spPr>
          <a:xfrm>
            <a:off x="589560" y="856180"/>
            <a:ext cx="5279408" cy="1128068"/>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4000" b="1" dirty="0">
                <a:latin typeface="+mj-lt"/>
                <a:ea typeface="+mj-ea"/>
                <a:cs typeface="+mj-cs"/>
              </a:rPr>
              <a:t>Handling Missing Values &amp; Variable Selection</a:t>
            </a:r>
          </a:p>
        </p:txBody>
      </p:sp>
      <p:grpSp>
        <p:nvGrpSpPr>
          <p:cNvPr id="36" name="Group 3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0E297CD-5450-7441-A033-60CDC02876B0}"/>
              </a:ext>
            </a:extLst>
          </p:cNvPr>
          <p:cNvSpPr txBox="1"/>
          <p:nvPr/>
        </p:nvSpPr>
        <p:spPr>
          <a:xfrm>
            <a:off x="590719" y="2330505"/>
            <a:ext cx="5278066" cy="2784106"/>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000" dirty="0"/>
              <a:t>Handling missing values are critical to the overall success of prediction</a:t>
            </a:r>
          </a:p>
          <a:p>
            <a:pPr marL="342900" indent="-342900">
              <a:lnSpc>
                <a:spcPct val="90000"/>
              </a:lnSpc>
              <a:spcAft>
                <a:spcPts val="600"/>
              </a:spcAft>
              <a:buFont typeface="Arial" panose="020B0604020202020204" pitchFamily="34" charset="0"/>
              <a:buChar char="•"/>
            </a:pPr>
            <a:r>
              <a:rPr lang="en-US" sz="2000" dirty="0"/>
              <a:t>Missing values are addressed through Knime Missing Value node</a:t>
            </a:r>
          </a:p>
          <a:p>
            <a:pPr marL="342900" indent="-342900">
              <a:lnSpc>
                <a:spcPct val="90000"/>
              </a:lnSpc>
              <a:spcAft>
                <a:spcPts val="600"/>
              </a:spcAft>
              <a:buFont typeface="Arial" panose="020B0604020202020204" pitchFamily="34" charset="0"/>
              <a:buChar char="•"/>
            </a:pPr>
            <a:r>
              <a:rPr lang="en-US" sz="2000" dirty="0"/>
              <a:t>Rule Engine node are used to aggregate variables to reduce the number of classes to fewest number possible</a:t>
            </a:r>
          </a:p>
          <a:p>
            <a:pPr marL="342900" indent="-342900">
              <a:lnSpc>
                <a:spcPct val="90000"/>
              </a:lnSpc>
              <a:spcAft>
                <a:spcPts val="600"/>
              </a:spcAft>
              <a:buFont typeface="Arial" panose="020B0604020202020204" pitchFamily="34" charset="0"/>
              <a:buChar char="•"/>
            </a:pPr>
            <a:endParaRPr lang="en-US" sz="2000" dirty="0"/>
          </a:p>
        </p:txBody>
      </p:sp>
      <p:sp>
        <p:nvSpPr>
          <p:cNvPr id="42" name="Rectangle 4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diagram&#10;&#10;Description automatically generated">
            <a:extLst>
              <a:ext uri="{FF2B5EF4-FFF2-40B4-BE49-F238E27FC236}">
                <a16:creationId xmlns:a16="http://schemas.microsoft.com/office/drawing/2014/main" id="{01A401C9-088F-4EB4-B3F1-D8314FD341A6}"/>
              </a:ext>
            </a:extLst>
          </p:cNvPr>
          <p:cNvPicPr>
            <a:picLocks noChangeAspect="1"/>
          </p:cNvPicPr>
          <p:nvPr/>
        </p:nvPicPr>
        <p:blipFill>
          <a:blip r:embed="rId2"/>
          <a:stretch>
            <a:fillRect/>
          </a:stretch>
        </p:blipFill>
        <p:spPr>
          <a:xfrm>
            <a:off x="6937050" y="250135"/>
            <a:ext cx="4589865" cy="2923587"/>
          </a:xfrm>
          <a:prstGeom prst="rect">
            <a:avLst/>
          </a:prstGeom>
        </p:spPr>
      </p:pic>
      <p:pic>
        <p:nvPicPr>
          <p:cNvPr id="15" name="Picture 14" descr="Graphical user interface&#10;&#10;Description automatically generated">
            <a:extLst>
              <a:ext uri="{FF2B5EF4-FFF2-40B4-BE49-F238E27FC236}">
                <a16:creationId xmlns:a16="http://schemas.microsoft.com/office/drawing/2014/main" id="{FD66448E-8C7A-488F-815B-B614B3CE49A9}"/>
              </a:ext>
            </a:extLst>
          </p:cNvPr>
          <p:cNvPicPr>
            <a:picLocks noChangeAspect="1"/>
          </p:cNvPicPr>
          <p:nvPr/>
        </p:nvPicPr>
        <p:blipFill>
          <a:blip r:embed="rId3"/>
          <a:stretch>
            <a:fillRect/>
          </a:stretch>
        </p:blipFill>
        <p:spPr>
          <a:xfrm>
            <a:off x="7144378" y="3572959"/>
            <a:ext cx="4456903" cy="2788626"/>
          </a:xfrm>
          <a:prstGeom prst="rect">
            <a:avLst/>
          </a:prstGeom>
        </p:spPr>
      </p:pic>
    </p:spTree>
    <p:extLst>
      <p:ext uri="{BB962C8B-B14F-4D97-AF65-F5344CB8AC3E}">
        <p14:creationId xmlns:p14="http://schemas.microsoft.com/office/powerpoint/2010/main" val="193914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6E-F700-FB4D-8333-A087C39ACBA6}"/>
              </a:ext>
            </a:extLst>
          </p:cNvPr>
          <p:cNvSpPr txBox="1"/>
          <p:nvPr/>
        </p:nvSpPr>
        <p:spPr>
          <a:xfrm>
            <a:off x="584026" y="2967349"/>
            <a:ext cx="11040127" cy="923330"/>
          </a:xfrm>
          <a:prstGeom prst="rect">
            <a:avLst/>
          </a:prstGeom>
          <a:noFill/>
        </p:spPr>
        <p:txBody>
          <a:bodyPr wrap="square" rtlCol="0">
            <a:spAutoFit/>
          </a:bodyPr>
          <a:lstStyle/>
          <a:p>
            <a:pPr algn="ctr"/>
            <a:r>
              <a:rPr lang="en-US" sz="5400" b="1" dirty="0">
                <a:solidFill>
                  <a:srgbClr val="FB6400"/>
                </a:solidFill>
                <a:latin typeface="FjallaOne" panose="02000506040000020004" pitchFamily="2" charset="77"/>
              </a:rPr>
              <a:t>MODELING</a:t>
            </a:r>
          </a:p>
        </p:txBody>
      </p:sp>
    </p:spTree>
    <p:extLst>
      <p:ext uri="{BB962C8B-B14F-4D97-AF65-F5344CB8AC3E}">
        <p14:creationId xmlns:p14="http://schemas.microsoft.com/office/powerpoint/2010/main" val="570521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B7E921-4FB7-284B-9679-627B0D7126F5}"/>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b="1" kern="1200" dirty="0">
                <a:solidFill>
                  <a:schemeClr val="tx1"/>
                </a:solidFill>
                <a:latin typeface="+mj-lt"/>
                <a:ea typeface="+mj-ea"/>
                <a:cs typeface="+mj-cs"/>
              </a:rPr>
              <a:t>MODEL 1 – DECISION TREE (With &amp; Without SMOTE)</a:t>
            </a:r>
          </a:p>
        </p:txBody>
      </p:sp>
      <p:sp>
        <p:nvSpPr>
          <p:cNvPr id="7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46FF98D-2F52-79E3-498E-8896047A28A2}"/>
              </a:ext>
            </a:extLst>
          </p:cNvPr>
          <p:cNvSpPr txBox="1"/>
          <p:nvPr/>
        </p:nvSpPr>
        <p:spPr>
          <a:xfrm>
            <a:off x="4654295" y="338328"/>
            <a:ext cx="6894576" cy="1819656"/>
          </a:xfrm>
          <a:prstGeom prst="rect">
            <a:avLst/>
          </a:prstGeom>
        </p:spPr>
        <p:txBody>
          <a:bodyPr vert="horz" lIns="91440" tIns="45720" rIns="91440" bIns="45720" rtlCol="0" anchor="ctr">
            <a:normAutofit/>
          </a:bodyPr>
          <a:lstStyle/>
          <a:p>
            <a:pPr marL="171450" indent="-171450">
              <a:lnSpc>
                <a:spcPct val="90000"/>
              </a:lnSpc>
              <a:spcAft>
                <a:spcPts val="600"/>
              </a:spcAft>
              <a:buFont typeface="Arial" panose="020B0604020202020204" pitchFamily="34" charset="0"/>
              <a:buChar char="•"/>
            </a:pPr>
            <a:r>
              <a:rPr lang="en-US" sz="1400" dirty="0"/>
              <a:t>First model to test was a Decision Tree. We approached this model with two different approaches – one using SMOTE, and another without. For both methods we used K-FOLD cross validation on the data</a:t>
            </a:r>
          </a:p>
          <a:p>
            <a:pPr marL="171450" indent="-171450">
              <a:lnSpc>
                <a:spcPct val="90000"/>
              </a:lnSpc>
              <a:spcAft>
                <a:spcPts val="600"/>
              </a:spcAft>
              <a:buFont typeface="Arial" panose="020B0604020202020204" pitchFamily="34" charset="0"/>
              <a:buChar char="•"/>
            </a:pPr>
            <a:r>
              <a:rPr lang="en-US" sz="1400" dirty="0"/>
              <a:t>Without SMOTE the model achieved an accuracy of 90.29% &amp; Misclassification Rate of 9.71%.  The sensitivity is 94% and specificity is 71.7%</a:t>
            </a:r>
          </a:p>
          <a:p>
            <a:pPr marL="171450" indent="-171450">
              <a:lnSpc>
                <a:spcPct val="90000"/>
              </a:lnSpc>
              <a:spcAft>
                <a:spcPts val="600"/>
              </a:spcAft>
              <a:buFont typeface="Arial" panose="020B0604020202020204" pitchFamily="34" charset="0"/>
              <a:buChar char="•"/>
            </a:pPr>
            <a:r>
              <a:rPr lang="en-US" sz="1400" dirty="0"/>
              <a:t>This improved slightly with SMOTE, with an accuracy of 90.75%, with 9.24% Misclassification Rate. The sensitivity is 93.7% and specificity is 76.1%</a:t>
            </a:r>
          </a:p>
        </p:txBody>
      </p:sp>
      <p:pic>
        <p:nvPicPr>
          <p:cNvPr id="1025" name="Picture 1" descr="page13image36983680">
            <a:extLst>
              <a:ext uri="{FF2B5EF4-FFF2-40B4-BE49-F238E27FC236}">
                <a16:creationId xmlns:a16="http://schemas.microsoft.com/office/drawing/2014/main" id="{F8B22241-4DAB-12A8-2B75-3B0D7B9781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1817" y="2404872"/>
            <a:ext cx="9776174" cy="3845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62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63FB2B-478C-A9AC-4C36-099868686E68}"/>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b="1" kern="1200" dirty="0">
                <a:solidFill>
                  <a:schemeClr val="tx1"/>
                </a:solidFill>
                <a:latin typeface="+mj-lt"/>
                <a:ea typeface="+mj-ea"/>
                <a:cs typeface="+mj-cs"/>
              </a:rPr>
              <a:t>MODEL 2 – Random Forest (With SMOTE)</a:t>
            </a:r>
          </a:p>
        </p:txBody>
      </p:sp>
      <p:sp>
        <p:nvSpPr>
          <p:cNvPr id="13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FF68A3-B7A0-8CC8-7AFF-91BAABD5034D}"/>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dirty="0"/>
              <a:t>This is the second model, and it performed better than a Decision Tree, with our accuracy improving to 92.05% and a Misclassification Rate of 7.94%. Sensitivity is 92.1% and specificity is 92%. For partitioning the data, we used k-Fold Cross Validation on the data.</a:t>
            </a:r>
          </a:p>
        </p:txBody>
      </p:sp>
      <p:pic>
        <p:nvPicPr>
          <p:cNvPr id="2049" name="Picture 1" descr="page15image37085104">
            <a:extLst>
              <a:ext uri="{FF2B5EF4-FFF2-40B4-BE49-F238E27FC236}">
                <a16:creationId xmlns:a16="http://schemas.microsoft.com/office/drawing/2014/main" id="{3B072244-7621-D981-8EF0-6DE4E38B2D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14930" y="2290936"/>
            <a:ext cx="8749948"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87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63FB2B-478C-A9AC-4C36-099868686E68}"/>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b="1" kern="1200" dirty="0">
                <a:solidFill>
                  <a:schemeClr val="tx1"/>
                </a:solidFill>
                <a:latin typeface="+mj-lt"/>
                <a:ea typeface="+mj-ea"/>
                <a:cs typeface="+mj-cs"/>
              </a:rPr>
              <a:t>MODEL 3 – Support Vector Machine (With SMOTE)</a:t>
            </a:r>
          </a:p>
        </p:txBody>
      </p:sp>
      <p:sp>
        <p:nvSpPr>
          <p:cNvPr id="3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FF68A3-B7A0-8CC8-7AFF-91BAABD5034D}"/>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000" dirty="0"/>
              <a:t>Third approach implemented was a Support Vector Machine. This approach gave us a less successful result, only amounting to 83.27% and a misclassification rate of 16.71%. </a:t>
            </a:r>
          </a:p>
        </p:txBody>
      </p:sp>
      <p:pic>
        <p:nvPicPr>
          <p:cNvPr id="8" name="Picture 1" descr="page17image36953408">
            <a:extLst>
              <a:ext uri="{FF2B5EF4-FFF2-40B4-BE49-F238E27FC236}">
                <a16:creationId xmlns:a16="http://schemas.microsoft.com/office/drawing/2014/main" id="{95CB1322-8960-C5E7-E413-C4D085B65C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19601" y="2290936"/>
            <a:ext cx="9540606"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94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DD93D6E-F700-FB4D-8333-A087C39ACBA6}"/>
              </a:ext>
            </a:extLst>
          </p:cNvPr>
          <p:cNvSpPr txBox="1"/>
          <p:nvPr/>
        </p:nvSpPr>
        <p:spPr>
          <a:xfrm>
            <a:off x="838201" y="365125"/>
            <a:ext cx="5251316"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Agenda</a:t>
            </a:r>
          </a:p>
        </p:txBody>
      </p:sp>
      <p:sp>
        <p:nvSpPr>
          <p:cNvPr id="3" name="TextBox 2">
            <a:extLst>
              <a:ext uri="{FF2B5EF4-FFF2-40B4-BE49-F238E27FC236}">
                <a16:creationId xmlns:a16="http://schemas.microsoft.com/office/drawing/2014/main" id="{04796FCC-0DBA-4775-B099-D503F6ACC99C}"/>
              </a:ext>
            </a:extLst>
          </p:cNvPr>
          <p:cNvSpPr txBox="1"/>
          <p:nvPr/>
        </p:nvSpPr>
        <p:spPr>
          <a:xfrm>
            <a:off x="838200" y="2333297"/>
            <a:ext cx="4619621" cy="3843666"/>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000" dirty="0"/>
              <a:t>Team Introduction</a:t>
            </a:r>
          </a:p>
          <a:p>
            <a:pPr marL="571500" indent="-228600">
              <a:lnSpc>
                <a:spcPct val="90000"/>
              </a:lnSpc>
              <a:spcAft>
                <a:spcPts val="600"/>
              </a:spcAft>
              <a:buFont typeface="Arial" panose="020B0604020202020204" pitchFamily="34" charset="0"/>
              <a:buChar char="•"/>
            </a:pPr>
            <a:r>
              <a:rPr lang="en-US" sz="2000" dirty="0"/>
              <a:t>Project Executive Summary</a:t>
            </a:r>
          </a:p>
          <a:p>
            <a:pPr marL="571500" indent="-228600">
              <a:lnSpc>
                <a:spcPct val="90000"/>
              </a:lnSpc>
              <a:spcAft>
                <a:spcPts val="600"/>
              </a:spcAft>
              <a:buFont typeface="Arial" panose="020B0604020202020204" pitchFamily="34" charset="0"/>
              <a:buChar char="•"/>
            </a:pPr>
            <a:r>
              <a:rPr lang="en-US" sz="2000" dirty="0"/>
              <a:t>Business Understanding</a:t>
            </a:r>
          </a:p>
          <a:p>
            <a:pPr marL="571500" indent="-228600">
              <a:lnSpc>
                <a:spcPct val="90000"/>
              </a:lnSpc>
              <a:spcAft>
                <a:spcPts val="600"/>
              </a:spcAft>
              <a:buFont typeface="Arial" panose="020B0604020202020204" pitchFamily="34" charset="0"/>
              <a:buChar char="•"/>
            </a:pPr>
            <a:r>
              <a:rPr lang="en-US" sz="2000" dirty="0"/>
              <a:t>Data Understanding </a:t>
            </a:r>
          </a:p>
          <a:p>
            <a:pPr marL="571500" indent="-228600">
              <a:lnSpc>
                <a:spcPct val="90000"/>
              </a:lnSpc>
              <a:spcAft>
                <a:spcPts val="600"/>
              </a:spcAft>
              <a:buFont typeface="Arial" panose="020B0604020202020204" pitchFamily="34" charset="0"/>
              <a:buChar char="•"/>
            </a:pPr>
            <a:r>
              <a:rPr lang="en-US" sz="2000" dirty="0"/>
              <a:t>Data Preparation</a:t>
            </a:r>
          </a:p>
          <a:p>
            <a:pPr marL="571500" indent="-228600">
              <a:lnSpc>
                <a:spcPct val="90000"/>
              </a:lnSpc>
              <a:spcAft>
                <a:spcPts val="600"/>
              </a:spcAft>
              <a:buFont typeface="Arial" panose="020B0604020202020204" pitchFamily="34" charset="0"/>
              <a:buChar char="•"/>
            </a:pPr>
            <a:r>
              <a:rPr lang="en-US" sz="2000" dirty="0"/>
              <a:t>Modeling</a:t>
            </a:r>
          </a:p>
          <a:p>
            <a:pPr marL="571500" indent="-228600">
              <a:lnSpc>
                <a:spcPct val="90000"/>
              </a:lnSpc>
              <a:spcAft>
                <a:spcPts val="600"/>
              </a:spcAft>
              <a:buFont typeface="Arial" panose="020B0604020202020204" pitchFamily="34" charset="0"/>
              <a:buChar char="•"/>
            </a:pPr>
            <a:r>
              <a:rPr lang="en-US" sz="2000" dirty="0"/>
              <a:t>Evaluation</a:t>
            </a:r>
          </a:p>
          <a:p>
            <a:pPr marL="571500" indent="-228600">
              <a:lnSpc>
                <a:spcPct val="90000"/>
              </a:lnSpc>
              <a:spcAft>
                <a:spcPts val="600"/>
              </a:spcAft>
              <a:buFont typeface="Arial" panose="020B0604020202020204" pitchFamily="34" charset="0"/>
              <a:buChar char="•"/>
            </a:pPr>
            <a:r>
              <a:rPr lang="en-US" sz="2000" dirty="0"/>
              <a:t>Deployment</a:t>
            </a:r>
          </a:p>
          <a:p>
            <a:pPr marL="571500" indent="-228600">
              <a:lnSpc>
                <a:spcPct val="90000"/>
              </a:lnSpc>
              <a:spcAft>
                <a:spcPts val="600"/>
              </a:spcAft>
              <a:buFont typeface="Arial" panose="020B0604020202020204" pitchFamily="34" charset="0"/>
              <a:buChar char="•"/>
            </a:pPr>
            <a:endParaRPr lang="en-US" sz="2000" dirty="0"/>
          </a:p>
          <a:p>
            <a:pPr marL="571500" indent="-228600">
              <a:lnSpc>
                <a:spcPct val="90000"/>
              </a:lnSpc>
              <a:spcAft>
                <a:spcPts val="600"/>
              </a:spcAft>
              <a:buFont typeface="Arial" panose="020B0604020202020204" pitchFamily="34" charset="0"/>
              <a:buChar char="•"/>
            </a:pPr>
            <a:endParaRPr lang="en-US" sz="2000" dirty="0"/>
          </a:p>
          <a:p>
            <a:pPr marL="571500" indent="-228600">
              <a:lnSpc>
                <a:spcPct val="90000"/>
              </a:lnSpc>
              <a:spcAft>
                <a:spcPts val="600"/>
              </a:spcAft>
              <a:buFont typeface="Arial" panose="020B0604020202020204" pitchFamily="34" charset="0"/>
              <a:buChar char="•"/>
            </a:pPr>
            <a:endParaRPr lang="en-US" sz="2000" dirty="0"/>
          </a:p>
          <a:p>
            <a:pPr marL="571500" indent="-228600">
              <a:lnSpc>
                <a:spcPct val="90000"/>
              </a:lnSpc>
              <a:spcAft>
                <a:spcPts val="600"/>
              </a:spcAft>
              <a:buFont typeface="Arial" panose="020B0604020202020204" pitchFamily="34" charset="0"/>
              <a:buChar char="•"/>
            </a:pPr>
            <a:endParaRPr lang="en-US" sz="2000" dirty="0"/>
          </a:p>
          <a:p>
            <a:pPr marL="571500" indent="-228600">
              <a:lnSpc>
                <a:spcPct val="90000"/>
              </a:lnSpc>
              <a:spcAft>
                <a:spcPts val="600"/>
              </a:spcAft>
              <a:buFont typeface="Arial" panose="020B0604020202020204" pitchFamily="34" charset="0"/>
              <a:buChar char="•"/>
            </a:pPr>
            <a:endParaRPr lang="en-US" sz="2000" dirty="0"/>
          </a:p>
        </p:txBody>
      </p:sp>
      <p:pic>
        <p:nvPicPr>
          <p:cNvPr id="6" name="Picture 5" descr="Hands-on top of each other">
            <a:extLst>
              <a:ext uri="{FF2B5EF4-FFF2-40B4-BE49-F238E27FC236}">
                <a16:creationId xmlns:a16="http://schemas.microsoft.com/office/drawing/2014/main" id="{2F1EB9A2-6FD0-8C8C-5186-02E7930D62AE}"/>
              </a:ext>
            </a:extLst>
          </p:cNvPr>
          <p:cNvPicPr>
            <a:picLocks noChangeAspect="1"/>
          </p:cNvPicPr>
          <p:nvPr/>
        </p:nvPicPr>
        <p:blipFill rotWithShape="1">
          <a:blip r:embed="rId2"/>
          <a:srcRect l="52330" r="963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03412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263FB2B-478C-A9AC-4C36-099868686E68}"/>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chemeClr val="tx1"/>
                </a:solidFill>
                <a:latin typeface="+mj-lt"/>
                <a:ea typeface="+mj-ea"/>
                <a:cs typeface="+mj-cs"/>
              </a:rPr>
              <a:t>MODEL 4 – kNN (With SMOTE)</a:t>
            </a:r>
          </a:p>
        </p:txBody>
      </p:sp>
      <p:sp>
        <p:nvSpPr>
          <p:cNvPr id="13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FF68A3-B7A0-8CC8-7AFF-91BAABD5034D}"/>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r>
              <a:rPr lang="en-US" sz="2200" dirty="0"/>
              <a:t>Our final approach was kNN. This approach had an accuracy of 87.35% and a misclassification rate of 12.64%. Sensitivity and specificity for HIGH are 86.8% and 89.9% respectively. </a:t>
            </a:r>
          </a:p>
        </p:txBody>
      </p:sp>
      <p:pic>
        <p:nvPicPr>
          <p:cNvPr id="3076" name="Picture 4" descr="page18image36882880">
            <a:extLst>
              <a:ext uri="{FF2B5EF4-FFF2-40B4-BE49-F238E27FC236}">
                <a16:creationId xmlns:a16="http://schemas.microsoft.com/office/drawing/2014/main" id="{C56C01B2-00F2-419A-7571-BE554B3927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79" y="2290936"/>
            <a:ext cx="9371249"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932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6E-F700-FB4D-8333-A087C39ACBA6}"/>
              </a:ext>
            </a:extLst>
          </p:cNvPr>
          <p:cNvSpPr txBox="1"/>
          <p:nvPr/>
        </p:nvSpPr>
        <p:spPr>
          <a:xfrm>
            <a:off x="584026" y="2967349"/>
            <a:ext cx="11040127" cy="923330"/>
          </a:xfrm>
          <a:prstGeom prst="rect">
            <a:avLst/>
          </a:prstGeom>
          <a:noFill/>
        </p:spPr>
        <p:txBody>
          <a:bodyPr wrap="square" rtlCol="0">
            <a:spAutoFit/>
          </a:bodyPr>
          <a:lstStyle/>
          <a:p>
            <a:pPr algn="ctr"/>
            <a:r>
              <a:rPr lang="en-US" sz="5400" b="1" dirty="0">
                <a:solidFill>
                  <a:srgbClr val="FB6400"/>
                </a:solidFill>
                <a:latin typeface="FjallaOne" panose="02000506040000020004" pitchFamily="2" charset="77"/>
              </a:rPr>
              <a:t>EVALUATION</a:t>
            </a:r>
          </a:p>
        </p:txBody>
      </p:sp>
    </p:spTree>
    <p:extLst>
      <p:ext uri="{BB962C8B-B14F-4D97-AF65-F5344CB8AC3E}">
        <p14:creationId xmlns:p14="http://schemas.microsoft.com/office/powerpoint/2010/main" val="615407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A263FB2B-478C-A9AC-4C36-099868686E68}"/>
              </a:ext>
            </a:extLst>
          </p:cNvPr>
          <p:cNvSpPr txBox="1"/>
          <p:nvPr/>
        </p:nvSpPr>
        <p:spPr>
          <a:xfrm>
            <a:off x="828675" y="494414"/>
            <a:ext cx="10534650" cy="8174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dirty="0">
                <a:solidFill>
                  <a:schemeClr val="tx1"/>
                </a:solidFill>
                <a:latin typeface="+mj-lt"/>
                <a:ea typeface="+mj-ea"/>
                <a:cs typeface="+mj-cs"/>
              </a:rPr>
              <a:t>CONFUSION MATRIX</a:t>
            </a:r>
          </a:p>
        </p:txBody>
      </p:sp>
      <p:graphicFrame>
        <p:nvGraphicFramePr>
          <p:cNvPr id="2" name="Table 1">
            <a:extLst>
              <a:ext uri="{FF2B5EF4-FFF2-40B4-BE49-F238E27FC236}">
                <a16:creationId xmlns:a16="http://schemas.microsoft.com/office/drawing/2014/main" id="{C4A7FDB1-213C-3A19-D0CD-DF5EB5089C22}"/>
              </a:ext>
            </a:extLst>
          </p:cNvPr>
          <p:cNvGraphicFramePr>
            <a:graphicFrameLocks noGrp="1"/>
          </p:cNvGraphicFramePr>
          <p:nvPr>
            <p:extLst>
              <p:ext uri="{D42A27DB-BD31-4B8C-83A1-F6EECF244321}">
                <p14:modId xmlns:p14="http://schemas.microsoft.com/office/powerpoint/2010/main" val="520817090"/>
              </p:ext>
            </p:extLst>
          </p:nvPr>
        </p:nvGraphicFramePr>
        <p:xfrm>
          <a:off x="846456" y="2354239"/>
          <a:ext cx="10499092" cy="3948088"/>
        </p:xfrm>
        <a:graphic>
          <a:graphicData uri="http://schemas.openxmlformats.org/drawingml/2006/table">
            <a:tbl>
              <a:tblPr firstRow="1" firstCol="1" bandRow="1">
                <a:tableStyleId>{5C22544A-7EE6-4342-B048-85BDC9FD1C3A}</a:tableStyleId>
              </a:tblPr>
              <a:tblGrid>
                <a:gridCol w="1870952">
                  <a:extLst>
                    <a:ext uri="{9D8B030D-6E8A-4147-A177-3AD203B41FA5}">
                      <a16:colId xmlns:a16="http://schemas.microsoft.com/office/drawing/2014/main" val="3860416354"/>
                    </a:ext>
                  </a:extLst>
                </a:gridCol>
                <a:gridCol w="1983909">
                  <a:extLst>
                    <a:ext uri="{9D8B030D-6E8A-4147-A177-3AD203B41FA5}">
                      <a16:colId xmlns:a16="http://schemas.microsoft.com/office/drawing/2014/main" val="2012010413"/>
                    </a:ext>
                  </a:extLst>
                </a:gridCol>
                <a:gridCol w="1605847">
                  <a:extLst>
                    <a:ext uri="{9D8B030D-6E8A-4147-A177-3AD203B41FA5}">
                      <a16:colId xmlns:a16="http://schemas.microsoft.com/office/drawing/2014/main" val="4088022327"/>
                    </a:ext>
                  </a:extLst>
                </a:gridCol>
                <a:gridCol w="1875562">
                  <a:extLst>
                    <a:ext uri="{9D8B030D-6E8A-4147-A177-3AD203B41FA5}">
                      <a16:colId xmlns:a16="http://schemas.microsoft.com/office/drawing/2014/main" val="376388141"/>
                    </a:ext>
                  </a:extLst>
                </a:gridCol>
                <a:gridCol w="1714194">
                  <a:extLst>
                    <a:ext uri="{9D8B030D-6E8A-4147-A177-3AD203B41FA5}">
                      <a16:colId xmlns:a16="http://schemas.microsoft.com/office/drawing/2014/main" val="1112517610"/>
                    </a:ext>
                  </a:extLst>
                </a:gridCol>
                <a:gridCol w="1448628">
                  <a:extLst>
                    <a:ext uri="{9D8B030D-6E8A-4147-A177-3AD203B41FA5}">
                      <a16:colId xmlns:a16="http://schemas.microsoft.com/office/drawing/2014/main" val="1458437065"/>
                    </a:ext>
                  </a:extLst>
                </a:gridCol>
              </a:tblGrid>
              <a:tr h="849813">
                <a:tc>
                  <a:txBody>
                    <a:bodyPr/>
                    <a:lstStyle/>
                    <a:p>
                      <a:pPr marL="0" marR="0">
                        <a:spcBef>
                          <a:spcPts val="0"/>
                        </a:spcBef>
                        <a:spcAft>
                          <a:spcPts val="0"/>
                        </a:spcAft>
                      </a:pPr>
                      <a:r>
                        <a:rPr lang="en-US" sz="1700">
                          <a:effectLst/>
                        </a:rPr>
                        <a:t> </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9587" marR="99587" marT="0" marB="0"/>
                </a:tc>
                <a:tc>
                  <a:txBody>
                    <a:bodyPr/>
                    <a:lstStyle/>
                    <a:p>
                      <a:pPr marL="0" marR="0" algn="ctr">
                        <a:spcBef>
                          <a:spcPts val="0"/>
                        </a:spcBef>
                        <a:spcAft>
                          <a:spcPts val="0"/>
                        </a:spcAft>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Decision Tree (without SMOTE)</a:t>
                      </a:r>
                    </a:p>
                  </a:txBody>
                  <a:tcPr marL="99587" marR="99587" marT="0" marB="0"/>
                </a:tc>
                <a:tc>
                  <a:txBody>
                    <a:bodyPr/>
                    <a:lstStyle/>
                    <a:p>
                      <a:pPr algn="ctr"/>
                      <a:r>
                        <a:rPr lang="en-US" sz="1700">
                          <a:latin typeface="Times New Roman" panose="02020603050405020304" pitchFamily="18" charset="0"/>
                          <a:cs typeface="Times New Roman" panose="02020603050405020304" pitchFamily="18" charset="0"/>
                        </a:rPr>
                        <a:t>Decision Tree (SMOTE)</a:t>
                      </a:r>
                    </a:p>
                  </a:txBody>
                  <a:tcPr marL="99587" marR="99587"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a:effectLst/>
                        </a:rPr>
                        <a:t>Random Forest</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9587" marR="99587"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Support Vector Machine</a:t>
                      </a:r>
                    </a:p>
                    <a:p>
                      <a:pPr marL="0" marR="0" algn="ctr">
                        <a:spcBef>
                          <a:spcPts val="0"/>
                        </a:spcBef>
                        <a:spcAft>
                          <a:spcPts val="0"/>
                        </a:spcAft>
                      </a:pP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9587" marR="99587"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kNN</a:t>
                      </a:r>
                    </a:p>
                    <a:p>
                      <a:pPr marL="0" marR="0" algn="ctr">
                        <a:spcBef>
                          <a:spcPts val="0"/>
                        </a:spcBef>
                        <a:spcAft>
                          <a:spcPts val="0"/>
                        </a:spcAft>
                      </a:pP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9587" marR="99587" marT="0" marB="0"/>
                </a:tc>
                <a:extLst>
                  <a:ext uri="{0D108BD9-81ED-4DB2-BD59-A6C34878D82A}">
                    <a16:rowId xmlns:a16="http://schemas.microsoft.com/office/drawing/2014/main" val="299101046"/>
                  </a:ext>
                </a:extLst>
              </a:tr>
              <a:tr h="407202">
                <a:tc>
                  <a:txBody>
                    <a:bodyPr/>
                    <a:lstStyle/>
                    <a:p>
                      <a:pPr marL="0" marR="0">
                        <a:spcBef>
                          <a:spcPts val="0"/>
                        </a:spcBef>
                        <a:spcAft>
                          <a:spcPts val="0"/>
                        </a:spcAft>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Accuracy</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90.30%</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90.80%</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92.00%</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83.28%</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87.40%</a:t>
                      </a:r>
                    </a:p>
                  </a:txBody>
                  <a:tcPr marL="99587" marR="99587" marT="0" marB="0"/>
                </a:tc>
                <a:extLst>
                  <a:ext uri="{0D108BD9-81ED-4DB2-BD59-A6C34878D82A}">
                    <a16:rowId xmlns:a16="http://schemas.microsoft.com/office/drawing/2014/main" val="3182956983"/>
                  </a:ext>
                </a:extLst>
              </a:tr>
              <a:tr h="1115379">
                <a:tc>
                  <a:txBody>
                    <a:bodyPr/>
                    <a:lstStyle/>
                    <a:p>
                      <a:r>
                        <a:rPr lang="en-US" sz="1700">
                          <a:latin typeface="Times New Roman" panose="02020603050405020304" pitchFamily="18" charset="0"/>
                          <a:cs typeface="Times New Roman" panose="02020603050405020304" pitchFamily="18" charset="0"/>
                        </a:rPr>
                        <a:t>Major Class Sensitivity</a:t>
                      </a:r>
                    </a:p>
                    <a:p>
                      <a:endParaRPr lang="en-US" sz="2600"/>
                    </a:p>
                  </a:txBody>
                  <a:tcPr marL="132783" marR="132783" marT="66392" marB="66392"/>
                </a:tc>
                <a:tc>
                  <a:txBody>
                    <a:bodyPr/>
                    <a:lstStyle/>
                    <a:p>
                      <a:pPr algn="ctr"/>
                      <a:r>
                        <a:rPr lang="en-US" sz="2300">
                          <a:latin typeface="+mn-lt"/>
                          <a:cs typeface="Times New Roman" panose="02020603050405020304" pitchFamily="18" charset="0"/>
                        </a:rPr>
                        <a:t>94.00%</a:t>
                      </a:r>
                    </a:p>
                  </a:txBody>
                  <a:tcPr marL="132783" marR="132783" marT="66392" marB="66392"/>
                </a:tc>
                <a:tc>
                  <a:txBody>
                    <a:bodyPr/>
                    <a:lstStyle/>
                    <a:p>
                      <a:pPr algn="ctr"/>
                      <a:r>
                        <a:rPr lang="en-US" sz="2300">
                          <a:latin typeface="+mn-lt"/>
                        </a:rPr>
                        <a:t>93.70%</a:t>
                      </a:r>
                    </a:p>
                  </a:txBody>
                  <a:tcPr marL="132783" marR="132783" marT="66392" marB="66392"/>
                </a:tc>
                <a:tc>
                  <a:txBody>
                    <a:bodyPr/>
                    <a:lstStyle/>
                    <a:p>
                      <a:pPr algn="ctr"/>
                      <a:r>
                        <a:rPr lang="en-US" sz="2300">
                          <a:latin typeface="+mn-lt"/>
                        </a:rPr>
                        <a:t>92.10%</a:t>
                      </a:r>
                    </a:p>
                  </a:txBody>
                  <a:tcPr marL="132783" marR="132783" marT="66392" marB="66392"/>
                </a:tc>
                <a:tc>
                  <a:txBody>
                    <a:bodyPr/>
                    <a:lstStyle/>
                    <a:p>
                      <a:pPr algn="ctr"/>
                      <a:r>
                        <a:rPr lang="en-US" sz="2300">
                          <a:latin typeface="+mn-lt"/>
                        </a:rPr>
                        <a:t>1.00%</a:t>
                      </a:r>
                    </a:p>
                  </a:txBody>
                  <a:tcPr marL="132783" marR="132783" marT="66392" marB="66392"/>
                </a:tc>
                <a:tc>
                  <a:txBody>
                    <a:bodyPr/>
                    <a:lstStyle/>
                    <a:p>
                      <a:pPr algn="ctr"/>
                      <a:r>
                        <a:rPr lang="en-US" sz="2300">
                          <a:latin typeface="+mn-lt"/>
                        </a:rPr>
                        <a:t>86.80%</a:t>
                      </a:r>
                    </a:p>
                  </a:txBody>
                  <a:tcPr marL="132783" marR="132783" marT="66392" marB="66392"/>
                </a:tc>
                <a:extLst>
                  <a:ext uri="{0D108BD9-81ED-4DB2-BD59-A6C34878D82A}">
                    <a16:rowId xmlns:a16="http://schemas.microsoft.com/office/drawing/2014/main" val="1257115922"/>
                  </a:ext>
                </a:extLst>
              </a:tr>
              <a:tr h="584246">
                <a:tc>
                  <a:txBody>
                    <a:bodyPr/>
                    <a:lstStyle/>
                    <a:p>
                      <a:pPr marL="0" marR="0">
                        <a:spcBef>
                          <a:spcPts val="0"/>
                        </a:spcBef>
                        <a:spcAft>
                          <a:spcPts val="0"/>
                        </a:spcAft>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Minority Class Specificity</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70.42%</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76.10%</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92%</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1.00%</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89.90%</a:t>
                      </a:r>
                    </a:p>
                  </a:txBody>
                  <a:tcPr marL="99587" marR="99587" marT="0" marB="0"/>
                </a:tc>
                <a:extLst>
                  <a:ext uri="{0D108BD9-81ED-4DB2-BD59-A6C34878D82A}">
                    <a16:rowId xmlns:a16="http://schemas.microsoft.com/office/drawing/2014/main" val="1470297027"/>
                  </a:ext>
                </a:extLst>
              </a:tr>
              <a:tr h="584246">
                <a:tc>
                  <a:txBody>
                    <a:bodyPr/>
                    <a:lstStyle/>
                    <a:p>
                      <a:pPr marL="0" marR="0">
                        <a:spcBef>
                          <a:spcPts val="0"/>
                        </a:spcBef>
                        <a:spcAft>
                          <a:spcPts val="0"/>
                        </a:spcAft>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Misclassification Rate</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9.71%</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9.24%</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7.95%</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16.71%</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12.65%</a:t>
                      </a:r>
                    </a:p>
                  </a:txBody>
                  <a:tcPr marL="99587" marR="99587" marT="0" marB="0"/>
                </a:tc>
                <a:extLst>
                  <a:ext uri="{0D108BD9-81ED-4DB2-BD59-A6C34878D82A}">
                    <a16:rowId xmlns:a16="http://schemas.microsoft.com/office/drawing/2014/main" val="2897603618"/>
                  </a:ext>
                </a:extLst>
              </a:tr>
              <a:tr h="407202">
                <a:tc>
                  <a:txBody>
                    <a:bodyPr/>
                    <a:lstStyle/>
                    <a:p>
                      <a:pPr marL="0" marR="0">
                        <a:spcBef>
                          <a:spcPts val="0"/>
                        </a:spcBef>
                        <a:spcAft>
                          <a:spcPts val="0"/>
                        </a:spcAft>
                      </a:pPr>
                      <a:r>
                        <a:rPr lang="en-US" sz="1700">
                          <a:effectLst/>
                          <a:latin typeface="Times New Roman" panose="02020603050405020304" pitchFamily="18" charset="0"/>
                          <a:ea typeface="Times New Roman" panose="02020603050405020304" pitchFamily="18" charset="0"/>
                          <a:cs typeface="Times New Roman" panose="02020603050405020304" pitchFamily="18" charset="0"/>
                        </a:rPr>
                        <a:t>ROC</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91.68%</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91.82%</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98.60%</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45%</a:t>
                      </a:r>
                    </a:p>
                  </a:txBody>
                  <a:tcPr marL="99587" marR="99587" marT="0" marB="0"/>
                </a:tc>
                <a:tc>
                  <a:txBody>
                    <a:bodyPr/>
                    <a:lstStyle/>
                    <a:p>
                      <a:pPr marL="0" marR="0" algn="ctr">
                        <a:spcBef>
                          <a:spcPts val="0"/>
                        </a:spcBef>
                        <a:spcAft>
                          <a:spcPts val="0"/>
                        </a:spcAft>
                      </a:pPr>
                      <a:r>
                        <a:rPr lang="en-US" sz="2300">
                          <a:effectLst/>
                          <a:latin typeface="+mn-lt"/>
                          <a:ea typeface="Times New Roman" panose="02020603050405020304" pitchFamily="18" charset="0"/>
                          <a:cs typeface="Times New Roman" panose="02020603050405020304" pitchFamily="18" charset="0"/>
                        </a:rPr>
                        <a:t>96.90%</a:t>
                      </a:r>
                    </a:p>
                  </a:txBody>
                  <a:tcPr marL="99587" marR="99587" marT="0" marB="0"/>
                </a:tc>
                <a:extLst>
                  <a:ext uri="{0D108BD9-81ED-4DB2-BD59-A6C34878D82A}">
                    <a16:rowId xmlns:a16="http://schemas.microsoft.com/office/drawing/2014/main" val="1262861534"/>
                  </a:ext>
                </a:extLst>
              </a:tr>
            </a:tbl>
          </a:graphicData>
        </a:graphic>
      </p:graphicFrame>
    </p:spTree>
    <p:extLst>
      <p:ext uri="{BB962C8B-B14F-4D97-AF65-F5344CB8AC3E}">
        <p14:creationId xmlns:p14="http://schemas.microsoft.com/office/powerpoint/2010/main" val="708537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6E-F700-FB4D-8333-A087C39ACBA6}"/>
              </a:ext>
            </a:extLst>
          </p:cNvPr>
          <p:cNvSpPr txBox="1"/>
          <p:nvPr/>
        </p:nvSpPr>
        <p:spPr>
          <a:xfrm>
            <a:off x="584026" y="2967349"/>
            <a:ext cx="11040127" cy="923330"/>
          </a:xfrm>
          <a:prstGeom prst="rect">
            <a:avLst/>
          </a:prstGeom>
          <a:noFill/>
        </p:spPr>
        <p:txBody>
          <a:bodyPr wrap="square" rtlCol="0">
            <a:spAutoFit/>
          </a:bodyPr>
          <a:lstStyle/>
          <a:p>
            <a:pPr algn="ctr"/>
            <a:r>
              <a:rPr lang="en-US" sz="5400" b="1" dirty="0">
                <a:solidFill>
                  <a:srgbClr val="FB6400"/>
                </a:solidFill>
                <a:latin typeface="FjallaOne" panose="02000506040000020004" pitchFamily="2" charset="77"/>
              </a:rPr>
              <a:t>DEPLOYMENT</a:t>
            </a:r>
          </a:p>
        </p:txBody>
      </p:sp>
    </p:spTree>
    <p:extLst>
      <p:ext uri="{BB962C8B-B14F-4D97-AF65-F5344CB8AC3E}">
        <p14:creationId xmlns:p14="http://schemas.microsoft.com/office/powerpoint/2010/main" val="855681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154428D-D553-02D1-ACD2-30D68BA23FD2}"/>
              </a:ext>
            </a:extLst>
          </p:cNvPr>
          <p:cNvSpPr txBox="1"/>
          <p:nvPr/>
        </p:nvSpPr>
        <p:spPr>
          <a:xfrm>
            <a:off x="643468" y="621792"/>
            <a:ext cx="4989890" cy="54132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1"/>
                </a:solidFill>
                <a:latin typeface="+mj-lt"/>
                <a:ea typeface="+mj-ea"/>
                <a:cs typeface="+mj-cs"/>
              </a:rPr>
              <a:t>DEPLOYMENT OPTIONS AND CONSIDERATION</a:t>
            </a:r>
          </a:p>
        </p:txBody>
      </p:sp>
      <p:sp>
        <p:nvSpPr>
          <p:cNvPr id="27" name="Freeform: Shape 26">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DE22B186-0C27-C975-BA16-BDCC158350CD}"/>
              </a:ext>
            </a:extLst>
          </p:cNvPr>
          <p:cNvSpPr txBox="1"/>
          <p:nvPr/>
        </p:nvSpPr>
        <p:spPr>
          <a:xfrm>
            <a:off x="5325626" y="643466"/>
            <a:ext cx="6222906" cy="5571065"/>
          </a:xfrm>
          <a:prstGeom prst="rect">
            <a:avLst/>
          </a:prstGeom>
          <a:noFill/>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dirty="0">
                <a:effectLst/>
              </a:rPr>
              <a:t>This analysis can be integrated into business processes to improve road safety </a:t>
            </a:r>
          </a:p>
          <a:p>
            <a:pPr marL="342900" indent="-228600">
              <a:lnSpc>
                <a:spcPct val="90000"/>
              </a:lnSpc>
              <a:spcAft>
                <a:spcPts val="600"/>
              </a:spcAft>
              <a:buFont typeface="Arial" panose="020B0604020202020204" pitchFamily="34" charset="0"/>
              <a:buChar char="•"/>
            </a:pPr>
            <a:r>
              <a:rPr lang="en-US" sz="2000" dirty="0">
                <a:effectLst/>
              </a:rPr>
              <a:t>Based on the RF model, the most significant variables for predicting Injury Severity are MAXSEV_IM, DEFORMED, TRAV_SP, SEX_IM, SPEEDREL, REST_USE, LGTCON_IM, AGE, REL_ROAD, INT_HWY, MDLYR_IM, ALCHL_IM, MANCOL_IM, BDYTYP_IM, DRUGS and AIR_BAG</a:t>
            </a:r>
          </a:p>
          <a:p>
            <a:pPr marL="342900" indent="-228600">
              <a:lnSpc>
                <a:spcPct val="90000"/>
              </a:lnSpc>
              <a:spcAft>
                <a:spcPts val="600"/>
              </a:spcAft>
              <a:buFont typeface="Arial" panose="020B0604020202020204" pitchFamily="34" charset="0"/>
              <a:buChar char="•"/>
            </a:pPr>
            <a:r>
              <a:rPr lang="en-US" sz="2000" dirty="0">
                <a:effectLst/>
              </a:rPr>
              <a:t>We recommended to share our analysis with local and state representatives to assist in the implementation of better road designs and heavier mandates on speed limits on local streets and interstates. </a:t>
            </a:r>
          </a:p>
          <a:p>
            <a:pPr marL="342900" indent="-228600">
              <a:lnSpc>
                <a:spcPct val="90000"/>
              </a:lnSpc>
              <a:spcAft>
                <a:spcPts val="600"/>
              </a:spcAft>
              <a:buFont typeface="Arial" panose="020B0604020202020204" pitchFamily="34" charset="0"/>
              <a:buChar char="•"/>
            </a:pPr>
            <a:r>
              <a:rPr lang="en-US" sz="2000" dirty="0">
                <a:effectLst/>
              </a:rPr>
              <a:t>Results of our analysis can be used to generate support for additional funding for Driver’s Education programs and increasing marketing budgets to discourage drinking and drug use while driving. </a:t>
            </a:r>
            <a:endParaRPr lang="en-US" sz="2000" dirty="0"/>
          </a:p>
        </p:txBody>
      </p:sp>
    </p:spTree>
    <p:extLst>
      <p:ext uri="{BB962C8B-B14F-4D97-AF65-F5344CB8AC3E}">
        <p14:creationId xmlns:p14="http://schemas.microsoft.com/office/powerpoint/2010/main" val="61532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6E-F700-FB4D-8333-A087C39ACBA6}"/>
              </a:ext>
            </a:extLst>
          </p:cNvPr>
          <p:cNvSpPr txBox="1"/>
          <p:nvPr/>
        </p:nvSpPr>
        <p:spPr>
          <a:xfrm>
            <a:off x="584026" y="2967349"/>
            <a:ext cx="1104012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FB6400"/>
                </a:solidFill>
                <a:effectLst/>
                <a:uLnTx/>
                <a:uFillTx/>
                <a:latin typeface="FjallaOne" panose="02000506040000020004" pitchFamily="2" charset="77"/>
                <a:ea typeface="+mn-ea"/>
                <a:cs typeface="+mn-cs"/>
              </a:rPr>
              <a:t>CONCLUSIONS</a:t>
            </a:r>
          </a:p>
        </p:txBody>
      </p:sp>
    </p:spTree>
    <p:extLst>
      <p:ext uri="{BB962C8B-B14F-4D97-AF65-F5344CB8AC3E}">
        <p14:creationId xmlns:p14="http://schemas.microsoft.com/office/powerpoint/2010/main" val="3430966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154428D-D553-02D1-ACD2-30D68BA23FD2}"/>
              </a:ext>
            </a:extLst>
          </p:cNvPr>
          <p:cNvSpPr txBox="1"/>
          <p:nvPr/>
        </p:nvSpPr>
        <p:spPr>
          <a:xfrm>
            <a:off x="643468" y="621792"/>
            <a:ext cx="4989890" cy="541324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mn-ea"/>
                <a:cs typeface="+mn-cs"/>
              </a:rPr>
              <a:t>CONCLUSIONS</a:t>
            </a:r>
          </a:p>
        </p:txBody>
      </p:sp>
      <p:sp>
        <p:nvSpPr>
          <p:cNvPr id="27" name="Freeform: Shape 26">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Isosceles Triangle 34">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DE22B186-0C27-C975-BA16-BDCC158350CD}"/>
              </a:ext>
            </a:extLst>
          </p:cNvPr>
          <p:cNvSpPr txBox="1"/>
          <p:nvPr/>
        </p:nvSpPr>
        <p:spPr>
          <a:xfrm>
            <a:off x="4242816" y="643466"/>
            <a:ext cx="7305716" cy="5571065"/>
          </a:xfrm>
          <a:prstGeom prst="rect">
            <a:avLst/>
          </a:prstGeom>
          <a:noFill/>
        </p:spPr>
        <p:txBody>
          <a:bodyPr vert="horz" lIns="91440" tIns="45720" rIns="91440" bIns="45720" rtlCol="0" anchor="ctr">
            <a:normAutofit/>
          </a:bodyPr>
          <a:lstStyle/>
          <a:p>
            <a:pPr marL="285750" indent="-285750">
              <a:spcAft>
                <a:spcPts val="600"/>
              </a:spcAft>
              <a:buFont typeface="Arial" panose="020B0604020202020204" pitchFamily="34" charset="0"/>
              <a:buChar char="•"/>
            </a:pPr>
            <a:r>
              <a:rPr lang="en-US" dirty="0"/>
              <a:t>We used a combination of models </a:t>
            </a:r>
          </a:p>
          <a:p>
            <a:pPr marL="742950" lvl="1" indent="-285750">
              <a:spcAft>
                <a:spcPts val="600"/>
              </a:spcAft>
              <a:buFont typeface="Arial" panose="020B0604020202020204" pitchFamily="34" charset="0"/>
              <a:buChar char="•"/>
            </a:pPr>
            <a:r>
              <a:rPr lang="en-US" dirty="0"/>
              <a:t>Categorical   - Decision Trees (DT) &amp;  Random Forest (RF)</a:t>
            </a:r>
          </a:p>
          <a:p>
            <a:pPr marL="742950" lvl="1" indent="-285750">
              <a:spcAft>
                <a:spcPts val="600"/>
              </a:spcAft>
              <a:buFont typeface="Arial" panose="020B0604020202020204" pitchFamily="34" charset="0"/>
              <a:buChar char="•"/>
            </a:pPr>
            <a:r>
              <a:rPr lang="en-US" dirty="0"/>
              <a:t>Numerical - Support Vector Machine (SVM) &amp; k-Nearest Neighbor (kNN) </a:t>
            </a:r>
          </a:p>
          <a:p>
            <a:pPr marL="285750" indent="-285750">
              <a:spcAft>
                <a:spcPts val="600"/>
              </a:spcAft>
              <a:buFont typeface="Arial" panose="020B0604020202020204" pitchFamily="34" charset="0"/>
              <a:buChar char="•"/>
            </a:pPr>
            <a:r>
              <a:rPr lang="en-US" dirty="0"/>
              <a:t>Results suggest that RF has the best overall accuracy as 92%, followed by DT with SMOTE as 90.80%, DT as 90.3%, kNN as 87.40%, and SVM with 83.28% respectively </a:t>
            </a:r>
          </a:p>
          <a:p>
            <a:pPr marL="285750" indent="-285750">
              <a:spcAft>
                <a:spcPts val="600"/>
              </a:spcAft>
              <a:buFont typeface="Arial" panose="020B0604020202020204" pitchFamily="34" charset="0"/>
              <a:buChar char="•"/>
            </a:pPr>
            <a:r>
              <a:rPr lang="en-US" dirty="0"/>
              <a:t>Analysis &amp; results can be leveraged by local, state, and federal agencies to identify areas of improvement in road design and implement stricter regulations for failure to adhere to the new standards for road safety </a:t>
            </a:r>
          </a:p>
          <a:p>
            <a:pPr marL="285750" indent="-285750">
              <a:spcAft>
                <a:spcPts val="600"/>
              </a:spcAft>
              <a:buFont typeface="Arial" panose="020B0604020202020204" pitchFamily="34" charset="0"/>
              <a:buChar char="•"/>
            </a:pPr>
            <a:r>
              <a:rPr lang="en-US" dirty="0"/>
              <a:t>Further, the results of our analysis can be used to generate support for additional funding for Driver’s Education programs and increasing marketing budgets to discourage drinking and drug use while driving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882497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6E-F700-FB4D-8333-A087C39ACBA6}"/>
              </a:ext>
            </a:extLst>
          </p:cNvPr>
          <p:cNvSpPr txBox="1"/>
          <p:nvPr/>
        </p:nvSpPr>
        <p:spPr>
          <a:xfrm>
            <a:off x="584026" y="2967349"/>
            <a:ext cx="11040127"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FB6400"/>
                </a:solidFill>
                <a:effectLst/>
                <a:uLnTx/>
                <a:uFillTx/>
                <a:latin typeface="FjallaOne" panose="02000506040000020004" pitchFamily="2" charset="77"/>
                <a:ea typeface="+mn-ea"/>
                <a:cs typeface="+mn-cs"/>
              </a:rPr>
              <a:t>THANK YOU</a:t>
            </a:r>
          </a:p>
        </p:txBody>
      </p:sp>
    </p:spTree>
    <p:extLst>
      <p:ext uri="{BB962C8B-B14F-4D97-AF65-F5344CB8AC3E}">
        <p14:creationId xmlns:p14="http://schemas.microsoft.com/office/powerpoint/2010/main" val="25484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6E-F700-FB4D-8333-A087C39ACBA6}"/>
              </a:ext>
            </a:extLst>
          </p:cNvPr>
          <p:cNvSpPr txBox="1"/>
          <p:nvPr/>
        </p:nvSpPr>
        <p:spPr>
          <a:xfrm>
            <a:off x="410290" y="297301"/>
            <a:ext cx="11040127" cy="830997"/>
          </a:xfrm>
          <a:prstGeom prst="rect">
            <a:avLst/>
          </a:prstGeom>
          <a:noFill/>
        </p:spPr>
        <p:txBody>
          <a:bodyPr wrap="square" rtlCol="0">
            <a:spAutoFit/>
          </a:bodyPr>
          <a:lstStyle/>
          <a:p>
            <a:pPr algn="ctr"/>
            <a:r>
              <a:rPr lang="en-US" sz="4800" b="1" dirty="0">
                <a:solidFill>
                  <a:srgbClr val="FB6400"/>
                </a:solidFill>
                <a:latin typeface="Times New Roman" panose="02020603050405020304" pitchFamily="18" charset="0"/>
                <a:cs typeface="Times New Roman" panose="02020603050405020304" pitchFamily="18" charset="0"/>
              </a:rPr>
              <a:t>Team 1 -  Introduction</a:t>
            </a:r>
          </a:p>
        </p:txBody>
      </p:sp>
      <p:pic>
        <p:nvPicPr>
          <p:cNvPr id="1026" name="Picture 2" descr="Team, Teamwork, Together, Strategy">
            <a:extLst>
              <a:ext uri="{FF2B5EF4-FFF2-40B4-BE49-F238E27FC236}">
                <a16:creationId xmlns:a16="http://schemas.microsoft.com/office/drawing/2014/main" id="{166E2F04-C66D-454B-B1F6-97FBBF818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91" y="2643789"/>
            <a:ext cx="4427410" cy="19176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 wearing a red suit&#10;&#10;Description automatically generated with low confidence">
            <a:extLst>
              <a:ext uri="{FF2B5EF4-FFF2-40B4-BE49-F238E27FC236}">
                <a16:creationId xmlns:a16="http://schemas.microsoft.com/office/drawing/2014/main" id="{113B0D9A-56D8-4695-AC99-86BDB6CB9CF7}"/>
              </a:ext>
            </a:extLst>
          </p:cNvPr>
          <p:cNvPicPr>
            <a:picLocks noChangeAspect="1"/>
          </p:cNvPicPr>
          <p:nvPr/>
        </p:nvPicPr>
        <p:blipFill>
          <a:blip r:embed="rId3"/>
          <a:stretch>
            <a:fillRect/>
          </a:stretch>
        </p:blipFill>
        <p:spPr>
          <a:xfrm>
            <a:off x="6192774" y="1802775"/>
            <a:ext cx="1463040" cy="1653422"/>
          </a:xfrm>
          <a:prstGeom prst="rect">
            <a:avLst/>
          </a:prstGeom>
        </p:spPr>
      </p:pic>
      <p:sp>
        <p:nvSpPr>
          <p:cNvPr id="6" name="TextBox 5">
            <a:extLst>
              <a:ext uri="{FF2B5EF4-FFF2-40B4-BE49-F238E27FC236}">
                <a16:creationId xmlns:a16="http://schemas.microsoft.com/office/drawing/2014/main" id="{D59EDF0D-B2F5-4479-B0D5-61C2F722CEA3}"/>
              </a:ext>
            </a:extLst>
          </p:cNvPr>
          <p:cNvSpPr txBox="1"/>
          <p:nvPr/>
        </p:nvSpPr>
        <p:spPr>
          <a:xfrm>
            <a:off x="6186385" y="3392424"/>
            <a:ext cx="1512863" cy="369332"/>
          </a:xfrm>
          <a:prstGeom prst="rect">
            <a:avLst/>
          </a:prstGeom>
          <a:noFill/>
        </p:spPr>
        <p:txBody>
          <a:bodyPr wrap="square" rtlCol="0">
            <a:spAutoFit/>
          </a:bodyPr>
          <a:lstStyle/>
          <a:p>
            <a:r>
              <a:rPr lang="en-US" dirty="0"/>
              <a:t>Jeya Subburaj</a:t>
            </a:r>
          </a:p>
        </p:txBody>
      </p:sp>
      <p:pic>
        <p:nvPicPr>
          <p:cNvPr id="8" name="Picture 7" descr="A person in a suit and tie&#10;&#10;Description automatically generated with medium confidence">
            <a:extLst>
              <a:ext uri="{FF2B5EF4-FFF2-40B4-BE49-F238E27FC236}">
                <a16:creationId xmlns:a16="http://schemas.microsoft.com/office/drawing/2014/main" id="{C8BB9E8A-6A2B-411C-97A3-9900622E56F3}"/>
              </a:ext>
            </a:extLst>
          </p:cNvPr>
          <p:cNvPicPr>
            <a:picLocks noChangeAspect="1"/>
          </p:cNvPicPr>
          <p:nvPr/>
        </p:nvPicPr>
        <p:blipFill>
          <a:blip r:embed="rId4"/>
          <a:stretch>
            <a:fillRect/>
          </a:stretch>
        </p:blipFill>
        <p:spPr>
          <a:xfrm>
            <a:off x="8471388" y="3685031"/>
            <a:ext cx="1463040" cy="1501289"/>
          </a:xfrm>
          <a:prstGeom prst="rect">
            <a:avLst/>
          </a:prstGeom>
        </p:spPr>
      </p:pic>
      <p:sp>
        <p:nvSpPr>
          <p:cNvPr id="10" name="TextBox 9">
            <a:extLst>
              <a:ext uri="{FF2B5EF4-FFF2-40B4-BE49-F238E27FC236}">
                <a16:creationId xmlns:a16="http://schemas.microsoft.com/office/drawing/2014/main" id="{3D77EDF1-C632-48CD-93EA-636E32E42FCB}"/>
              </a:ext>
            </a:extLst>
          </p:cNvPr>
          <p:cNvSpPr txBox="1"/>
          <p:nvPr/>
        </p:nvSpPr>
        <p:spPr>
          <a:xfrm>
            <a:off x="8380944" y="5099159"/>
            <a:ext cx="1512863" cy="369332"/>
          </a:xfrm>
          <a:prstGeom prst="rect">
            <a:avLst/>
          </a:prstGeom>
          <a:noFill/>
        </p:spPr>
        <p:txBody>
          <a:bodyPr wrap="square" rtlCol="0">
            <a:spAutoFit/>
          </a:bodyPr>
          <a:lstStyle/>
          <a:p>
            <a:pPr algn="ctr"/>
            <a:r>
              <a:rPr lang="en-US" dirty="0"/>
              <a:t>Ben Lewis</a:t>
            </a:r>
          </a:p>
        </p:txBody>
      </p:sp>
    </p:spTree>
    <p:extLst>
      <p:ext uri="{BB962C8B-B14F-4D97-AF65-F5344CB8AC3E}">
        <p14:creationId xmlns:p14="http://schemas.microsoft.com/office/powerpoint/2010/main" val="64224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6E-F700-FB4D-8333-A087C39ACBA6}"/>
              </a:ext>
            </a:extLst>
          </p:cNvPr>
          <p:cNvSpPr txBox="1"/>
          <p:nvPr/>
        </p:nvSpPr>
        <p:spPr>
          <a:xfrm>
            <a:off x="584026" y="2967349"/>
            <a:ext cx="11040127" cy="923330"/>
          </a:xfrm>
          <a:prstGeom prst="rect">
            <a:avLst/>
          </a:prstGeom>
          <a:noFill/>
        </p:spPr>
        <p:txBody>
          <a:bodyPr wrap="square" rtlCol="0">
            <a:spAutoFit/>
          </a:bodyPr>
          <a:lstStyle/>
          <a:p>
            <a:pPr algn="ctr"/>
            <a:r>
              <a:rPr lang="en-US" sz="5400" b="1" dirty="0">
                <a:solidFill>
                  <a:srgbClr val="FB6400"/>
                </a:solidFill>
                <a:latin typeface="FjallaOne" panose="02000506040000020004" pitchFamily="2" charset="77"/>
              </a:rPr>
              <a:t>EXECUTIVE SUMMARY</a:t>
            </a:r>
          </a:p>
        </p:txBody>
      </p:sp>
    </p:spTree>
    <p:extLst>
      <p:ext uri="{BB962C8B-B14F-4D97-AF65-F5344CB8AC3E}">
        <p14:creationId xmlns:p14="http://schemas.microsoft.com/office/powerpoint/2010/main" val="292760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074894-0E99-894A-9B1A-0D7C79F5F6D7}"/>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Executive Summary</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B0E297CD-5450-7441-A033-60CDC02876B0}"/>
              </a:ext>
            </a:extLst>
          </p:cNvPr>
          <p:cNvSpPr txBox="1"/>
          <p:nvPr/>
        </p:nvSpPr>
        <p:spPr>
          <a:xfrm>
            <a:off x="4447308" y="591344"/>
            <a:ext cx="6906491" cy="636724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The objective of the project is to analyze the accuracy and predictive ability of machine learning models in determining the Injury Severity of motorized vehicle crashes in US</a:t>
            </a:r>
          </a:p>
          <a:p>
            <a:pPr marL="285750" indent="-228600">
              <a:lnSpc>
                <a:spcPct val="90000"/>
              </a:lnSpc>
              <a:spcAft>
                <a:spcPts val="600"/>
              </a:spcAft>
              <a:buFont typeface="Arial" panose="020B0604020202020204" pitchFamily="34" charset="0"/>
              <a:buChar char="•"/>
            </a:pPr>
            <a:r>
              <a:rPr lang="en-US" dirty="0"/>
              <a:t>Data collected from U.S Department of Transportation NHTSA along with CRSS Analytical User’s manual </a:t>
            </a:r>
          </a:p>
          <a:p>
            <a:pPr marL="285750" indent="-228600">
              <a:lnSpc>
                <a:spcPct val="90000"/>
              </a:lnSpc>
              <a:spcAft>
                <a:spcPts val="600"/>
              </a:spcAft>
              <a:buFont typeface="Arial" panose="020B0604020202020204" pitchFamily="34" charset="0"/>
              <a:buChar char="•"/>
            </a:pPr>
            <a:r>
              <a:rPr lang="en-US" dirty="0"/>
              <a:t>Decided to use  4 different predictive models from number-based &amp; set-based machine learning methods</a:t>
            </a:r>
          </a:p>
          <a:p>
            <a:pPr marL="742950" lvl="1" indent="-228600">
              <a:lnSpc>
                <a:spcPct val="90000"/>
              </a:lnSpc>
              <a:spcAft>
                <a:spcPts val="600"/>
              </a:spcAft>
              <a:buFont typeface="Arial" panose="020B0604020202020204" pitchFamily="34" charset="0"/>
              <a:buChar char="•"/>
            </a:pPr>
            <a:r>
              <a:rPr lang="en-US" dirty="0"/>
              <a:t>Decision Tree (DT)</a:t>
            </a:r>
          </a:p>
          <a:p>
            <a:pPr marL="742950" lvl="1" indent="-228600">
              <a:lnSpc>
                <a:spcPct val="90000"/>
              </a:lnSpc>
              <a:spcAft>
                <a:spcPts val="600"/>
              </a:spcAft>
              <a:buFont typeface="Arial" panose="020B0604020202020204" pitchFamily="34" charset="0"/>
              <a:buChar char="•"/>
            </a:pPr>
            <a:r>
              <a:rPr lang="en-US" dirty="0"/>
              <a:t>Random Forest (RF)</a:t>
            </a:r>
          </a:p>
          <a:p>
            <a:pPr marL="742950" lvl="1" indent="-228600">
              <a:lnSpc>
                <a:spcPct val="90000"/>
              </a:lnSpc>
              <a:spcAft>
                <a:spcPts val="600"/>
              </a:spcAft>
              <a:buFont typeface="Arial" panose="020B0604020202020204" pitchFamily="34" charset="0"/>
              <a:buChar char="•"/>
            </a:pPr>
            <a:r>
              <a:rPr lang="en-US" dirty="0"/>
              <a:t>k-Nearest Neighbor (kNN)</a:t>
            </a:r>
          </a:p>
          <a:p>
            <a:pPr marL="742950" lvl="1" indent="-228600">
              <a:lnSpc>
                <a:spcPct val="90000"/>
              </a:lnSpc>
              <a:spcAft>
                <a:spcPts val="600"/>
              </a:spcAft>
              <a:buFont typeface="Arial" panose="020B0604020202020204" pitchFamily="34" charset="0"/>
              <a:buChar char="•"/>
            </a:pPr>
            <a:r>
              <a:rPr lang="en-US" dirty="0"/>
              <a:t>Support Vector Machine (SVM)</a:t>
            </a:r>
          </a:p>
          <a:p>
            <a:pPr marL="285750" indent="-228600">
              <a:lnSpc>
                <a:spcPct val="90000"/>
              </a:lnSpc>
              <a:spcAft>
                <a:spcPts val="600"/>
              </a:spcAft>
              <a:buFont typeface="Arial" panose="020B0604020202020204" pitchFamily="34" charset="0"/>
              <a:buChar char="•"/>
            </a:pPr>
            <a:r>
              <a:rPr lang="en-US" dirty="0"/>
              <a:t>End goals are </a:t>
            </a:r>
          </a:p>
          <a:p>
            <a:pPr marL="742950" lvl="1" indent="-228600">
              <a:lnSpc>
                <a:spcPct val="90000"/>
              </a:lnSpc>
              <a:spcAft>
                <a:spcPts val="600"/>
              </a:spcAft>
              <a:buFont typeface="Arial" panose="020B0604020202020204" pitchFamily="34" charset="0"/>
              <a:buChar char="•"/>
            </a:pPr>
            <a:r>
              <a:rPr lang="en-US" dirty="0"/>
              <a:t>To identify crash related factors in order to minimize and improve road safety</a:t>
            </a:r>
          </a:p>
          <a:p>
            <a:pPr marL="742950" lvl="1" indent="-228600">
              <a:lnSpc>
                <a:spcPct val="90000"/>
              </a:lnSpc>
              <a:spcAft>
                <a:spcPts val="600"/>
              </a:spcAft>
              <a:buFont typeface="Arial" panose="020B0604020202020204" pitchFamily="34" charset="0"/>
              <a:buChar char="•"/>
            </a:pPr>
            <a:r>
              <a:rPr lang="en-US" dirty="0"/>
              <a:t>To generate support for additional funding for Driver’s education program to discourage drinking and drugs use while driving</a:t>
            </a:r>
          </a:p>
          <a:p>
            <a:pPr marL="285750"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04549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D93D6E-F700-FB4D-8333-A087C39ACBA6}"/>
              </a:ext>
            </a:extLst>
          </p:cNvPr>
          <p:cNvSpPr txBox="1"/>
          <p:nvPr/>
        </p:nvSpPr>
        <p:spPr>
          <a:xfrm>
            <a:off x="584026" y="2967349"/>
            <a:ext cx="11040127" cy="1061829"/>
          </a:xfrm>
          <a:prstGeom prst="rect">
            <a:avLst/>
          </a:prstGeom>
          <a:noFill/>
        </p:spPr>
        <p:txBody>
          <a:bodyPr wrap="square" rtlCol="0">
            <a:spAutoFit/>
          </a:bodyPr>
          <a:lstStyle/>
          <a:p>
            <a:pPr algn="ctr"/>
            <a:r>
              <a:rPr lang="en-US" sz="5400" b="1">
                <a:solidFill>
                  <a:srgbClr val="FB6400"/>
                </a:solidFill>
                <a:latin typeface="FjallaOne" panose="02000506040000020004" pitchFamily="2" charset="77"/>
              </a:rPr>
              <a:t>DATA</a:t>
            </a:r>
            <a:r>
              <a:rPr lang="en-US" sz="6300">
                <a:solidFill>
                  <a:srgbClr val="FB6400"/>
                </a:solidFill>
                <a:latin typeface="FjallaOne" panose="02000506040000020004" pitchFamily="2" charset="77"/>
              </a:rPr>
              <a:t> </a:t>
            </a:r>
            <a:r>
              <a:rPr lang="en-US" sz="5400" b="1">
                <a:solidFill>
                  <a:srgbClr val="FB6400"/>
                </a:solidFill>
                <a:latin typeface="FjallaOne" panose="02000506040000020004" pitchFamily="2" charset="77"/>
              </a:rPr>
              <a:t>UNDERSTANDING</a:t>
            </a:r>
            <a:endParaRPr lang="en-US" sz="5400" b="1" dirty="0">
              <a:solidFill>
                <a:srgbClr val="FB6400"/>
              </a:solidFill>
              <a:latin typeface="FjallaOne" panose="02000506040000020004" pitchFamily="2" charset="77"/>
            </a:endParaRPr>
          </a:p>
        </p:txBody>
      </p:sp>
    </p:spTree>
    <p:extLst>
      <p:ext uri="{BB962C8B-B14F-4D97-AF65-F5344CB8AC3E}">
        <p14:creationId xmlns:p14="http://schemas.microsoft.com/office/powerpoint/2010/main" val="112292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571500" y="538619"/>
            <a:ext cx="11040127" cy="584775"/>
          </a:xfrm>
          <a:prstGeom prst="rect">
            <a:avLst/>
          </a:prstGeom>
          <a:noFill/>
        </p:spPr>
        <p:txBody>
          <a:bodyPr wrap="square" rtlCol="0">
            <a:spAutoFit/>
          </a:bodyPr>
          <a:lstStyle/>
          <a:p>
            <a:pPr algn="ctr"/>
            <a:r>
              <a:rPr lang="en-US" sz="3200" b="1" dirty="0">
                <a:solidFill>
                  <a:srgbClr val="63666A"/>
                </a:solidFill>
              </a:rPr>
              <a:t>Data Source</a:t>
            </a:r>
          </a:p>
        </p:txBody>
      </p:sp>
      <p:sp>
        <p:nvSpPr>
          <p:cNvPr id="6" name="TextBox 5">
            <a:extLst>
              <a:ext uri="{FF2B5EF4-FFF2-40B4-BE49-F238E27FC236}">
                <a16:creationId xmlns:a16="http://schemas.microsoft.com/office/drawing/2014/main" id="{A87927AC-8429-D242-9F31-193EE99C1A6C}"/>
              </a:ext>
            </a:extLst>
          </p:cNvPr>
          <p:cNvSpPr txBox="1"/>
          <p:nvPr/>
        </p:nvSpPr>
        <p:spPr>
          <a:xfrm>
            <a:off x="571499" y="1380571"/>
            <a:ext cx="7256657" cy="4256705"/>
          </a:xfrm>
          <a:prstGeom prst="rect">
            <a:avLst/>
          </a:prstGeom>
          <a:noFill/>
        </p:spPr>
        <p:txBody>
          <a:bodyPr wrap="square" rtlCol="0">
            <a:noAutofit/>
          </a:bodyPr>
          <a:lstStyle/>
          <a:p>
            <a:pPr>
              <a:lnSpc>
                <a:spcPct val="125000"/>
              </a:lnSpc>
            </a:pPr>
            <a:r>
              <a:rPr lang="en-US">
                <a:latin typeface="Gotham Narrow Book" pitchFamily="2" charset="0"/>
              </a:rPr>
              <a:t>This data was provided as part of an OSU course and was originally sourced from the Crash Report Sampling System. The ’Crash Report Sampling System CRSS Analytical User's Manual 2016-2019’  and accompanying data was published in December 2020. It contains coding data from the Crash Report Sampling System (CRSS) from 2016 to 2019. Key points include –</a:t>
            </a:r>
          </a:p>
          <a:p>
            <a:pPr lvl="2">
              <a:lnSpc>
                <a:spcPct val="125000"/>
              </a:lnSpc>
            </a:pPr>
            <a:endParaRPr lang="en-US">
              <a:latin typeface="Gotham Narrow Book" pitchFamily="2" charset="0"/>
            </a:endParaRPr>
          </a:p>
          <a:p>
            <a:pPr marL="285750" indent="-285750">
              <a:lnSpc>
                <a:spcPct val="125000"/>
              </a:lnSpc>
              <a:buFont typeface="Arial" panose="020B0604020202020204" pitchFamily="34" charset="0"/>
              <a:buChar char="•"/>
            </a:pPr>
            <a:r>
              <a:rPr lang="en-US">
                <a:latin typeface="Gotham Narrow Book" pitchFamily="2" charset="0"/>
              </a:rPr>
              <a:t>Data includes collisions from pedestrians, motor vehicles, and cyclists.</a:t>
            </a:r>
          </a:p>
          <a:p>
            <a:pPr marL="285750" indent="-285750">
              <a:lnSpc>
                <a:spcPct val="125000"/>
              </a:lnSpc>
              <a:buFont typeface="Arial" panose="020B0604020202020204" pitchFamily="34" charset="0"/>
              <a:buChar char="•"/>
            </a:pPr>
            <a:r>
              <a:rPr lang="en-US">
                <a:latin typeface="Gotham Narrow Book" pitchFamily="2" charset="0"/>
              </a:rPr>
              <a:t>Data only includes police reported incidents</a:t>
            </a:r>
          </a:p>
          <a:p>
            <a:pPr marL="285750" indent="-285750">
              <a:lnSpc>
                <a:spcPct val="125000"/>
              </a:lnSpc>
              <a:buFont typeface="Arial" panose="020B0604020202020204" pitchFamily="34" charset="0"/>
              <a:buChar char="•"/>
            </a:pPr>
            <a:r>
              <a:rPr lang="en-US">
                <a:latin typeface="Gotham Narrow Book" pitchFamily="2" charset="0"/>
              </a:rPr>
              <a:t>CRSS data is shared in the SAS format</a:t>
            </a:r>
          </a:p>
          <a:p>
            <a:pPr marL="285750" indent="-285750">
              <a:lnSpc>
                <a:spcPct val="125000"/>
              </a:lnSpc>
              <a:buFont typeface="Arial" panose="020B0604020202020204" pitchFamily="34" charset="0"/>
              <a:buChar char="•"/>
            </a:pPr>
            <a:endParaRPr lang="en-US">
              <a:latin typeface="Gotham Narrow Book" pitchFamily="2" charset="0"/>
            </a:endParaRPr>
          </a:p>
          <a:p>
            <a:pPr>
              <a:lnSpc>
                <a:spcPct val="125000"/>
              </a:lnSpc>
            </a:pPr>
            <a:endParaRPr lang="en-US" dirty="0">
              <a:latin typeface="Gotham Narrow Book" pitchFamily="2" charset="0"/>
            </a:endParaRPr>
          </a:p>
        </p:txBody>
      </p:sp>
      <p:pic>
        <p:nvPicPr>
          <p:cNvPr id="3" name="Picture 2" descr="Text, letter&#10;&#10;Description automatically generated">
            <a:extLst>
              <a:ext uri="{FF2B5EF4-FFF2-40B4-BE49-F238E27FC236}">
                <a16:creationId xmlns:a16="http://schemas.microsoft.com/office/drawing/2014/main" id="{828D1317-1120-AE15-687E-702B49713C9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8100808" y="1482683"/>
            <a:ext cx="3385877" cy="39305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7908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619663" y="438035"/>
            <a:ext cx="11040127" cy="584775"/>
          </a:xfrm>
          <a:prstGeom prst="rect">
            <a:avLst/>
          </a:prstGeom>
          <a:noFill/>
        </p:spPr>
        <p:txBody>
          <a:bodyPr wrap="square" rtlCol="0">
            <a:spAutoFit/>
          </a:bodyPr>
          <a:lstStyle/>
          <a:p>
            <a:pPr algn="ctr"/>
            <a:r>
              <a:rPr lang="en-US" sz="3200" b="1" dirty="0">
                <a:solidFill>
                  <a:srgbClr val="63666A"/>
                </a:solidFill>
              </a:rPr>
              <a:t>Data Structure</a:t>
            </a:r>
          </a:p>
        </p:txBody>
      </p:sp>
      <p:sp>
        <p:nvSpPr>
          <p:cNvPr id="6" name="TextBox 5">
            <a:extLst>
              <a:ext uri="{FF2B5EF4-FFF2-40B4-BE49-F238E27FC236}">
                <a16:creationId xmlns:a16="http://schemas.microsoft.com/office/drawing/2014/main" id="{A87927AC-8429-D242-9F31-193EE99C1A6C}"/>
              </a:ext>
            </a:extLst>
          </p:cNvPr>
          <p:cNvSpPr txBox="1"/>
          <p:nvPr/>
        </p:nvSpPr>
        <p:spPr>
          <a:xfrm>
            <a:off x="5292464" y="1681093"/>
            <a:ext cx="5471900" cy="3755069"/>
          </a:xfrm>
          <a:prstGeom prst="rect">
            <a:avLst/>
          </a:prstGeom>
          <a:noFill/>
        </p:spPr>
        <p:txBody>
          <a:bodyPr wrap="square" rtlCol="0">
            <a:noAutofit/>
          </a:bodyPr>
          <a:lstStyle/>
          <a:p>
            <a:pPr>
              <a:lnSpc>
                <a:spcPct val="125000"/>
              </a:lnSpc>
            </a:pPr>
            <a:r>
              <a:rPr lang="en-US" dirty="0">
                <a:latin typeface="Gotham Narrow Book" pitchFamily="2" charset="0"/>
              </a:rPr>
              <a:t>The four datasets are related using Primary keys</a:t>
            </a:r>
          </a:p>
          <a:p>
            <a:pPr>
              <a:lnSpc>
                <a:spcPct val="125000"/>
              </a:lnSpc>
            </a:pPr>
            <a:endParaRPr lang="en-US" dirty="0">
              <a:latin typeface="Gotham Narrow Book" pitchFamily="2" charset="0"/>
            </a:endParaRPr>
          </a:p>
          <a:p>
            <a:pPr marL="285750" indent="-285750">
              <a:lnSpc>
                <a:spcPct val="125000"/>
              </a:lnSpc>
              <a:buFont typeface="Arial" panose="020B0604020202020204" pitchFamily="34" charset="0"/>
              <a:buChar char="•"/>
            </a:pPr>
            <a:r>
              <a:rPr lang="en-US" dirty="0">
                <a:latin typeface="Gotham Narrow Book" pitchFamily="2" charset="0"/>
              </a:rPr>
              <a:t>Person (PK: CASENUM, VEH_NO, PER_NO)</a:t>
            </a:r>
          </a:p>
          <a:p>
            <a:pPr marL="285750" indent="-285750">
              <a:lnSpc>
                <a:spcPct val="125000"/>
              </a:lnSpc>
              <a:buFont typeface="Arial" panose="020B0604020202020204" pitchFamily="34" charset="0"/>
              <a:buChar char="•"/>
            </a:pPr>
            <a:r>
              <a:rPr lang="en-US" dirty="0">
                <a:latin typeface="Gotham Narrow Book" pitchFamily="2" charset="0"/>
              </a:rPr>
              <a:t>Vehicle (PK: CASENUM, VEH_NO)</a:t>
            </a:r>
          </a:p>
          <a:p>
            <a:pPr marL="285750" indent="-285750">
              <a:lnSpc>
                <a:spcPct val="125000"/>
              </a:lnSpc>
              <a:buFont typeface="Arial" panose="020B0604020202020204" pitchFamily="34" charset="0"/>
              <a:buChar char="•"/>
            </a:pPr>
            <a:r>
              <a:rPr lang="en-US" dirty="0">
                <a:latin typeface="Gotham Narrow Book" pitchFamily="2" charset="0"/>
              </a:rPr>
              <a:t>Distract (PK: CASENUM, VEH_NO)</a:t>
            </a:r>
          </a:p>
          <a:p>
            <a:pPr marL="285750" indent="-285750">
              <a:lnSpc>
                <a:spcPct val="125000"/>
              </a:lnSpc>
              <a:buFont typeface="Arial" panose="020B0604020202020204" pitchFamily="34" charset="0"/>
              <a:buChar char="•"/>
            </a:pPr>
            <a:r>
              <a:rPr lang="en-US" dirty="0">
                <a:latin typeface="Gotham Narrow Book" pitchFamily="2" charset="0"/>
              </a:rPr>
              <a:t>Accident (PK: CASENUM)</a:t>
            </a:r>
          </a:p>
        </p:txBody>
      </p:sp>
      <p:pic>
        <p:nvPicPr>
          <p:cNvPr id="4" name="Picture 3" descr="Chart, box and whisker chart&#10;&#10;Description automatically generated">
            <a:extLst>
              <a:ext uri="{FF2B5EF4-FFF2-40B4-BE49-F238E27FC236}">
                <a16:creationId xmlns:a16="http://schemas.microsoft.com/office/drawing/2014/main" id="{E4ED82EC-1F26-53C3-2297-320F0F818BE1}"/>
              </a:ext>
            </a:extLst>
          </p:cNvPr>
          <p:cNvPicPr>
            <a:picLocks noChangeAspect="1"/>
          </p:cNvPicPr>
          <p:nvPr/>
        </p:nvPicPr>
        <p:blipFill>
          <a:blip r:embed="rId4"/>
          <a:stretch>
            <a:fillRect/>
          </a:stretch>
        </p:blipFill>
        <p:spPr>
          <a:xfrm>
            <a:off x="89100" y="1801669"/>
            <a:ext cx="5122980" cy="3755069"/>
          </a:xfrm>
          <a:prstGeom prst="rect">
            <a:avLst/>
          </a:prstGeom>
          <a:ln>
            <a:solidFill>
              <a:schemeClr val="accent1"/>
            </a:solidFill>
          </a:ln>
        </p:spPr>
      </p:pic>
      <p:sp>
        <p:nvSpPr>
          <p:cNvPr id="2" name="TextBox 1">
            <a:extLst>
              <a:ext uri="{FF2B5EF4-FFF2-40B4-BE49-F238E27FC236}">
                <a16:creationId xmlns:a16="http://schemas.microsoft.com/office/drawing/2014/main" id="{2ECF59A2-098E-41BB-B9D9-88E73DBCC3D6}"/>
              </a:ext>
            </a:extLst>
          </p:cNvPr>
          <p:cNvSpPr txBox="1"/>
          <p:nvPr/>
        </p:nvSpPr>
        <p:spPr>
          <a:xfrm>
            <a:off x="384048" y="1393460"/>
            <a:ext cx="3849624" cy="369332"/>
          </a:xfrm>
          <a:prstGeom prst="rect">
            <a:avLst/>
          </a:prstGeom>
          <a:noFill/>
        </p:spPr>
        <p:txBody>
          <a:bodyPr wrap="square" rtlCol="0">
            <a:spAutoFit/>
          </a:bodyPr>
          <a:lstStyle/>
          <a:p>
            <a:pPr algn="ctr"/>
            <a:r>
              <a:rPr lang="en-US" b="1" dirty="0"/>
              <a:t>ER Model</a:t>
            </a:r>
          </a:p>
        </p:txBody>
      </p:sp>
    </p:spTree>
    <p:extLst>
      <p:ext uri="{BB962C8B-B14F-4D97-AF65-F5344CB8AC3E}">
        <p14:creationId xmlns:p14="http://schemas.microsoft.com/office/powerpoint/2010/main" val="130409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4B7E921-4FB7-284B-9679-627B0D7126F5}"/>
              </a:ext>
            </a:extLst>
          </p:cNvPr>
          <p:cNvSpPr txBox="1"/>
          <p:nvPr/>
        </p:nvSpPr>
        <p:spPr>
          <a:xfrm>
            <a:off x="643467" y="321734"/>
            <a:ext cx="9305205" cy="1135737"/>
          </a:xfrm>
          <a:prstGeom prst="rect">
            <a:avLst/>
          </a:prstGeom>
        </p:spPr>
        <p:txBody>
          <a:bodyPr vert="horz" lIns="91440" tIns="45720" rIns="91440" bIns="45720" rtlCol="0" anchor="ctr">
            <a:normAutofit/>
          </a:bodyPr>
          <a:lstStyle/>
          <a:p>
            <a:pPr marR="0" lvl="0" indent="0" algn="ctr" fontAlgn="auto">
              <a:lnSpc>
                <a:spcPct val="90000"/>
              </a:lnSpc>
              <a:spcBef>
                <a:spcPct val="0"/>
              </a:spcBef>
              <a:spcAft>
                <a:spcPts val="600"/>
              </a:spcAft>
              <a:buClrTx/>
              <a:buSzTx/>
              <a:tabLst/>
              <a:defRPr/>
            </a:pPr>
            <a:r>
              <a:rPr lang="en-US" sz="3200" b="1" dirty="0">
                <a:solidFill>
                  <a:srgbClr val="63666A"/>
                </a:solidFill>
              </a:rPr>
              <a:t>Datasets</a:t>
            </a:r>
          </a:p>
        </p:txBody>
      </p:sp>
      <p:sp>
        <p:nvSpPr>
          <p:cNvPr id="6" name="TextBox 5">
            <a:extLst>
              <a:ext uri="{FF2B5EF4-FFF2-40B4-BE49-F238E27FC236}">
                <a16:creationId xmlns:a16="http://schemas.microsoft.com/office/drawing/2014/main" id="{A87927AC-8429-D242-9F31-193EE99C1A6C}"/>
              </a:ext>
            </a:extLst>
          </p:cNvPr>
          <p:cNvSpPr txBox="1"/>
          <p:nvPr/>
        </p:nvSpPr>
        <p:spPr>
          <a:xfrm>
            <a:off x="914400" y="1508760"/>
            <a:ext cx="9674353" cy="769441"/>
          </a:xfrm>
          <a:prstGeom prst="rect">
            <a:avLst/>
          </a:prstGeom>
          <a:noFill/>
        </p:spPr>
        <p:txBody>
          <a:bodyPr wrap="square" rtlCol="0">
            <a:noAutofit/>
          </a:bodyPr>
          <a:lstStyle/>
          <a:p>
            <a:pPr marL="0" marR="0" lvl="0" indent="0" algn="l" defTabSz="914400" rtl="0" eaLnBrk="1" fontAlgn="auto" latinLnBrk="0" hangingPunct="1">
              <a:lnSpc>
                <a:spcPct val="125000"/>
              </a:lnSpc>
              <a:spcBef>
                <a:spcPts val="0"/>
              </a:spcBef>
              <a:spcAft>
                <a:spcPts val="600"/>
              </a:spcAft>
              <a:buClrTx/>
              <a:buSzTx/>
              <a:buFontTx/>
              <a:buNone/>
              <a:tabLst/>
              <a:defRPr/>
            </a:pPr>
            <a:r>
              <a:rPr kumimoji="0" lang="en-US" b="0" i="0" u="none" strike="noStrike" kern="1200" cap="none" spc="0" normalizeH="0" baseline="0" noProof="0" dirty="0">
                <a:ln>
                  <a:noFill/>
                </a:ln>
                <a:solidFill>
                  <a:prstClr val="black"/>
                </a:solidFill>
                <a:effectLst/>
                <a:uLnTx/>
                <a:uFillTx/>
                <a:latin typeface="Gotham Narrow Book" pitchFamily="2" charset="0"/>
                <a:ea typeface="+mn-ea"/>
                <a:cs typeface="+mn-cs"/>
              </a:rPr>
              <a:t>The four datasets combines approximately 207 columns and 130,228 rows to evaluate and predict injury severity</a:t>
            </a:r>
          </a:p>
          <a:p>
            <a:pPr marL="0" marR="0" lvl="0" indent="0" algn="l" defTabSz="914400" rtl="0" eaLnBrk="1" fontAlgn="auto" latinLnBrk="0" hangingPunct="1">
              <a:lnSpc>
                <a:spcPct val="125000"/>
              </a:lnSpc>
              <a:spcBef>
                <a:spcPts val="0"/>
              </a:spcBef>
              <a:spcAft>
                <a:spcPts val="60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otham Narrow Book" pitchFamily="2" charset="0"/>
              <a:ea typeface="+mn-ea"/>
              <a:cs typeface="+mn-cs"/>
            </a:endParaRPr>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Diagram 2">
            <a:extLst>
              <a:ext uri="{FF2B5EF4-FFF2-40B4-BE49-F238E27FC236}">
                <a16:creationId xmlns:a16="http://schemas.microsoft.com/office/drawing/2014/main" id="{2252DF9D-66E5-4E16-ACF6-C1F948E60FFD}"/>
              </a:ext>
            </a:extLst>
          </p:cNvPr>
          <p:cNvGraphicFramePr/>
          <p:nvPr>
            <p:extLst>
              <p:ext uri="{D42A27DB-BD31-4B8C-83A1-F6EECF244321}">
                <p14:modId xmlns:p14="http://schemas.microsoft.com/office/powerpoint/2010/main" val="1998478504"/>
              </p:ext>
            </p:extLst>
          </p:nvPr>
        </p:nvGraphicFramePr>
        <p:xfrm>
          <a:off x="643468" y="1782981"/>
          <a:ext cx="6901193"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132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 Point Template 1" id="{DC2E022B-F182-4E39-A13D-45A362EFA4DF}" vid="{53AD3225-FFD0-40D4-87A2-48A923D266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TotalTime>
  <Words>1129</Words>
  <Application>Microsoft Office PowerPoint</Application>
  <PresentationFormat>Widescreen</PresentationFormat>
  <Paragraphs>139</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FjallaOne</vt:lpstr>
      <vt:lpstr>Gotham Narrow Book</vt:lpstr>
      <vt:lpstr>Rubik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Little, Kaitlin Ruth</dc:creator>
  <cp:lastModifiedBy>Jeyalakshmi Subburaj</cp:lastModifiedBy>
  <cp:revision>99</cp:revision>
  <dcterms:created xsi:type="dcterms:W3CDTF">2020-01-16T16:49:47Z</dcterms:created>
  <dcterms:modified xsi:type="dcterms:W3CDTF">2022-04-26T21:55:24Z</dcterms:modified>
</cp:coreProperties>
</file>