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</p:sldMasterIdLst>
  <p:notesMasterIdLst>
    <p:notesMasterId r:id="rId26"/>
  </p:notesMasterIdLst>
  <p:sldIdLst>
    <p:sldId id="261" r:id="rId4"/>
    <p:sldId id="282" r:id="rId5"/>
    <p:sldId id="398" r:id="rId6"/>
    <p:sldId id="418" r:id="rId7"/>
    <p:sldId id="391" r:id="rId8"/>
    <p:sldId id="412" r:id="rId9"/>
    <p:sldId id="411" r:id="rId10"/>
    <p:sldId id="394" r:id="rId11"/>
    <p:sldId id="395" r:id="rId12"/>
    <p:sldId id="265" r:id="rId13"/>
    <p:sldId id="415" r:id="rId14"/>
    <p:sldId id="374" r:id="rId15"/>
    <p:sldId id="416" r:id="rId16"/>
    <p:sldId id="417" r:id="rId17"/>
    <p:sldId id="413" r:id="rId18"/>
    <p:sldId id="414" r:id="rId19"/>
    <p:sldId id="404" r:id="rId20"/>
    <p:sldId id="405" r:id="rId21"/>
    <p:sldId id="276" r:id="rId22"/>
    <p:sldId id="262" r:id="rId23"/>
    <p:sldId id="263" r:id="rId24"/>
    <p:sldId id="267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70975" autoAdjust="0"/>
  </p:normalViewPr>
  <p:slideViewPr>
    <p:cSldViewPr snapToGrid="0">
      <p:cViewPr varScale="1">
        <p:scale>
          <a:sx n="81" d="100"/>
          <a:sy n="81" d="100"/>
        </p:scale>
        <p:origin x="154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aj\Documents\Courses\GTA_Fall22\BAN-5753\Quiz-Exercise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har\Downloads\TA%20Work\BAN%205753\Quiz-Exercise-Result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aj\Documents\Courses\GTA_Fall22\BAN-5753\Quiz-Exercise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Quiz Grades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Sheet1!$A$3:$A$12</c:f>
              <c:strCache>
                <c:ptCount val="10"/>
                <c:pt idx="0">
                  <c:v>Quiz 2</c:v>
                </c:pt>
                <c:pt idx="1">
                  <c:v>Quiz 3</c:v>
                </c:pt>
                <c:pt idx="2">
                  <c:v>Quiz 4</c:v>
                </c:pt>
                <c:pt idx="3">
                  <c:v>Quiz 5</c:v>
                </c:pt>
                <c:pt idx="4">
                  <c:v>Quiz 6</c:v>
                </c:pt>
                <c:pt idx="5">
                  <c:v>Quiz 7</c:v>
                </c:pt>
                <c:pt idx="6">
                  <c:v>Quiz 8 </c:v>
                </c:pt>
                <c:pt idx="7">
                  <c:v>Quiz 9</c:v>
                </c:pt>
                <c:pt idx="8">
                  <c:v>Quiz 10</c:v>
                </c:pt>
                <c:pt idx="9">
                  <c:v>Quiz 11</c:v>
                </c:pt>
              </c:strCache>
            </c:strRef>
          </c:cat>
          <c:val>
            <c:numRef>
              <c:f>Sheet1!$B$3:$B$12</c:f>
              <c:numCache>
                <c:formatCode>General</c:formatCode>
                <c:ptCount val="10"/>
                <c:pt idx="0">
                  <c:v>77</c:v>
                </c:pt>
                <c:pt idx="1">
                  <c:v>93</c:v>
                </c:pt>
                <c:pt idx="2">
                  <c:v>79</c:v>
                </c:pt>
                <c:pt idx="3">
                  <c:v>99</c:v>
                </c:pt>
                <c:pt idx="4">
                  <c:v>89</c:v>
                </c:pt>
                <c:pt idx="5">
                  <c:v>75</c:v>
                </c:pt>
                <c:pt idx="6">
                  <c:v>73</c:v>
                </c:pt>
                <c:pt idx="7">
                  <c:v>74</c:v>
                </c:pt>
                <c:pt idx="8">
                  <c:v>88</c:v>
                </c:pt>
                <c:pt idx="9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05-41C0-98F7-407CB664D5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 Campus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Sheet1!$A$3:$A$12</c:f>
              <c:strCache>
                <c:ptCount val="10"/>
                <c:pt idx="0">
                  <c:v>Quiz 2</c:v>
                </c:pt>
                <c:pt idx="1">
                  <c:v>Quiz 3</c:v>
                </c:pt>
                <c:pt idx="2">
                  <c:v>Quiz 4</c:v>
                </c:pt>
                <c:pt idx="3">
                  <c:v>Quiz 5</c:v>
                </c:pt>
                <c:pt idx="4">
                  <c:v>Quiz 6</c:v>
                </c:pt>
                <c:pt idx="5">
                  <c:v>Quiz 7</c:v>
                </c:pt>
                <c:pt idx="6">
                  <c:v>Quiz 8 </c:v>
                </c:pt>
                <c:pt idx="7">
                  <c:v>Quiz 9</c:v>
                </c:pt>
                <c:pt idx="8">
                  <c:v>Quiz 10</c:v>
                </c:pt>
                <c:pt idx="9">
                  <c:v>Quiz 11</c:v>
                </c:pt>
              </c:strCache>
            </c:strRef>
          </c:cat>
          <c:val>
            <c:numRef>
              <c:f>Sheet1!$C$3:$C$12</c:f>
              <c:numCache>
                <c:formatCode>General</c:formatCode>
                <c:ptCount val="10"/>
                <c:pt idx="0">
                  <c:v>91</c:v>
                </c:pt>
                <c:pt idx="1">
                  <c:v>95</c:v>
                </c:pt>
                <c:pt idx="2">
                  <c:v>87</c:v>
                </c:pt>
                <c:pt idx="3">
                  <c:v>101</c:v>
                </c:pt>
                <c:pt idx="4">
                  <c:v>96</c:v>
                </c:pt>
                <c:pt idx="5">
                  <c:v>83</c:v>
                </c:pt>
                <c:pt idx="6">
                  <c:v>91</c:v>
                </c:pt>
                <c:pt idx="7">
                  <c:v>92</c:v>
                </c:pt>
                <c:pt idx="8">
                  <c:v>81</c:v>
                </c:pt>
                <c:pt idx="9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05-41C0-98F7-407CB664D5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05888063"/>
        <c:axId val="1805866431"/>
      </c:barChart>
      <c:catAx>
        <c:axId val="180588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866431"/>
        <c:crosses val="autoZero"/>
        <c:auto val="1"/>
        <c:lblAlgn val="ctr"/>
        <c:lblOffset val="100"/>
        <c:noMultiLvlLbl val="0"/>
      </c:catAx>
      <c:valAx>
        <c:axId val="1805866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888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Exercise Grades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'Exercise Results'!$A$17</c:f>
              <c:strCache>
                <c:ptCount val="1"/>
                <c:pt idx="0">
                  <c:v>Online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'Exercise Results'!$B$16:$L$16</c:f>
              <c:strCache>
                <c:ptCount val="11"/>
                <c:pt idx="0">
                  <c:v>Exercise 1</c:v>
                </c:pt>
                <c:pt idx="1">
                  <c:v>Exercise 2</c:v>
                </c:pt>
                <c:pt idx="2">
                  <c:v>Exercise 3</c:v>
                </c:pt>
                <c:pt idx="3">
                  <c:v>Exercise 4</c:v>
                </c:pt>
                <c:pt idx="4">
                  <c:v>Exercise 5</c:v>
                </c:pt>
                <c:pt idx="5">
                  <c:v>Exercise 6</c:v>
                </c:pt>
                <c:pt idx="6">
                  <c:v>Exercise 8</c:v>
                </c:pt>
                <c:pt idx="7">
                  <c:v>Exercise 9</c:v>
                </c:pt>
                <c:pt idx="8">
                  <c:v>Exercise 10</c:v>
                </c:pt>
                <c:pt idx="9">
                  <c:v>Exercise 11*                                                     Still Grading</c:v>
                </c:pt>
                <c:pt idx="10">
                  <c:v>Exercise 12*                                                     Still Grading</c:v>
                </c:pt>
              </c:strCache>
            </c:strRef>
          </c:cat>
          <c:val>
            <c:numRef>
              <c:f>'Exercise Results'!$B$17:$L$17</c:f>
              <c:numCache>
                <c:formatCode>General</c:formatCode>
                <c:ptCount val="11"/>
                <c:pt idx="0">
                  <c:v>81.599999999999994</c:v>
                </c:pt>
                <c:pt idx="1">
                  <c:v>72</c:v>
                </c:pt>
                <c:pt idx="2">
                  <c:v>85</c:v>
                </c:pt>
                <c:pt idx="3">
                  <c:v>97.5</c:v>
                </c:pt>
                <c:pt idx="4">
                  <c:v>91</c:v>
                </c:pt>
                <c:pt idx="5">
                  <c:v>95.3</c:v>
                </c:pt>
                <c:pt idx="6">
                  <c:v>95</c:v>
                </c:pt>
                <c:pt idx="7">
                  <c:v>91</c:v>
                </c:pt>
                <c:pt idx="8">
                  <c:v>85.3</c:v>
                </c:pt>
                <c:pt idx="9">
                  <c:v>92</c:v>
                </c:pt>
                <c:pt idx="1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F8-4B9E-9470-1A204727D84E}"/>
            </c:ext>
          </c:extLst>
        </c:ser>
        <c:ser>
          <c:idx val="1"/>
          <c:order val="1"/>
          <c:tx>
            <c:strRef>
              <c:f>'Exercise Results'!$A$18</c:f>
              <c:strCache>
                <c:ptCount val="1"/>
                <c:pt idx="0">
                  <c:v>On Campus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'Exercise Results'!$B$16:$L$16</c:f>
              <c:strCache>
                <c:ptCount val="11"/>
                <c:pt idx="0">
                  <c:v>Exercise 1</c:v>
                </c:pt>
                <c:pt idx="1">
                  <c:v>Exercise 2</c:v>
                </c:pt>
                <c:pt idx="2">
                  <c:v>Exercise 3</c:v>
                </c:pt>
                <c:pt idx="3">
                  <c:v>Exercise 4</c:v>
                </c:pt>
                <c:pt idx="4">
                  <c:v>Exercise 5</c:v>
                </c:pt>
                <c:pt idx="5">
                  <c:v>Exercise 6</c:v>
                </c:pt>
                <c:pt idx="6">
                  <c:v>Exercise 8</c:v>
                </c:pt>
                <c:pt idx="7">
                  <c:v>Exercise 9</c:v>
                </c:pt>
                <c:pt idx="8">
                  <c:v>Exercise 10</c:v>
                </c:pt>
                <c:pt idx="9">
                  <c:v>Exercise 11*                                                     Still Grading</c:v>
                </c:pt>
                <c:pt idx="10">
                  <c:v>Exercise 12*                                                     Still Grading</c:v>
                </c:pt>
              </c:strCache>
            </c:strRef>
          </c:cat>
          <c:val>
            <c:numRef>
              <c:f>'Exercise Results'!$B$18:$L$18</c:f>
              <c:numCache>
                <c:formatCode>General</c:formatCode>
                <c:ptCount val="11"/>
                <c:pt idx="0">
                  <c:v>85</c:v>
                </c:pt>
                <c:pt idx="1">
                  <c:v>88</c:v>
                </c:pt>
                <c:pt idx="2">
                  <c:v>83</c:v>
                </c:pt>
                <c:pt idx="3">
                  <c:v>97.8</c:v>
                </c:pt>
                <c:pt idx="4">
                  <c:v>93</c:v>
                </c:pt>
                <c:pt idx="5">
                  <c:v>96.3</c:v>
                </c:pt>
                <c:pt idx="6">
                  <c:v>96.2</c:v>
                </c:pt>
                <c:pt idx="7">
                  <c:v>97</c:v>
                </c:pt>
                <c:pt idx="8">
                  <c:v>91</c:v>
                </c:pt>
                <c:pt idx="9">
                  <c:v>94</c:v>
                </c:pt>
                <c:pt idx="1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F8-4B9E-9470-1A204727D8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8741167"/>
        <c:axId val="188743663"/>
      </c:barChart>
      <c:catAx>
        <c:axId val="18874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63"/>
        <c:crosses val="autoZero"/>
        <c:auto val="1"/>
        <c:lblAlgn val="ctr"/>
        <c:lblOffset val="100"/>
        <c:noMultiLvlLbl val="0"/>
      </c:catAx>
      <c:valAx>
        <c:axId val="18874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effectLst>
            <a:glow>
              <a:schemeClr val="accent1">
                <a:alpha val="40000"/>
              </a:schemeClr>
            </a:glow>
          </a:effectLst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Summary Grades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(2)'!$B$1</c:f>
              <c:strCache>
                <c:ptCount val="1"/>
                <c:pt idx="0">
                  <c:v>Online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'Sheet1 (2)'!$A$2:$A$8</c:f>
              <c:strCache>
                <c:ptCount val="7"/>
                <c:pt idx="0">
                  <c:v>Reading Summary 1</c:v>
                </c:pt>
                <c:pt idx="1">
                  <c:v>Reading Summary 2</c:v>
                </c:pt>
                <c:pt idx="2">
                  <c:v>Reading Summary 3</c:v>
                </c:pt>
                <c:pt idx="3">
                  <c:v>Reading Summary 4</c:v>
                </c:pt>
                <c:pt idx="4">
                  <c:v>Reading Summary 5</c:v>
                </c:pt>
                <c:pt idx="5">
                  <c:v>Reading Summary 6</c:v>
                </c:pt>
                <c:pt idx="6">
                  <c:v>Reading Summary 7</c:v>
                </c:pt>
              </c:strCache>
            </c:strRef>
          </c:cat>
          <c:val>
            <c:numRef>
              <c:f>'Sheet1 (2)'!$B$2:$B$8</c:f>
              <c:numCache>
                <c:formatCode>General</c:formatCode>
                <c:ptCount val="7"/>
                <c:pt idx="0">
                  <c:v>88</c:v>
                </c:pt>
                <c:pt idx="1">
                  <c:v>86</c:v>
                </c:pt>
                <c:pt idx="2">
                  <c:v>91</c:v>
                </c:pt>
                <c:pt idx="3">
                  <c:v>89</c:v>
                </c:pt>
                <c:pt idx="4">
                  <c:v>90</c:v>
                </c:pt>
                <c:pt idx="5">
                  <c:v>92</c:v>
                </c:pt>
                <c:pt idx="6">
                  <c:v>91.33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86-4ECE-A8D3-325651356D93}"/>
            </c:ext>
          </c:extLst>
        </c:ser>
        <c:ser>
          <c:idx val="1"/>
          <c:order val="1"/>
          <c:tx>
            <c:strRef>
              <c:f>'Sheet1 (2)'!$C$1</c:f>
              <c:strCache>
                <c:ptCount val="1"/>
                <c:pt idx="0">
                  <c:v>On Campus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'Sheet1 (2)'!$A$2:$A$8</c:f>
              <c:strCache>
                <c:ptCount val="7"/>
                <c:pt idx="0">
                  <c:v>Reading Summary 1</c:v>
                </c:pt>
                <c:pt idx="1">
                  <c:v>Reading Summary 2</c:v>
                </c:pt>
                <c:pt idx="2">
                  <c:v>Reading Summary 3</c:v>
                </c:pt>
                <c:pt idx="3">
                  <c:v>Reading Summary 4</c:v>
                </c:pt>
                <c:pt idx="4">
                  <c:v>Reading Summary 5</c:v>
                </c:pt>
                <c:pt idx="5">
                  <c:v>Reading Summary 6</c:v>
                </c:pt>
                <c:pt idx="6">
                  <c:v>Reading Summary 7</c:v>
                </c:pt>
              </c:strCache>
            </c:strRef>
          </c:cat>
          <c:val>
            <c:numRef>
              <c:f>'Sheet1 (2)'!$C$2:$C$8</c:f>
              <c:numCache>
                <c:formatCode>General</c:formatCode>
                <c:ptCount val="7"/>
                <c:pt idx="0">
                  <c:v>89</c:v>
                </c:pt>
                <c:pt idx="1">
                  <c:v>87</c:v>
                </c:pt>
                <c:pt idx="2">
                  <c:v>93</c:v>
                </c:pt>
                <c:pt idx="3">
                  <c:v>91</c:v>
                </c:pt>
                <c:pt idx="4">
                  <c:v>91</c:v>
                </c:pt>
                <c:pt idx="5">
                  <c:v>92.6</c:v>
                </c:pt>
                <c:pt idx="6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86-4ECE-A8D3-325651356D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82497712"/>
        <c:axId val="1382495216"/>
      </c:barChart>
      <c:catAx>
        <c:axId val="138249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495216"/>
        <c:crosses val="autoZero"/>
        <c:auto val="1"/>
        <c:lblAlgn val="ctr"/>
        <c:lblOffset val="100"/>
        <c:noMultiLvlLbl val="0"/>
      </c:catAx>
      <c:valAx>
        <c:axId val="138249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49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A34F78B-3177-47E2-ABE4-6C5298C0AF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C067F3-F0CB-4111-BB84-9E1D4E59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9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67F3-F0CB-4111-BB84-9E1D4E5905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68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67F3-F0CB-4111-BB84-9E1D4E5905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7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67F3-F0CB-4111-BB84-9E1D4E5905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98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67F3-F0CB-4111-BB84-9E1D4E5905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49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67F3-F0CB-4111-BB84-9E1D4E5905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47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67F3-F0CB-4111-BB84-9E1D4E5905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0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67F3-F0CB-4111-BB84-9E1D4E5905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67F3-F0CB-4111-BB84-9E1D4E590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5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67F3-F0CB-4111-BB84-9E1D4E5905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1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thanks to Nitika Dwivedi for arranging the great food and entertainment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67F3-F0CB-4111-BB84-9E1D4E5905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67F3-F0CB-4111-BB84-9E1D4E590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73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For a data set that has 20 variables, the Eigen values for 1</a:t>
            </a:r>
            <a:r>
              <a:rPr lang="en-US" sz="2800" b="0" i="0" baseline="30000" dirty="0">
                <a:solidFill>
                  <a:srgbClr val="2D3B45"/>
                </a:solidFill>
                <a:effectLst/>
                <a:latin typeface="Lato Extended"/>
              </a:rPr>
              <a:t>st</a:t>
            </a:r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 PC is 10, 2</a:t>
            </a:r>
            <a:r>
              <a:rPr lang="en-US" sz="2800" b="0" i="0" baseline="30000" dirty="0">
                <a:solidFill>
                  <a:srgbClr val="2D3B45"/>
                </a:solidFill>
                <a:effectLst/>
                <a:latin typeface="Lato Extended"/>
              </a:rPr>
              <a:t>nd</a:t>
            </a:r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 PC is 5, then the % variance explained </a:t>
            </a:r>
          </a:p>
          <a:p>
            <a:pPr fontAlgn="t"/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by the second PC is :  ________  (39 correct%)</a:t>
            </a:r>
          </a:p>
          <a:p>
            <a:pPr fontAlgn="t"/>
            <a:r>
              <a:rPr lang="en-US" sz="2800" b="1" i="0" dirty="0">
                <a:solidFill>
                  <a:srgbClr val="2D3B45"/>
                </a:solidFill>
                <a:effectLst/>
                <a:latin typeface="Lato Extended"/>
              </a:rPr>
              <a:t>Correct Answer: </a:t>
            </a:r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25%		</a:t>
            </a:r>
            <a:r>
              <a:rPr lang="en-US" sz="2800" b="1" i="0" dirty="0">
                <a:solidFill>
                  <a:srgbClr val="2D3B45"/>
                </a:solidFill>
                <a:effectLst/>
                <a:latin typeface="Lato Extended"/>
              </a:rPr>
              <a:t>Wrong Answers</a:t>
            </a:r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: 5%, 33</a:t>
            </a:r>
            <a:r>
              <a:rPr lang="en-US" sz="1800" b="0" i="0" dirty="0">
                <a:solidFill>
                  <a:srgbClr val="2D3B45"/>
                </a:solidFill>
                <a:effectLst/>
                <a:latin typeface="Lato Extended"/>
              </a:rPr>
              <a:t>%</a:t>
            </a:r>
          </a:p>
          <a:p>
            <a:pPr fontAlgn="t"/>
            <a:endParaRPr lang="en-US" sz="18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fontAlgn="t"/>
            <a:r>
              <a:rPr lang="en-US" sz="4000" b="0" i="0" dirty="0">
                <a:solidFill>
                  <a:srgbClr val="2D3B45"/>
                </a:solidFill>
                <a:effectLst/>
                <a:latin typeface="Lato Extended"/>
              </a:rPr>
              <a:t>Variable Clustering in SAS uses a k-means type of clustering approach to cluster variables</a:t>
            </a:r>
            <a:r>
              <a:rPr lang="en-US" sz="1800" b="0" i="0" dirty="0">
                <a:solidFill>
                  <a:srgbClr val="2D3B45"/>
                </a:solidFill>
                <a:effectLst/>
                <a:latin typeface="Lato Extended"/>
              </a:rPr>
              <a:t> (79% </a:t>
            </a:r>
            <a:r>
              <a:rPr lang="en-US" sz="1800" b="0" i="0" dirty="0" err="1">
                <a:solidFill>
                  <a:srgbClr val="2D3B45"/>
                </a:solidFill>
                <a:effectLst/>
                <a:latin typeface="Lato Extended"/>
              </a:rPr>
              <a:t>corrcect</a:t>
            </a:r>
            <a:r>
              <a:rPr lang="en-US" sz="1800" b="0" i="0" dirty="0">
                <a:solidFill>
                  <a:srgbClr val="2D3B45"/>
                </a:solidFill>
                <a:effectLst/>
                <a:latin typeface="Lato Extended"/>
              </a:rPr>
              <a:t>)</a:t>
            </a:r>
          </a:p>
          <a:p>
            <a:pPr fontAlgn="t"/>
            <a:r>
              <a:rPr lang="en-US" sz="1800" b="1" i="0" dirty="0">
                <a:solidFill>
                  <a:srgbClr val="2D3B45"/>
                </a:solidFill>
                <a:effectLst/>
                <a:latin typeface="Lato Extended"/>
              </a:rPr>
              <a:t>Correct Answer: </a:t>
            </a:r>
            <a:r>
              <a:rPr lang="en-US" sz="1800" b="0" i="0" dirty="0">
                <a:solidFill>
                  <a:srgbClr val="2D3B45"/>
                </a:solidFill>
                <a:effectLst/>
                <a:latin typeface="Lato Extended"/>
              </a:rPr>
              <a:t>False		</a:t>
            </a:r>
            <a:r>
              <a:rPr lang="en-US" sz="1800" b="1" i="0" dirty="0">
                <a:solidFill>
                  <a:srgbClr val="2D3B45"/>
                </a:solidFill>
                <a:effectLst/>
                <a:latin typeface="Lato Extended"/>
              </a:rPr>
              <a:t>Wrong Answer: </a:t>
            </a:r>
            <a:r>
              <a:rPr lang="en-US" sz="1800" b="0" i="0" dirty="0">
                <a:solidFill>
                  <a:srgbClr val="2D3B45"/>
                </a:solidFill>
                <a:effectLst/>
                <a:latin typeface="Lato Extended"/>
              </a:rPr>
              <a:t>True</a:t>
            </a:r>
          </a:p>
          <a:p>
            <a:pPr fontAlgn="t"/>
            <a:endParaRPr lang="en-US" sz="18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fontAlgn="t"/>
            <a:r>
              <a:rPr lang="en-US" sz="1800" b="0" i="0" dirty="0">
                <a:solidFill>
                  <a:srgbClr val="2D3B45"/>
                </a:solidFill>
                <a:effectLst/>
                <a:latin typeface="Lato Extended"/>
              </a:rPr>
              <a:t>Remaining questions-</a:t>
            </a:r>
          </a:p>
          <a:p>
            <a:pPr fontAlgn="t"/>
            <a:r>
              <a:rPr lang="en-US" sz="4000" b="0" i="0" dirty="0">
                <a:solidFill>
                  <a:srgbClr val="2D3B45"/>
                </a:solidFill>
                <a:effectLst/>
                <a:latin typeface="Lato Extended"/>
              </a:rPr>
              <a:t>Suppose you want to do variable selection for a set of data that has both categorical and numeric input variables and a numeric target variable. In that case, you can use Decision Tree to select relevant variables</a:t>
            </a:r>
          </a:p>
          <a:p>
            <a:pPr fontAlgn="t"/>
            <a:r>
              <a:rPr lang="en-US" sz="4000" b="0" i="0" dirty="0">
                <a:solidFill>
                  <a:srgbClr val="2D3B45"/>
                </a:solidFill>
                <a:effectLst/>
                <a:latin typeface="Lato Extended"/>
              </a:rPr>
              <a:t>Answer : True</a:t>
            </a:r>
          </a:p>
          <a:p>
            <a:pPr fontAlgn="t"/>
            <a:endParaRPr lang="en-US" sz="4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fontAlgn="t"/>
            <a:r>
              <a:rPr lang="en-US" sz="4000" b="0" i="0" dirty="0">
                <a:solidFill>
                  <a:srgbClr val="2D3B45"/>
                </a:solidFill>
                <a:effectLst/>
                <a:latin typeface="Lato Extended"/>
              </a:rPr>
              <a:t>Beyond variable reduction, principal components can also be used to detect _____________________?</a:t>
            </a:r>
          </a:p>
          <a:p>
            <a:pPr fontAlgn="t"/>
            <a:r>
              <a:rPr lang="en-US" sz="4000" b="0" i="0" dirty="0">
                <a:solidFill>
                  <a:srgbClr val="2D3B45"/>
                </a:solidFill>
                <a:effectLst/>
                <a:latin typeface="Lato Extended"/>
              </a:rPr>
              <a:t>Answer: Outliers, Multivariate Outliers, Unusual Observations</a:t>
            </a:r>
          </a:p>
          <a:p>
            <a:pPr fontAlgn="t"/>
            <a:endParaRPr lang="en-US" sz="4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sz="5400" b="0" i="0" dirty="0">
                <a:solidFill>
                  <a:srgbClr val="2D3B45"/>
                </a:solidFill>
                <a:effectLst/>
                <a:latin typeface="Lato Extended"/>
              </a:rPr>
              <a:t>Explain very briefly why we use 0.7 instead of 1 for Eigen value cut-off for selecting number of clusters in variable clustering?</a:t>
            </a:r>
          </a:p>
          <a:p>
            <a:pPr algn="l"/>
            <a:r>
              <a:rPr lang="en-US" sz="5400" dirty="0"/>
              <a:t>Answer: </a:t>
            </a:r>
            <a:r>
              <a:rPr lang="en-US" sz="7200" b="0" i="0" dirty="0">
                <a:solidFill>
                  <a:srgbClr val="2D3B45"/>
                </a:solidFill>
                <a:effectLst/>
                <a:latin typeface="Lato Extended"/>
              </a:rPr>
              <a:t>because it uses second Eigen value which is smaller than the first Eigen value</a:t>
            </a:r>
          </a:p>
          <a:p>
            <a:br>
              <a:rPr lang="en-US" sz="7200" dirty="0"/>
            </a:br>
            <a:br>
              <a:rPr lang="en-US" sz="5400" dirty="0"/>
            </a:br>
            <a:r>
              <a:rPr lang="en-US" sz="4000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endParaRPr lang="en-US" sz="2800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67F3-F0CB-4111-BB84-9E1D4E5905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13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mistakes (still grading*)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Python Code not attached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Had differing number of clusters from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67F3-F0CB-4111-BB84-9E1D4E5905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02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Summary 8 - Module 13 (Still Grading*)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67F3-F0CB-4111-BB84-9E1D4E5905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98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67F3-F0CB-4111-BB84-9E1D4E5905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679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79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BA6B08-CE92-4267-AEA4-86714624CDFF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2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66C9E-71CA-472F-9D82-1A4249F1B3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4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0200" y="1"/>
            <a:ext cx="2971800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"/>
            <a:ext cx="8712200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29145-CD6C-4E21-A500-14DC702710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09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679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79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52EF390-D69A-4782-81E6-B64044FA9B81}" type="datetime1">
              <a:rPr lang="en-US" smtClean="0">
                <a:solidFill>
                  <a:srgbClr val="1C1C1C"/>
                </a:solidFill>
              </a:rPr>
              <a:t>11/28/2022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BA6B08-CE92-4267-AEA4-86714624CDFF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38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03582-FCF4-4630-854F-01FFE09ED7A9}" type="datetime1">
              <a:rPr lang="en-US" smtClean="0">
                <a:solidFill>
                  <a:srgbClr val="000000"/>
                </a:solidFill>
              </a:rPr>
              <a:t>11/28/2022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5C2BC-A6B2-4CEF-84E4-532ED27D50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15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DD19-7AF3-4864-AEA7-89C3809266C9}" type="datetime1">
              <a:rPr lang="en-US" smtClean="0">
                <a:solidFill>
                  <a:srgbClr val="000000"/>
                </a:solidFill>
              </a:rPr>
              <a:t>11/28/2022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FB1B7-B59A-4354-AF0E-24FD85175A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43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1"/>
            <a:ext cx="571500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447801"/>
            <a:ext cx="5717117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BE97A-7496-420F-89A0-E79B06083AE4}" type="datetime1">
              <a:rPr lang="en-US" smtClean="0">
                <a:solidFill>
                  <a:srgbClr val="000000"/>
                </a:solidFill>
              </a:rPr>
              <a:t>11/28/2022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ABDC1-F486-4BDC-AC3B-3FAE6A24192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96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89E6B-45CE-4072-A529-A4F9090984E8}" type="datetime1">
              <a:rPr lang="en-US" smtClean="0">
                <a:solidFill>
                  <a:srgbClr val="000000"/>
                </a:solidFill>
              </a:rPr>
              <a:t>11/28/2022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D8667-D5C7-4B46-A631-CCEE2E1F44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77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47950-2F89-4816-9458-43524B2EBC6E}" type="datetime1">
              <a:rPr lang="en-US" smtClean="0">
                <a:solidFill>
                  <a:srgbClr val="000000"/>
                </a:solidFill>
              </a:rPr>
              <a:t>11/28/2022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F1B11-B3B6-461C-90D5-0CD31F7FD0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95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237EB-841F-4A04-9B50-F5537C5F1284}" type="datetime1">
              <a:rPr lang="en-US" smtClean="0">
                <a:solidFill>
                  <a:srgbClr val="000000"/>
                </a:solidFill>
              </a:rPr>
              <a:t>11/28/2022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EA3D3-A1DE-4282-9762-554BBF4384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10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88AE5-4157-4F30-9112-0974AA730BFC}" type="datetime1">
              <a:rPr lang="en-US" smtClean="0">
                <a:solidFill>
                  <a:srgbClr val="000000"/>
                </a:solidFill>
              </a:rPr>
              <a:t>11/28/2022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A8B55-9111-47D1-8845-2406B0CB907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1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5C2BC-A6B2-4CEF-84E4-532ED27D50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780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0F280-0CEB-49CA-ABFA-43D62EA5EFF9}" type="datetime1">
              <a:rPr lang="en-US" smtClean="0">
                <a:solidFill>
                  <a:srgbClr val="000000"/>
                </a:solidFill>
              </a:rPr>
              <a:t>11/28/2022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C0A98-DAF9-4AF6-AA57-AED5CBDF1D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29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FF52B-F298-4280-8B19-A48EB0656BD0}" type="datetime1">
              <a:rPr lang="en-US" smtClean="0">
                <a:solidFill>
                  <a:srgbClr val="000000"/>
                </a:solidFill>
              </a:rPr>
              <a:t>11/28/2022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66C9E-71CA-472F-9D82-1A4249F1B3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36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0200" y="1"/>
            <a:ext cx="2971800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"/>
            <a:ext cx="8712200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EFDEC-A79A-49F0-AC6B-C023A880EDE2}" type="datetime1">
              <a:rPr lang="en-US" smtClean="0">
                <a:solidFill>
                  <a:srgbClr val="000000"/>
                </a:solidFill>
              </a:rPr>
              <a:t>11/28/2022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29145-CD6C-4E21-A500-14DC702710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9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AAA8-3639-952B-6462-86BF36431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81915-4EC3-4D24-57E7-479D67599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1903E-8867-F7BA-DF65-64773EBA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BA18-B66D-4661-A7F6-27D2494FAB5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6C0A-541E-0481-B966-0D3DB652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CA67F-A82C-ABB6-95BE-294E0837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1474-889B-40EC-B57C-A7CFEBCC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82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9F1C-580C-0A5F-4DDD-A74CE8C9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BE9F-93E5-693E-1ACE-206084A8C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4FA6C-D87B-0556-1CC9-AA3315D3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BA18-B66D-4661-A7F6-27D2494FAB5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D1005-CE68-66E0-D127-2EDCA545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3C38E-06B0-6BE4-C2E5-416891DB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1474-889B-40EC-B57C-A7CFEBCC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52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15EE-1BEF-1894-1B44-A53BF753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8FAC1-05C7-8F7B-AEED-65FFC58EC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57D2-6826-EBB1-5EF1-F744B71B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BA18-B66D-4661-A7F6-27D2494FAB5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46E8-B347-B3E1-6A65-28013667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38B9-6541-B5AA-B694-02894996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1474-889B-40EC-B57C-A7CFEBCC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25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5830-FC5C-AC2D-D3C3-A46AE51F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1D32-BA34-1192-31BD-D6AFD7E92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921C9-B946-9ECF-1254-226217E36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062E4-4DF4-E7FE-FC3A-61732202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BA18-B66D-4661-A7F6-27D2494FAB5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A98F5-E3AC-F7C5-9D0A-39CF13B6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84017-481E-D607-8CBC-B58CDEE6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1474-889B-40EC-B57C-A7CFEBCC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01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1175-CB91-3D8F-DFB7-862E7851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B2FC9-F35F-F9F7-FF8F-12E2393FC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A30D0-F919-CC5B-B67A-5E228ABD8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85DDF-8193-E223-D792-23E6C905A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D0ECF-3397-FBD2-4828-DB389F824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04DBF-40B3-A4C5-AACB-74B13362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BA18-B66D-4661-A7F6-27D2494FAB5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D0B81-1EA4-B0FA-7AC5-36E8872C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FD238-85B3-CDF6-5B8B-BC24B328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1474-889B-40EC-B57C-A7CFEBCC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4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2B4E-FB1C-8A0D-3495-1A9C5837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BC3FC-EAEB-9EB6-5038-195BC83C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BA18-B66D-4661-A7F6-27D2494FAB5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270F1-F4D1-B4A6-7F06-69B52DE5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AB40E-371A-70F8-BCA4-87F52756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1474-889B-40EC-B57C-A7CFEBCC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897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A3E4A-2EE1-8500-8917-8183643B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BA18-B66D-4661-A7F6-27D2494FAB5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8E553-EF2D-E077-A672-839CE565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02CC-CFBC-A12B-9A9F-3D1386A2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1474-889B-40EC-B57C-A7CFEBCC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6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FB1B7-B59A-4354-AF0E-24FD85175A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7551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C06B-840E-9D8C-41B7-E9DDEF30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9F73-B074-93A0-EAF3-30A155B7B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05E93-C20E-3BDA-0E77-8D44691C1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D01BD-5D43-4C1D-70BA-2E20A139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BA18-B66D-4661-A7F6-27D2494FAB5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CBB1-8643-3FBD-EE8A-089C42F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A443-59B1-A38B-29AE-3C50AC41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1474-889B-40EC-B57C-A7CFEBCC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939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5C4C-A22B-05AE-25A6-F8C506EB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F36D8-BEB0-4289-5ED2-353F4B28C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7441D-D67C-8D07-3574-630BCAA57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81CD3-9924-2131-7A07-CA0B47A3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BA18-B66D-4661-A7F6-27D2494FAB5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A6FE7-407E-7D4A-28EA-DD586058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8FFD2-449C-6628-5C9A-6266BFED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1474-889B-40EC-B57C-A7CFEBCC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1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3F1D-7BF1-2066-6463-6F428C5C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D9AE4-E4FF-6AB6-5116-7CCAEAF57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F2745-A9E4-1334-44E3-4F4D05C7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BA18-B66D-4661-A7F6-27D2494FAB5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E6C14-BAF7-4525-A110-9F6ED0D8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E674-8A5C-8CE0-F543-749DEB86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1474-889B-40EC-B57C-A7CFEBCC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4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57B32-0617-ED16-993E-0F6E467A8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5E9BD-4919-5C9A-AC10-4C8B5A7D7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58698-FEA4-7C47-B660-11A0D2FF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BA18-B66D-4661-A7F6-27D2494FAB5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2E28E-F059-4F5B-ED13-867AF1EC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E715E-AB03-3EC5-DFCA-269C302A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1474-889B-40EC-B57C-A7CFEBCC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0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1"/>
            <a:ext cx="571500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447801"/>
            <a:ext cx="5717117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ABDC1-F486-4BDC-AC3B-3FAE6A24192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4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D8667-D5C7-4B46-A631-CCEE2E1F44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7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F1B11-B3B6-461C-90D5-0CD31F7FD0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36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EA3D3-A1DE-4282-9762-554BBF4384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9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A8B55-9111-47D1-8845-2406B0CB907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C0A98-DAF9-4AF6-AA57-AED5CBDF1D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0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ltGray">
          <a:xfrm>
            <a:off x="304800" y="304801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ltGray">
          <a:xfrm>
            <a:off x="508001" y="914401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ltGray">
          <a:xfrm>
            <a:off x="609600" y="762001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ltGray">
          <a:xfrm>
            <a:off x="0" y="7620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gray">
          <a:xfrm>
            <a:off x="711200" y="228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gray">
          <a:xfrm>
            <a:off x="1" y="11430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1127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1"/>
            <a:ext cx="11635317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6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6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6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DF98CC-37F7-4072-97FD-BBE126C23E11}" type="slidenum">
              <a:rPr lang="en-US">
                <a:solidFill>
                  <a:srgbClr val="000000"/>
                </a:solidFill>
                <a:latin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2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ltGray">
          <a:xfrm>
            <a:off x="304800" y="304801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ltGray">
          <a:xfrm>
            <a:off x="508001" y="914401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ltGray">
          <a:xfrm>
            <a:off x="609600" y="762001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ltGray">
          <a:xfrm>
            <a:off x="0" y="7620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gray">
          <a:xfrm>
            <a:off x="711200" y="228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gray">
          <a:xfrm>
            <a:off x="1" y="11430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1127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1"/>
            <a:ext cx="11635317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6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EA0683-5825-4682-8C49-B26E0E4CBBED}" type="datetime1">
              <a:rPr lang="en-US" smtClean="0">
                <a:solidFill>
                  <a:srgbClr val="000000"/>
                </a:solidFill>
                <a:latin typeface="Tahoma" pitchFamily="34" charset="0"/>
              </a:rPr>
              <a:t>11/28/2022</a:t>
            </a:fld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6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6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DF98CC-37F7-4072-97FD-BBE126C23E11}" type="slidenum">
              <a:rPr lang="en-US">
                <a:solidFill>
                  <a:srgbClr val="000000"/>
                </a:solidFill>
                <a:latin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3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8A590-35EC-074C-693F-EF5D3DA2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D852D-0841-902A-983C-31C253389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D2E02-4961-2331-7B35-8B8A71D4A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6BA18-B66D-4661-A7F6-27D2494FAB5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6049E-14AA-997D-0411-1D9FA739A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9E73-B45F-C111-C095-BCDCC6761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91474-889B-40EC-B57C-A7CFEBCC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2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ness.okstate.edu/analyti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suonline.okstate.edu/programs/certificates/business-analytics-data-science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spearsonline@okstate.ed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statemailokstate-my.sharepoint.com/personal/basa_okstate_edu/_layouts/15/onedrive.aspx?id=%2Fpersonal%2Fbasa%5Fokstate%5Fedu%2FDocuments%2FCohort%202021%20Photos&amp;ga=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dsi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statemailokstate-my.sharepoint.com/personal/basa_okstate_edu/_layouts/15/onedrive.aspx?id=%2Fpersonal%2Fbasa%5Fokstate%5Fedu%2FDocuments%2FCohort%202021%20Photos&amp;ga=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458" y="287595"/>
            <a:ext cx="11007524" cy="1491330"/>
          </a:xfrm>
          <a:solidFill>
            <a:srgbClr val="FDCFCB"/>
          </a:solidFill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Week 14 (Lab Slides) BAN 5753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077" y="3886200"/>
            <a:ext cx="11047614" cy="169164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/>
              <a:t>Dr. Goutam Chakraborty, </a:t>
            </a:r>
          </a:p>
          <a:p>
            <a:r>
              <a:rPr lang="en-US" sz="8000" b="1" dirty="0"/>
              <a:t>SAS Professor of Marketing Analytics</a:t>
            </a:r>
          </a:p>
          <a:p>
            <a:endParaRPr lang="en-US" sz="6400" b="1" dirty="0"/>
          </a:p>
          <a:p>
            <a:r>
              <a:rPr lang="en-US" sz="6400" b="1" dirty="0"/>
              <a:t>Director of MS in Business Analytics </a:t>
            </a:r>
            <a:r>
              <a:rPr lang="en-US" sz="6400" dirty="0"/>
              <a:t>(</a:t>
            </a:r>
            <a:r>
              <a:rPr lang="en-US" sz="6400" dirty="0">
                <a:hlinkClick r:id="rId3"/>
              </a:rPr>
              <a:t>https://business.okstate.edu/analytics/</a:t>
            </a:r>
            <a:r>
              <a:rPr lang="en-US" sz="6400" dirty="0"/>
              <a:t> )</a:t>
            </a:r>
          </a:p>
          <a:p>
            <a:r>
              <a:rPr lang="en-US" sz="6400" b="1" dirty="0"/>
              <a:t>Director of Graduate Certificate in Business Analytics and Data Science </a:t>
            </a:r>
            <a:r>
              <a:rPr lang="en-US" sz="6400" dirty="0"/>
              <a:t>(</a:t>
            </a:r>
            <a:r>
              <a:rPr lang="en-US" sz="6400" dirty="0">
                <a:hlinkClick r:id="rId4"/>
              </a:rPr>
              <a:t>https://osuonline.okstate.edu/programs/certificates/business-analytics-data-science.html</a:t>
            </a:r>
            <a:r>
              <a:rPr lang="en-US" sz="6400" dirty="0"/>
              <a:t> </a:t>
            </a:r>
            <a:r>
              <a:rPr lang="en-US" sz="6400" u="sng" dirty="0"/>
              <a:t>)</a:t>
            </a:r>
            <a:endParaRPr lang="en-US" sz="64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724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768019-59A7-DF81-75C1-E77010414D74}"/>
              </a:ext>
            </a:extLst>
          </p:cNvPr>
          <p:cNvSpPr txBox="1"/>
          <p:nvPr/>
        </p:nvSpPr>
        <p:spPr>
          <a:xfrm>
            <a:off x="10168932" y="5817996"/>
            <a:ext cx="1095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(Still Grading)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B536E6-74CD-18F8-52F6-616351105E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680181"/>
              </p:ext>
            </p:extLst>
          </p:nvPr>
        </p:nvGraphicFramePr>
        <p:xfrm>
          <a:off x="637954" y="467833"/>
          <a:ext cx="10749516" cy="5611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552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25B5-391D-4946-D075-082507BF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 2 (Spark Module)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7DC6-7BD0-4329-2F25-EF7DC4D03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by two teams:</a:t>
            </a:r>
          </a:p>
          <a:p>
            <a:pPr lvl="1"/>
            <a:r>
              <a:rPr lang="en-US" dirty="0"/>
              <a:t>Lorem Ipsum (Kalbe Abbas Agharia, Rupom Bhattacharjee, Sarik Koirala)</a:t>
            </a:r>
          </a:p>
          <a:p>
            <a:pPr lvl="1"/>
            <a:r>
              <a:rPr lang="en-US" dirty="0"/>
              <a:t>Ex Machina (Ashok kumar Varadarajan, Sreeshma Thupakula, Nitika Dwivedi)</a:t>
            </a:r>
          </a:p>
          <a:p>
            <a:r>
              <a:rPr lang="en-US" dirty="0"/>
              <a:t>Comments by guest lecturers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14910-5F02-8DB0-1AE4-EFC11FD9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5C2BC-A6B2-4CEF-84E4-532ED27D503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0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6228-03EC-9E35-7B50-AE04A67E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1277600" cy="9144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Q &amp; A of Topics from Last week, Clarification about Exercise , Preview of Week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B4F470-8995-6454-E663-FCFD1FD55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10345"/>
            <a:ext cx="11635317" cy="415962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82BA8-D745-FC6A-0E38-8E2587D2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3C15C2BC-A6B2-4CEF-84E4-532ED27D503B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0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BBDD-9C80-C049-5847-8D94C0FA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6AF2-D0FD-248C-F44C-EDC5D9C43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drop 1 each of your worst exercise, quiz, and reading summary.</a:t>
            </a:r>
          </a:p>
          <a:p>
            <a:r>
              <a:rPr lang="en-US" dirty="0"/>
              <a:t>In addition, the last week’s exercise/quiz due on Dec. 11 are </a:t>
            </a:r>
            <a:r>
              <a:rPr lang="en-US" i="1" dirty="0"/>
              <a:t>optional</a:t>
            </a:r>
            <a:r>
              <a:rPr lang="en-US" dirty="0"/>
              <a:t> – do only if you want to improve your scores</a:t>
            </a:r>
          </a:p>
          <a:p>
            <a:r>
              <a:rPr lang="en-US" dirty="0"/>
              <a:t>Comprehensive final is also </a:t>
            </a:r>
            <a:r>
              <a:rPr lang="en-US" i="1" dirty="0"/>
              <a:t>optional</a:t>
            </a:r>
          </a:p>
          <a:p>
            <a:pPr lvl="1"/>
            <a:r>
              <a:rPr lang="en-US" dirty="0"/>
              <a:t>Turn in your project report (only 1 submission per group) by midnight Sunday, Dec. 11 and I will have these graded by Noon Thursday and let you know your score.</a:t>
            </a:r>
          </a:p>
          <a:p>
            <a:pPr lvl="1"/>
            <a:r>
              <a:rPr lang="en-US" dirty="0"/>
              <a:t>Then, you can decide if you want to take the final exam on Dec. 12, Monday, 8-950PM in this classroom for </a:t>
            </a:r>
            <a:r>
              <a:rPr lang="en-US" b="1" dirty="0"/>
              <a:t>On-campus</a:t>
            </a:r>
            <a:r>
              <a:rPr lang="en-US" dirty="0"/>
              <a:t> students</a:t>
            </a:r>
          </a:p>
          <a:p>
            <a:pPr lvl="1"/>
            <a:r>
              <a:rPr lang="en-US" b="1" dirty="0"/>
              <a:t>Online</a:t>
            </a:r>
            <a:r>
              <a:rPr lang="en-US" dirty="0"/>
              <a:t> students take finals online (work with DL office, </a:t>
            </a:r>
            <a:r>
              <a:rPr lang="en-US" dirty="0">
                <a:hlinkClick r:id="rId2"/>
              </a:rPr>
              <a:t>spearsonline@okstate.edu</a:t>
            </a:r>
            <a:r>
              <a:rPr lang="en-US" dirty="0"/>
              <a:t> , Phone: 405-744-4048) – must be taken via arrangements made with them</a:t>
            </a:r>
          </a:p>
          <a:p>
            <a:pPr lvl="2"/>
            <a:r>
              <a:rPr lang="en-US" dirty="0"/>
              <a:t>If an online student wants to take the final in person here with on campus students, you must let me know and have prior permission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87FF6-1D7E-1D0C-0FC9-E9D3FE66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5C2BC-A6B2-4CEF-84E4-532ED27D503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1311-5473-01FB-8FEA-4D71B849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6FF9-8FB2-999D-7316-A366E44D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Course evaluations </a:t>
            </a:r>
            <a:r>
              <a:rPr lang="en-US" dirty="0"/>
              <a:t>are open – please complete them as soon as possible</a:t>
            </a:r>
          </a:p>
          <a:p>
            <a:r>
              <a:rPr lang="en-US" dirty="0"/>
              <a:t>A request: everyone please share pictures in the BASA folder</a:t>
            </a:r>
          </a:p>
          <a:p>
            <a:pPr lvl="1"/>
            <a:r>
              <a:rPr lang="en-US" dirty="0">
                <a:hlinkClick r:id="rId2"/>
              </a:rPr>
              <a:t>https://ostatemailokstate-my.sharepoint.com/personal/basa_okstate_edu/_layouts/15/onedrive.aspx?id=%2Fpersonal%2Fbasa%5Fokstate%5Fedu%2FDocuments%2FCohort%202021%20Photos&amp;ga=1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1E5C3-2181-F959-89F8-0063224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5C2BC-A6B2-4CEF-84E4-532ED27D503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8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B6F475-EB33-E5CB-AF37-87806B07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 Reminder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6B0783-E847-83ED-A3AB-EAFBDC6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41" y="1277143"/>
            <a:ext cx="11635317" cy="4684713"/>
          </a:xfrm>
        </p:spPr>
        <p:txBody>
          <a:bodyPr/>
          <a:lstStyle/>
          <a:p>
            <a:r>
              <a:rPr lang="en-US" dirty="0"/>
              <a:t>SEDSI conference at Wilmington, NC (Feb. 15-17, 2023):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https://www.sedsi.org/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Deadline to submit (student paper competition): </a:t>
            </a:r>
            <a:r>
              <a:rPr lang="en-US" b="1" dirty="0">
                <a:solidFill>
                  <a:srgbClr val="FF0000"/>
                </a:solidFill>
              </a:rPr>
              <a:t>Dec. 1, 2022</a:t>
            </a:r>
          </a:p>
          <a:p>
            <a:pPr lvl="1"/>
            <a:r>
              <a:rPr lang="en-US" dirty="0"/>
              <a:t>We had 4 students present in last year’s conference and one won the </a:t>
            </a:r>
            <a:r>
              <a:rPr lang="en-US" i="1" dirty="0"/>
              <a:t>best paper </a:t>
            </a:r>
            <a:r>
              <a:rPr lang="en-US" dirty="0"/>
              <a:t>in the conference award</a:t>
            </a:r>
          </a:p>
          <a:p>
            <a:r>
              <a:rPr lang="en-US" dirty="0"/>
              <a:t>This is your opportunity to get a unique item on your resume and get your trip </a:t>
            </a:r>
            <a:r>
              <a:rPr lang="en-US" i="1" dirty="0"/>
              <a:t>partially funded ($400-500 per accepted paper) </a:t>
            </a:r>
            <a:r>
              <a:rPr lang="en-US" dirty="0"/>
              <a:t>by us!</a:t>
            </a:r>
          </a:p>
          <a:p>
            <a:pPr lvl="1"/>
            <a:r>
              <a:rPr lang="en-US" dirty="0"/>
              <a:t>Maximum of 2 students/paper</a:t>
            </a:r>
          </a:p>
          <a:p>
            <a:r>
              <a:rPr lang="en-US" dirty="0"/>
              <a:t>After this, one more exists on Spring Calendar that we recommend:</a:t>
            </a:r>
          </a:p>
          <a:p>
            <a:pPr lvl="1"/>
            <a:r>
              <a:rPr lang="en-US" dirty="0"/>
              <a:t>INFORMS Analytics conference in April</a:t>
            </a:r>
          </a:p>
          <a:p>
            <a:pPr lvl="1"/>
            <a:r>
              <a:rPr lang="en-US" dirty="0"/>
              <a:t>Usually at a much higher cost to attend (our partial funding will </a:t>
            </a:r>
            <a:r>
              <a:rPr lang="en-US" b="1" dirty="0"/>
              <a:t>not</a:t>
            </a:r>
            <a:r>
              <a:rPr lang="en-US" dirty="0"/>
              <a:t> even cover your registration cost!)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CAD7F-D883-83F2-E661-7999CAF4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ABDC1-F486-4BDC-AC3B-3FAE6A2419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3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C654-4372-50BF-7965-FFF7DA76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 for Fall 2023 Started: I Need Your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B71B-93E9-FAA3-ECC2-4621CADD8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Promotion our program to good/qualified prospects in a </a:t>
            </a:r>
            <a:r>
              <a:rPr lang="en-US" b="1" dirty="0"/>
              <a:t>customized</a:t>
            </a:r>
            <a:r>
              <a:rPr lang="en-US" dirty="0"/>
              <a:t> way</a:t>
            </a:r>
          </a:p>
          <a:p>
            <a:pPr lvl="1"/>
            <a:r>
              <a:rPr lang="en-US" dirty="0"/>
              <a:t>We are doing general marketing promotion in places such as </a:t>
            </a:r>
            <a:r>
              <a:rPr lang="en-US" dirty="0" err="1"/>
              <a:t>Yocket</a:t>
            </a:r>
            <a:r>
              <a:rPr lang="en-US" dirty="0"/>
              <a:t>, Quora and so on</a:t>
            </a:r>
          </a:p>
          <a:p>
            <a:r>
              <a:rPr lang="en-US" dirty="0"/>
              <a:t>We have several marketing collaterals that we can share with you (one page PDF brochure, FB group for 2023, Instagram, Linked In group)</a:t>
            </a:r>
          </a:p>
          <a:p>
            <a:pPr lvl="1"/>
            <a:r>
              <a:rPr lang="en-US" dirty="0"/>
              <a:t>Anything you need just ask Kalbe/Suraj</a:t>
            </a:r>
          </a:p>
          <a:p>
            <a:r>
              <a:rPr lang="en-US" b="1" dirty="0"/>
              <a:t>Reminder</a:t>
            </a:r>
            <a:r>
              <a:rPr lang="en-US" dirty="0"/>
              <a:t>: if you recommend a person, that person gets an interview regardless of their credentials</a:t>
            </a:r>
          </a:p>
          <a:p>
            <a:pPr lvl="1"/>
            <a:r>
              <a:rPr lang="en-US" dirty="0"/>
              <a:t>So, use this power carefully</a:t>
            </a:r>
          </a:p>
          <a:p>
            <a:pPr lvl="1"/>
            <a:r>
              <a:rPr lang="en-US" dirty="0"/>
              <a:t>All I need is an email to me with applicant name and CWID after he/she has applied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BAAFE-86B5-9ACA-6076-08969787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5C2BC-A6B2-4CEF-84E4-532ED27D503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4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364A-4258-0FA8-0083-5159FDFA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76868"/>
            <a:ext cx="11277600" cy="914400"/>
          </a:xfrm>
        </p:spPr>
        <p:txBody>
          <a:bodyPr/>
          <a:lstStyle/>
          <a:p>
            <a:r>
              <a:rPr lang="en-US" dirty="0"/>
              <a:t>A request: everyone please share pictures in the BASA folder created by Dr. McGaugh and Rachel Puls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9782E-E9A4-885C-3243-083284CA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5C2BC-A6B2-4CEF-84E4-532ED27D503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A3C51-6EA0-03EF-6FF6-A2A217E70DB2}"/>
              </a:ext>
            </a:extLst>
          </p:cNvPr>
          <p:cNvSpPr txBox="1"/>
          <p:nvPr/>
        </p:nvSpPr>
        <p:spPr>
          <a:xfrm>
            <a:off x="1451295" y="2265028"/>
            <a:ext cx="93033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https://ostatemailokstate-my.sharepoint.com/personal/basa_okstate_edu/_layouts/15/onedrive.aspx?id=%2Fpersonal%2Fbasa%5Fokstate%5Fedu%2FDocuments%2FCohort%202021%20Photos&amp;ga=1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835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D01C8A-8BAD-51AB-B975-B805E9DF1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64C016-66C7-8C58-3F36-4F126A12E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E54C9-9548-B7EA-0BCE-2AAF5D97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5C2BC-A6B2-4CEF-84E4-532ED27D503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56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BC6BA9-AC89-4DBF-9510-B7B920FF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8936"/>
            <a:ext cx="11277600" cy="914400"/>
          </a:xfrm>
        </p:spPr>
        <p:txBody>
          <a:bodyPr/>
          <a:lstStyle/>
          <a:p>
            <a:r>
              <a:rPr lang="en-US" dirty="0"/>
              <a:t>Suggested Group Project Report Template (start working on it now)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47068-E80A-4224-BD49-AD5FD2E4B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66" y="1188721"/>
            <a:ext cx="11635317" cy="5135879"/>
          </a:xfrm>
        </p:spPr>
        <p:txBody>
          <a:bodyPr/>
          <a:lstStyle/>
          <a:p>
            <a:r>
              <a:rPr lang="en-US" dirty="0"/>
              <a:t>Cover Sheet (Project Name, Team #, Team Member Names, CWID)</a:t>
            </a:r>
          </a:p>
          <a:p>
            <a:r>
              <a:rPr lang="en-US" dirty="0"/>
              <a:t>Table of Contents</a:t>
            </a:r>
          </a:p>
          <a:p>
            <a:r>
              <a:rPr lang="en-US" dirty="0"/>
              <a:t>Body Headers</a:t>
            </a:r>
          </a:p>
          <a:p>
            <a:pPr lvl="1"/>
            <a:r>
              <a:rPr lang="en-US" dirty="0"/>
              <a:t>Executive Summary</a:t>
            </a:r>
          </a:p>
          <a:p>
            <a:pPr lvl="1"/>
            <a:r>
              <a:rPr lang="en-US" dirty="0"/>
              <a:t>Business Understanding</a:t>
            </a:r>
          </a:p>
          <a:p>
            <a:pPr lvl="1"/>
            <a:r>
              <a:rPr lang="en-US" dirty="0"/>
              <a:t>Data Understanding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Evaluation/Deployment/Implications</a:t>
            </a:r>
          </a:p>
          <a:p>
            <a:pPr lvl="1"/>
            <a:r>
              <a:rPr lang="en-US" dirty="0"/>
              <a:t>Future Scope</a:t>
            </a:r>
          </a:p>
          <a:p>
            <a:pPr lvl="1"/>
            <a:r>
              <a:rPr lang="en-US" dirty="0"/>
              <a:t>Assumptions/Limitations</a:t>
            </a:r>
          </a:p>
          <a:p>
            <a:pPr lvl="1"/>
            <a:r>
              <a:rPr lang="en-US" dirty="0"/>
              <a:t>Appendix (Code)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14CD8-86DD-4158-A7CE-3169A9C5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A6B08-CE92-4267-AEA4-86714624CDF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48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Common Items for </a:t>
            </a:r>
            <a:r>
              <a:rPr lang="en-US" b="1" dirty="0">
                <a:solidFill>
                  <a:srgbClr val="FF0000"/>
                </a:solidFill>
              </a:rPr>
              <a:t>OL</a:t>
            </a: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</a:rPr>
              <a:t>and</a:t>
            </a:r>
            <a:r>
              <a:rPr lang="en-US" b="1" dirty="0"/>
              <a:t> Non-OL(OC) </a:t>
            </a:r>
            <a:r>
              <a:rPr lang="en-US" dirty="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5C2BC-A6B2-4CEF-84E4-532ED27D503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96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B131-BFAB-1E6B-3297-106EBB35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1864"/>
          </a:xfrm>
        </p:spPr>
        <p:txBody>
          <a:bodyPr/>
          <a:lstStyle/>
          <a:p>
            <a:r>
              <a:rPr lang="en-IN" dirty="0"/>
              <a:t>Revised Project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780BE-9F63-AAEB-4153-7447AFF9F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777311"/>
              </p:ext>
            </p:extLst>
          </p:nvPr>
        </p:nvGraphicFramePr>
        <p:xfrm>
          <a:off x="237258" y="845523"/>
          <a:ext cx="11460756" cy="5667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162">
                  <a:extLst>
                    <a:ext uri="{9D8B030D-6E8A-4147-A177-3AD203B41FA5}">
                      <a16:colId xmlns:a16="http://schemas.microsoft.com/office/drawing/2014/main" val="2372494785"/>
                    </a:ext>
                  </a:extLst>
                </a:gridCol>
                <a:gridCol w="1514162">
                  <a:extLst>
                    <a:ext uri="{9D8B030D-6E8A-4147-A177-3AD203B41FA5}">
                      <a16:colId xmlns:a16="http://schemas.microsoft.com/office/drawing/2014/main" val="2326914666"/>
                    </a:ext>
                  </a:extLst>
                </a:gridCol>
                <a:gridCol w="6783783">
                  <a:extLst>
                    <a:ext uri="{9D8B030D-6E8A-4147-A177-3AD203B41FA5}">
                      <a16:colId xmlns:a16="http://schemas.microsoft.com/office/drawing/2014/main" val="943922963"/>
                    </a:ext>
                  </a:extLst>
                </a:gridCol>
                <a:gridCol w="1648649">
                  <a:extLst>
                    <a:ext uri="{9D8B030D-6E8A-4147-A177-3AD203B41FA5}">
                      <a16:colId xmlns:a16="http://schemas.microsoft.com/office/drawing/2014/main" val="1998202117"/>
                    </a:ext>
                  </a:extLst>
                </a:gridCol>
              </a:tblGrid>
              <a:tr h="651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Zoom Breakout Room 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Group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Team Members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Project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1125019"/>
                  </a:ext>
                </a:extLst>
              </a:tr>
              <a:tr h="454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9 Spears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Hayden Myers, </a:t>
                      </a:r>
                      <a:r>
                        <a:rPr lang="en-IN" sz="1800" u="none" strike="noStrike" dirty="0" err="1">
                          <a:effectLst/>
                        </a:rPr>
                        <a:t>Chhavi</a:t>
                      </a:r>
                      <a:r>
                        <a:rPr lang="en-IN" sz="1800" u="none" strike="noStrike" dirty="0">
                          <a:effectLst/>
                        </a:rPr>
                        <a:t> </a:t>
                      </a:r>
                      <a:r>
                        <a:rPr lang="en-IN" sz="1800" u="none" strike="noStrike" dirty="0" err="1">
                          <a:effectLst/>
                        </a:rPr>
                        <a:t>Nijhawan</a:t>
                      </a:r>
                      <a:r>
                        <a:rPr lang="en-IN" sz="1800" u="none" strike="noStrike" dirty="0">
                          <a:effectLst/>
                        </a:rPr>
                        <a:t>, Anuj Pratap Singh, Kumar Yash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5G Challenge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3042940"/>
                  </a:ext>
                </a:extLst>
              </a:tr>
              <a:tr h="454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Lorem Ipsum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Kalbe Abbas Agharia, Rupom Bhattacherjee, Sarik Koirala, </a:t>
                      </a:r>
                    </a:p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(3 members)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Humana-Mays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1508393"/>
                  </a:ext>
                </a:extLst>
              </a:tr>
              <a:tr h="454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Data Rangers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Srinivas Pramodh </a:t>
                      </a:r>
                      <a:r>
                        <a:rPr lang="en-IN" sz="1800" u="none" strike="noStrike" dirty="0" err="1">
                          <a:effectLst/>
                        </a:rPr>
                        <a:t>Kotipalli</a:t>
                      </a:r>
                      <a:r>
                        <a:rPr lang="en-IN" sz="1800" u="none" strike="noStrike" dirty="0">
                          <a:effectLst/>
                        </a:rPr>
                        <a:t>, </a:t>
                      </a:r>
                      <a:r>
                        <a:rPr lang="en-IN" sz="1800" u="none" strike="noStrike" dirty="0" err="1">
                          <a:effectLst/>
                        </a:rPr>
                        <a:t>Bharathraj</a:t>
                      </a:r>
                      <a:r>
                        <a:rPr lang="en-IN" sz="1800" u="none" strike="noStrike" dirty="0">
                          <a:effectLst/>
                        </a:rPr>
                        <a:t> </a:t>
                      </a:r>
                      <a:r>
                        <a:rPr lang="en-IN" sz="1800" u="none" strike="noStrike" dirty="0" err="1">
                          <a:effectLst/>
                        </a:rPr>
                        <a:t>Muppalla,Cade</a:t>
                      </a:r>
                      <a:r>
                        <a:rPr lang="en-IN" sz="1800" u="none" strike="noStrike" dirty="0">
                          <a:effectLst/>
                        </a:rPr>
                        <a:t> Phelan, </a:t>
                      </a:r>
                      <a:r>
                        <a:rPr lang="en-IN" sz="1800" u="none" strike="noStrike" dirty="0" err="1">
                          <a:effectLst/>
                        </a:rPr>
                        <a:t>Tharunreddy</a:t>
                      </a:r>
                      <a:r>
                        <a:rPr lang="en-IN" sz="1800" u="none" strike="noStrike" dirty="0">
                          <a:effectLst/>
                        </a:rPr>
                        <a:t> </a:t>
                      </a:r>
                      <a:r>
                        <a:rPr lang="en-IN" sz="1800" u="none" strike="noStrike" dirty="0" err="1">
                          <a:effectLst/>
                        </a:rPr>
                        <a:t>Veeram</a:t>
                      </a:r>
                      <a:r>
                        <a:rPr lang="en-IN" sz="1800" u="none" strike="noStrike" dirty="0">
                          <a:effectLst/>
                        </a:rPr>
                        <a:t> </a:t>
                      </a:r>
                      <a:r>
                        <a:rPr lang="en-IN" sz="1800" u="none" strike="noStrike" dirty="0" err="1">
                          <a:effectLst/>
                        </a:rPr>
                        <a:t>Reddygari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5G Challenge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5064612"/>
                  </a:ext>
                </a:extLst>
              </a:tr>
              <a:tr h="454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John Doe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Anand </a:t>
                      </a:r>
                      <a:r>
                        <a:rPr lang="en-IN" sz="1800" u="none" strike="noStrike" dirty="0" err="1">
                          <a:effectLst/>
                        </a:rPr>
                        <a:t>Manivannan</a:t>
                      </a:r>
                      <a:r>
                        <a:rPr lang="en-IN" sz="1800" u="none" strike="noStrike" dirty="0">
                          <a:effectLst/>
                        </a:rPr>
                        <a:t>, </a:t>
                      </a:r>
                      <a:r>
                        <a:rPr lang="en-IN" sz="1800" u="none" strike="noStrike" dirty="0" err="1">
                          <a:effectLst/>
                        </a:rPr>
                        <a:t>Ayush</a:t>
                      </a:r>
                      <a:r>
                        <a:rPr lang="en-IN" sz="1800" u="none" strike="noStrike" dirty="0">
                          <a:effectLst/>
                        </a:rPr>
                        <a:t> Mohan, Shalika Siddique, Srishti Srivastava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Humana-Mays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573842"/>
                  </a:ext>
                </a:extLst>
              </a:tr>
              <a:tr h="454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Team-orange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Kaiser </a:t>
                      </a:r>
                      <a:r>
                        <a:rPr lang="en-IN" sz="1800" u="none" strike="noStrike" dirty="0" err="1">
                          <a:effectLst/>
                        </a:rPr>
                        <a:t>Cleburn</a:t>
                      </a:r>
                      <a:r>
                        <a:rPr lang="en-IN" sz="1800" u="none" strike="noStrike" dirty="0">
                          <a:effectLst/>
                        </a:rPr>
                        <a:t>, Suraj Goel, Palash Gupta, </a:t>
                      </a:r>
                      <a:r>
                        <a:rPr lang="en-IN" sz="1800" u="none" strike="noStrike" dirty="0" err="1">
                          <a:effectLst/>
                        </a:rPr>
                        <a:t>Gandhali</a:t>
                      </a:r>
                      <a:r>
                        <a:rPr lang="en-IN" sz="1800" u="none" strike="noStrike" dirty="0">
                          <a:effectLst/>
                        </a:rPr>
                        <a:t> Munshi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Humana-Mays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8902150"/>
                  </a:ext>
                </a:extLst>
              </a:tr>
              <a:tr h="454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effectLst/>
                        </a:rPr>
                        <a:t>GoPokes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Srinivas </a:t>
                      </a:r>
                      <a:r>
                        <a:rPr lang="en-IN" sz="1800" u="none" strike="noStrike" dirty="0" err="1">
                          <a:effectLst/>
                        </a:rPr>
                        <a:t>Kotamraju</a:t>
                      </a:r>
                      <a:r>
                        <a:rPr lang="en-IN" sz="1800" u="none" strike="noStrike" dirty="0">
                          <a:effectLst/>
                        </a:rPr>
                        <a:t>, Deepak Sai </a:t>
                      </a:r>
                      <a:r>
                        <a:rPr lang="en-IN" sz="1800" u="none" strike="noStrike" dirty="0" err="1">
                          <a:effectLst/>
                        </a:rPr>
                        <a:t>Nurgoor</a:t>
                      </a:r>
                      <a:r>
                        <a:rPr lang="en-IN" sz="1800" u="none" strike="noStrike" dirty="0">
                          <a:effectLst/>
                        </a:rPr>
                        <a:t>, Heidi </a:t>
                      </a:r>
                      <a:r>
                        <a:rPr lang="en-IN" sz="1800" u="none" strike="noStrike" dirty="0" err="1">
                          <a:effectLst/>
                        </a:rPr>
                        <a:t>Ramzel</a:t>
                      </a:r>
                      <a:r>
                        <a:rPr lang="en-IN" sz="1800" u="none" strike="noStrike" dirty="0">
                          <a:effectLst/>
                        </a:rPr>
                        <a:t>, Vishal Tyagi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Humana-Mays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7705689"/>
                  </a:ext>
                </a:extLst>
              </a:tr>
              <a:tr h="454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effectLst/>
                        </a:rPr>
                        <a:t>DataPirates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Sarthak Arora, Nathan Hawkins, Preston Lewis, Hadley Nixon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Humana-Mays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3105"/>
                  </a:ext>
                </a:extLst>
              </a:tr>
              <a:tr h="454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Patterns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Noreen </a:t>
                      </a:r>
                      <a:r>
                        <a:rPr lang="en-IN" sz="1800" u="none" strike="noStrike" dirty="0" err="1">
                          <a:effectLst/>
                        </a:rPr>
                        <a:t>Chihora</a:t>
                      </a:r>
                      <a:r>
                        <a:rPr lang="en-IN" sz="1800" u="none" strike="noStrike" dirty="0">
                          <a:effectLst/>
                        </a:rPr>
                        <a:t>, </a:t>
                      </a:r>
                      <a:r>
                        <a:rPr lang="en-IN" sz="1800" u="none" strike="noStrike" dirty="0" err="1">
                          <a:effectLst/>
                        </a:rPr>
                        <a:t>Prathamesh</a:t>
                      </a:r>
                      <a:r>
                        <a:rPr lang="en-IN" sz="1800" u="none" strike="noStrike" dirty="0">
                          <a:effectLst/>
                        </a:rPr>
                        <a:t> Kulkarni, Tejaswi </a:t>
                      </a:r>
                      <a:r>
                        <a:rPr lang="en-IN" sz="1800" u="none" strike="noStrike" dirty="0" err="1">
                          <a:effectLst/>
                        </a:rPr>
                        <a:t>Maruthi</a:t>
                      </a:r>
                      <a:r>
                        <a:rPr lang="en-IN" sz="1800" u="none" strike="noStrike" dirty="0">
                          <a:effectLst/>
                        </a:rPr>
                        <a:t>, </a:t>
                      </a:r>
                      <a:r>
                        <a:rPr lang="en-IN" sz="1800" u="none" strike="noStrike" dirty="0" err="1">
                          <a:effectLst/>
                        </a:rPr>
                        <a:t>Saswata</a:t>
                      </a:r>
                      <a:r>
                        <a:rPr lang="en-IN" sz="1800" u="none" strike="noStrike" dirty="0">
                          <a:effectLst/>
                        </a:rPr>
                        <a:t> </a:t>
                      </a:r>
                      <a:r>
                        <a:rPr lang="en-IN" sz="1800" u="none" strike="noStrike" dirty="0" err="1">
                          <a:effectLst/>
                        </a:rPr>
                        <a:t>Rautray</a:t>
                      </a:r>
                      <a:r>
                        <a:rPr lang="en-IN" sz="1800" u="none" strike="noStrike" dirty="0">
                          <a:effectLst/>
                        </a:rPr>
                        <a:t>,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Geo AI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113184"/>
                  </a:ext>
                </a:extLst>
              </a:tr>
              <a:tr h="454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Team 13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Philip Anderson, Bhawuk Luthra, Vincent Rodriguez </a:t>
                      </a:r>
                      <a:r>
                        <a:rPr lang="en-IN" sz="1800" b="1" u="none" strike="noStrike" dirty="0">
                          <a:effectLst/>
                        </a:rPr>
                        <a:t>(3 members)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Humana-Mays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1591334"/>
                  </a:ext>
                </a:extLst>
              </a:tr>
              <a:tr h="454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Problem Solvers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effectLst/>
                        </a:rPr>
                        <a:t>Rafae</a:t>
                      </a:r>
                      <a:r>
                        <a:rPr lang="en-IN" sz="1800" u="none" strike="noStrike" dirty="0">
                          <a:effectLst/>
                        </a:rPr>
                        <a:t> Abdullah, Badhan Deb, Jarrett Hollie, Weston Salmon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 Humana-Mays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444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05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B131-BFAB-1E6B-3297-106EBB35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761" y="1"/>
            <a:ext cx="10515600" cy="985962"/>
          </a:xfrm>
        </p:spPr>
        <p:txBody>
          <a:bodyPr/>
          <a:lstStyle/>
          <a:p>
            <a:r>
              <a:rPr lang="en-IN" dirty="0"/>
              <a:t>Revised Project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780BE-9F63-AAEB-4153-7447AFF9F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341814"/>
              </p:ext>
            </p:extLst>
          </p:nvPr>
        </p:nvGraphicFramePr>
        <p:xfrm>
          <a:off x="688489" y="867629"/>
          <a:ext cx="10593750" cy="538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745">
                  <a:extLst>
                    <a:ext uri="{9D8B030D-6E8A-4147-A177-3AD203B41FA5}">
                      <a16:colId xmlns:a16="http://schemas.microsoft.com/office/drawing/2014/main" val="1645508020"/>
                    </a:ext>
                  </a:extLst>
                </a:gridCol>
                <a:gridCol w="1814185">
                  <a:extLst>
                    <a:ext uri="{9D8B030D-6E8A-4147-A177-3AD203B41FA5}">
                      <a16:colId xmlns:a16="http://schemas.microsoft.com/office/drawing/2014/main" val="2326914666"/>
                    </a:ext>
                  </a:extLst>
                </a:gridCol>
                <a:gridCol w="6121101">
                  <a:extLst>
                    <a:ext uri="{9D8B030D-6E8A-4147-A177-3AD203B41FA5}">
                      <a16:colId xmlns:a16="http://schemas.microsoft.com/office/drawing/2014/main" val="943922963"/>
                    </a:ext>
                  </a:extLst>
                </a:gridCol>
                <a:gridCol w="1406719">
                  <a:extLst>
                    <a:ext uri="{9D8B030D-6E8A-4147-A177-3AD203B41FA5}">
                      <a16:colId xmlns:a16="http://schemas.microsoft.com/office/drawing/2014/main" val="1998202117"/>
                    </a:ext>
                  </a:extLst>
                </a:gridCol>
              </a:tblGrid>
              <a:tr h="6638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Breakout </a:t>
                      </a:r>
                    </a:p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Room 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Group Name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Team Members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Project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1125019"/>
                  </a:ext>
                </a:extLst>
              </a:tr>
              <a:tr h="462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The Data Set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Neeraj </a:t>
                      </a:r>
                      <a:r>
                        <a:rPr lang="en-IN" sz="1600" u="none" strike="noStrike" dirty="0" err="1">
                          <a:effectLst/>
                        </a:rPr>
                        <a:t>Kankani</a:t>
                      </a:r>
                      <a:r>
                        <a:rPr lang="en-IN" sz="1600" u="none" strike="noStrike" dirty="0">
                          <a:effectLst/>
                        </a:rPr>
                        <a:t>, Moises Marin Martinez, Zach Miller, </a:t>
                      </a:r>
                      <a:r>
                        <a:rPr lang="en-IN" sz="1600" u="none" strike="noStrike" dirty="0" err="1">
                          <a:effectLst/>
                        </a:rPr>
                        <a:t>Pranjali</a:t>
                      </a:r>
                      <a:r>
                        <a:rPr lang="en-IN" sz="1600" u="none" strike="noStrike" dirty="0">
                          <a:effectLst/>
                        </a:rPr>
                        <a:t> Pingale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>
                          <a:effectLst/>
                        </a:rPr>
                        <a:t> Humana-Mays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3042940"/>
                  </a:ext>
                </a:extLst>
              </a:tr>
              <a:tr h="462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Artemis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effectLst/>
                        </a:rPr>
                        <a:t>Tanushree</a:t>
                      </a:r>
                      <a:r>
                        <a:rPr lang="en-IN" sz="1600" u="none" strike="noStrike" dirty="0">
                          <a:effectLst/>
                        </a:rPr>
                        <a:t> Ghosh, Amartya Mitra, Bhakti </a:t>
                      </a:r>
                      <a:r>
                        <a:rPr lang="en-IN" sz="1600" u="none" strike="noStrike" dirty="0" err="1">
                          <a:effectLst/>
                        </a:rPr>
                        <a:t>Saoji</a:t>
                      </a:r>
                      <a:r>
                        <a:rPr lang="en-IN" sz="1600" u="none" strike="noStrike" dirty="0">
                          <a:effectLst/>
                        </a:rPr>
                        <a:t>, Mihir Shinde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>
                          <a:effectLst/>
                        </a:rPr>
                        <a:t> Humana-Mays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5064612"/>
                  </a:ext>
                </a:extLst>
              </a:tr>
              <a:tr h="462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Hawks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Raja Ranjan </a:t>
                      </a:r>
                      <a:r>
                        <a:rPr lang="en-IN" sz="1600" u="none" strike="noStrike" dirty="0" err="1">
                          <a:effectLst/>
                        </a:rPr>
                        <a:t>Bobba</a:t>
                      </a:r>
                      <a:r>
                        <a:rPr lang="en-IN" sz="1600" u="none" strike="noStrike" dirty="0">
                          <a:effectLst/>
                        </a:rPr>
                        <a:t>, Amani </a:t>
                      </a:r>
                      <a:r>
                        <a:rPr lang="en-IN" sz="1600" u="none" strike="noStrike" dirty="0" err="1">
                          <a:effectLst/>
                        </a:rPr>
                        <a:t>Kolli</a:t>
                      </a:r>
                      <a:r>
                        <a:rPr lang="en-IN" sz="1600" u="none" strike="noStrike" dirty="0">
                          <a:effectLst/>
                        </a:rPr>
                        <a:t>, Scott </a:t>
                      </a:r>
                      <a:r>
                        <a:rPr lang="en-IN" sz="1600" u="none" strike="noStrike" dirty="0" err="1">
                          <a:effectLst/>
                        </a:rPr>
                        <a:t>Schwager</a:t>
                      </a:r>
                      <a:r>
                        <a:rPr lang="en-IN" sz="1600" u="none" strike="noStrike" dirty="0">
                          <a:effectLst/>
                        </a:rPr>
                        <a:t>, Meghana </a:t>
                      </a:r>
                      <a:r>
                        <a:rPr lang="en-IN" sz="1600" u="none" strike="noStrike" dirty="0" err="1">
                          <a:effectLst/>
                        </a:rPr>
                        <a:t>Singam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r>
                        <a:rPr lang="en-IN" sz="1800" u="none" strike="noStrike" dirty="0">
                          <a:effectLst/>
                        </a:rPr>
                        <a:t>5G Challenge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573842"/>
                  </a:ext>
                </a:extLst>
              </a:tr>
              <a:tr h="462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Ex Machina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effectLst/>
                        </a:rPr>
                        <a:t>Nitika</a:t>
                      </a:r>
                      <a:r>
                        <a:rPr lang="en-IN" sz="1600" u="none" strike="noStrike" dirty="0">
                          <a:effectLst/>
                        </a:rPr>
                        <a:t> Dwivedi, </a:t>
                      </a:r>
                      <a:r>
                        <a:rPr lang="en-IN" sz="1600" u="none" strike="noStrike" dirty="0" err="1">
                          <a:effectLst/>
                        </a:rPr>
                        <a:t>Sreeshma</a:t>
                      </a:r>
                      <a:r>
                        <a:rPr lang="en-IN" sz="1600" u="none" strike="noStrike" dirty="0">
                          <a:effectLst/>
                        </a:rPr>
                        <a:t> </a:t>
                      </a:r>
                      <a:r>
                        <a:rPr lang="en-IN" sz="1600" u="none" strike="noStrike" dirty="0" err="1">
                          <a:effectLst/>
                        </a:rPr>
                        <a:t>Thupakula</a:t>
                      </a:r>
                      <a:r>
                        <a:rPr lang="en-IN" sz="1600" u="none" strike="noStrike" dirty="0">
                          <a:effectLst/>
                        </a:rPr>
                        <a:t>, Ashokkumar </a:t>
                      </a:r>
                      <a:r>
                        <a:rPr lang="en-IN" sz="1600" u="none" strike="noStrike" dirty="0" err="1">
                          <a:effectLst/>
                        </a:rPr>
                        <a:t>Varadarajan</a:t>
                      </a:r>
                      <a:r>
                        <a:rPr lang="en-IN" sz="1600" u="none" strike="noStrike" dirty="0">
                          <a:effectLst/>
                        </a:rPr>
                        <a:t>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>
                          <a:effectLst/>
                        </a:rPr>
                        <a:t> Humana-Mays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8902150"/>
                  </a:ext>
                </a:extLst>
              </a:tr>
              <a:tr h="5548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DKNZ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Divine Bennett, Nick Feldman, Zachary Vann, Kailey Wilson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>
                          <a:effectLst/>
                        </a:rPr>
                        <a:t> Humana-Mays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7705689"/>
                  </a:ext>
                </a:extLst>
              </a:tr>
              <a:tr h="462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effectLst/>
                        </a:rPr>
                        <a:t>Lamda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Gowtham Varma </a:t>
                      </a:r>
                      <a:r>
                        <a:rPr lang="en-IN" sz="1600" u="none" strike="noStrike" dirty="0" err="1">
                          <a:effectLst/>
                        </a:rPr>
                        <a:t>Bhupathiraju</a:t>
                      </a:r>
                      <a:r>
                        <a:rPr lang="en-IN" sz="1600" u="none" strike="noStrike" dirty="0">
                          <a:effectLst/>
                        </a:rPr>
                        <a:t>, Naveen Rai, </a:t>
                      </a:r>
                      <a:r>
                        <a:rPr lang="en-IN" sz="1600" u="none" strike="noStrike" dirty="0" err="1">
                          <a:effectLst/>
                        </a:rPr>
                        <a:t>Srujana</a:t>
                      </a:r>
                      <a:r>
                        <a:rPr lang="en-IN" sz="1600" u="none" strike="noStrike" dirty="0">
                          <a:effectLst/>
                        </a:rPr>
                        <a:t> </a:t>
                      </a:r>
                      <a:r>
                        <a:rPr lang="en-IN" sz="1600" u="none" strike="noStrike" dirty="0" err="1">
                          <a:effectLst/>
                        </a:rPr>
                        <a:t>Talla</a:t>
                      </a:r>
                      <a:r>
                        <a:rPr lang="en-IN" sz="1600" u="none" strike="noStrike" dirty="0">
                          <a:effectLst/>
                        </a:rPr>
                        <a:t>, </a:t>
                      </a:r>
                      <a:r>
                        <a:rPr lang="en-IN" sz="1600" u="none" strike="noStrike" dirty="0" err="1">
                          <a:effectLst/>
                        </a:rPr>
                        <a:t>Kodjo</a:t>
                      </a:r>
                      <a:r>
                        <a:rPr lang="en-IN" sz="1600" u="none" strike="noStrike" dirty="0">
                          <a:effectLst/>
                        </a:rPr>
                        <a:t> </a:t>
                      </a:r>
                      <a:r>
                        <a:rPr lang="en-IN" sz="1600" u="none" strike="noStrike" dirty="0" err="1">
                          <a:effectLst/>
                        </a:rPr>
                        <a:t>Botchway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r>
                        <a:rPr lang="en-IN" sz="1800" u="none" strike="noStrike" dirty="0">
                          <a:effectLst/>
                        </a:rPr>
                        <a:t>5G Challenge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3105"/>
                  </a:ext>
                </a:extLst>
              </a:tr>
              <a:tr h="462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Data Ducks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Joel Anderson, Brittany </a:t>
                      </a:r>
                      <a:r>
                        <a:rPr lang="en-IN" sz="1600" u="none" strike="noStrike" dirty="0" err="1">
                          <a:effectLst/>
                        </a:rPr>
                        <a:t>Burlison</a:t>
                      </a:r>
                      <a:r>
                        <a:rPr lang="en-IN" sz="1600" u="none" strike="noStrike" dirty="0">
                          <a:effectLst/>
                        </a:rPr>
                        <a:t>, Daniel Marchese, </a:t>
                      </a:r>
                      <a:r>
                        <a:rPr lang="en-IN" sz="1600" u="none" strike="noStrike" dirty="0" err="1">
                          <a:effectLst/>
                        </a:rPr>
                        <a:t>Raunak</a:t>
                      </a:r>
                      <a:r>
                        <a:rPr lang="en-IN" sz="1600" u="none" strike="noStrike" dirty="0">
                          <a:effectLst/>
                        </a:rPr>
                        <a:t> Sengupta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Humana-Mays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113184"/>
                  </a:ext>
                </a:extLst>
              </a:tr>
              <a:tr h="462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effectLst/>
                        </a:rPr>
                        <a:t>BAnDS</a:t>
                      </a:r>
                      <a:r>
                        <a:rPr lang="en-IN" sz="1600" u="none" strike="noStrike" dirty="0">
                          <a:effectLst/>
                        </a:rPr>
                        <a:t> Special Forces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>
                          <a:effectLst/>
                        </a:rPr>
                        <a:t> Pankaj Suresh Kumar, Kalpesh </a:t>
                      </a:r>
                      <a:r>
                        <a:rPr lang="en-IN" sz="1600" u="none" strike="noStrike" dirty="0" err="1">
                          <a:effectLst/>
                        </a:rPr>
                        <a:t>Mulye</a:t>
                      </a:r>
                      <a:r>
                        <a:rPr lang="en-IN" sz="1600" u="none" strike="noStrike" dirty="0">
                          <a:effectLst/>
                        </a:rPr>
                        <a:t>, Raja Mohanty </a:t>
                      </a:r>
                      <a:r>
                        <a:rPr lang="en-IN" sz="1600" b="1" u="none" strike="noStrike" dirty="0">
                          <a:effectLst/>
                        </a:rPr>
                        <a:t>(3 members)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Humana-Mays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1591334"/>
                  </a:ext>
                </a:extLst>
              </a:tr>
              <a:tr h="462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Data Cowboys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Chris Brady, Ally </a:t>
                      </a:r>
                      <a:r>
                        <a:rPr lang="en-GB" sz="1600" u="none" strike="noStrike" dirty="0" err="1">
                          <a:effectLst/>
                        </a:rPr>
                        <a:t>Clifft</a:t>
                      </a:r>
                      <a:r>
                        <a:rPr lang="en-GB" sz="1600" u="none" strike="noStrike" dirty="0">
                          <a:effectLst/>
                        </a:rPr>
                        <a:t>, Shaun McDaniel, </a:t>
                      </a:r>
                      <a:r>
                        <a:rPr lang="en-GB" sz="1600" u="none" strike="noStrike" dirty="0" err="1">
                          <a:effectLst/>
                        </a:rPr>
                        <a:t>Destry</a:t>
                      </a:r>
                      <a:r>
                        <a:rPr lang="en-GB" sz="1600" u="none" strike="noStrike" dirty="0">
                          <a:effectLst/>
                        </a:rPr>
                        <a:t> Smith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>
                          <a:effectLst/>
                        </a:rPr>
                        <a:t> Humana-Mays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4449396"/>
                  </a:ext>
                </a:extLst>
              </a:tr>
              <a:tr h="462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 5753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Akansha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Mehta,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Karanveer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Singh,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Sucharitha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Vallabhaneni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Tim Walsh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600" u="none" strike="noStrike" dirty="0">
                          <a:effectLst/>
                        </a:rPr>
                        <a:t>5G Challenge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1799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37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2794-4B1E-427B-89CF-803F00FE88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B835-E355-0815-FB20-4A5E8BCC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A3C3-9C1A-C39E-94D3-CF6BC003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Announcements</a:t>
            </a:r>
          </a:p>
          <a:p>
            <a:r>
              <a:rPr lang="en-US" dirty="0"/>
              <a:t>Discussion of last week’s quiz &amp; exercise mistakes</a:t>
            </a:r>
          </a:p>
          <a:p>
            <a:r>
              <a:rPr lang="en-US" dirty="0"/>
              <a:t>Mini-Project 2 Presentations by two selected teams</a:t>
            </a:r>
          </a:p>
          <a:p>
            <a:r>
              <a:rPr lang="en-US" dirty="0"/>
              <a:t>Comments by guest lecturers of Spark Module</a:t>
            </a:r>
          </a:p>
          <a:p>
            <a:r>
              <a:rPr lang="en-US" dirty="0"/>
              <a:t>Group project discussion (Dr. C and Dr. Lolla)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0CC82-C803-F3E1-E00F-2BAE7111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5C2BC-A6B2-4CEF-84E4-532ED27D503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7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A7F3-E095-12F9-4023-5CB779E1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1277600" cy="725791"/>
          </a:xfrm>
        </p:spPr>
        <p:txBody>
          <a:bodyPr/>
          <a:lstStyle/>
          <a:p>
            <a:r>
              <a:rPr lang="en-US" sz="3200" dirty="0"/>
              <a:t>I Had a Great Time Hosting You for Thanksgiving dinner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95AEC-8440-23DD-3350-B5058EE3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5C2BC-A6B2-4CEF-84E4-532ED27D503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C48C9-109A-F434-C143-13D72A40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53" y="990600"/>
            <a:ext cx="11003547" cy="560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6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1D67-E666-26F8-E7E9-0D0203F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Internships Offers Accepted: Congratulations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6BF1-A636-7C65-1710-39E5D99C1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41" y="1145447"/>
            <a:ext cx="11635317" cy="4567105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Felicia Mudjialim, Williams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Ruthvik Kadiyala, Koch Industries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Satishwar Kedas, Koch Industries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Landrie Alsobrook, One Gas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Frankle Muchahary, ISN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Jayke Ratliff, OMES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Roger Tan,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Infinedi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Rishitha Koneru,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Infinedi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/>
              <a:t>Isabella Lieberman, Heartland</a:t>
            </a:r>
          </a:p>
          <a:p>
            <a:r>
              <a:rPr lang="en-US" sz="2400" dirty="0"/>
              <a:t>Sphoorti Kadapa, OMES</a:t>
            </a:r>
          </a:p>
          <a:p>
            <a:r>
              <a:rPr lang="en-US" sz="2400" dirty="0"/>
              <a:t>Daniel Jara Cordero, Simmons Food</a:t>
            </a:r>
          </a:p>
          <a:p>
            <a:r>
              <a:rPr lang="en-US" sz="2400" dirty="0"/>
              <a:t>Bennet Brock, Heartland</a:t>
            </a:r>
          </a:p>
          <a:p>
            <a:r>
              <a:rPr lang="en-US" sz="2400" dirty="0"/>
              <a:t>Shreyan Datta Chakraborty, Paycom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906A6-7CAE-EC7E-0D9C-9FDEF81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5C2BC-A6B2-4CEF-84E4-532ED27D503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22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D52A-0C10-4356-016C-08026ECD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8479"/>
            <a:ext cx="11277600" cy="914400"/>
          </a:xfrm>
        </p:spPr>
        <p:txBody>
          <a:bodyPr/>
          <a:lstStyle/>
          <a:p>
            <a:r>
              <a:rPr lang="en-US" dirty="0"/>
              <a:t>Full-time offers received by students graduating in May 2023!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6CB9-06EC-15A6-93D2-D48E2DD64D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Congratulations to: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Becca Cammon (Ally Financial)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Kalbe Agharia (Best Buy)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Chhavi Nijhawan (Fed Home Loan Bank)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Shalika Siddique (Koch Ind)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Sanjam Patiala (Koch Ind)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Brittany Burlison (Phillips 66)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Ashok Kumar Varadarajan (Walmart)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Srinivas Kotamraju (Walmart)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Suraj Goel (Verisk)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Ally Clift (Hilti): Co-op and FT offer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97FD2A-85DB-3364-43AD-A7EB27DB57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Mihir Shinde, JM Smucker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Cade Phelan, Toyota Financial Services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Daniel Marchese, Ease Logistics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Kalpesh Mulye, Paycom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04909-7C32-F25A-8190-2749129C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15C2BC-A6B2-4CEF-84E4-532ED27D503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81B3A-0620-84DF-1190-62308D77E2B9}"/>
              </a:ext>
            </a:extLst>
          </p:cNvPr>
          <p:cNvSpPr txBox="1"/>
          <p:nvPr/>
        </p:nvSpPr>
        <p:spPr>
          <a:xfrm>
            <a:off x="6172202" y="4378188"/>
            <a:ext cx="60942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of you must proactively look for adv. Internship for Spring or, FT opportunities from May.</a:t>
            </a:r>
          </a:p>
          <a:p>
            <a:pPr marL="342900" indent="-342900">
              <a:buAutoNum type="arabicPeriod"/>
            </a:pPr>
            <a:r>
              <a:rPr lang="en-US" dirty="0"/>
              <a:t>With the likely downturn in the economy, it will put squeeze on hiring!</a:t>
            </a:r>
          </a:p>
          <a:p>
            <a:pPr marL="342900" indent="-342900">
              <a:buAutoNum type="arabicPeriod"/>
            </a:pPr>
            <a:r>
              <a:rPr lang="en-US" dirty="0"/>
              <a:t>Do not expect TA funding in your 4</a:t>
            </a:r>
            <a:r>
              <a:rPr lang="en-US" baseline="30000" dirty="0"/>
              <a:t>th</a:t>
            </a:r>
            <a:r>
              <a:rPr lang="en-US" dirty="0"/>
              <a:t> semester from us.</a:t>
            </a:r>
          </a:p>
          <a:p>
            <a:pPr marL="342900" indent="-342900">
              <a:buAutoNum type="arabicPeriod"/>
            </a:pPr>
            <a:r>
              <a:rPr lang="en-US" dirty="0"/>
              <a:t>Expect to get “</a:t>
            </a:r>
            <a:r>
              <a:rPr lang="en-US" b="1" dirty="0"/>
              <a:t>Interview Query</a:t>
            </a:r>
            <a:r>
              <a:rPr lang="en-US" dirty="0"/>
              <a:t>” </a:t>
            </a:r>
            <a:r>
              <a:rPr lang="en-US" i="1" dirty="0"/>
              <a:t>access to prepare for job interviews</a:t>
            </a:r>
          </a:p>
        </p:txBody>
      </p:sp>
    </p:spTree>
    <p:extLst>
      <p:ext uri="{BB962C8B-B14F-4D97-AF65-F5344CB8AC3E}">
        <p14:creationId xmlns:p14="http://schemas.microsoft.com/office/powerpoint/2010/main" val="419935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784295-EC20-44B5-5AB5-596EEEE2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Results (Update)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EFFA90-5595-FD04-4438-76AC31FC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MAPD and Purdue Analytics Competition:</a:t>
            </a:r>
          </a:p>
          <a:p>
            <a:pPr lvl="1"/>
            <a:r>
              <a:rPr lang="en-US" dirty="0"/>
              <a:t>1.	Georgia Tech</a:t>
            </a:r>
          </a:p>
          <a:p>
            <a:pPr lvl="1"/>
            <a:r>
              <a:rPr lang="en-US" dirty="0"/>
              <a:t>2.	UCLA</a:t>
            </a:r>
          </a:p>
          <a:p>
            <a:pPr lvl="1"/>
            <a:r>
              <a:rPr lang="en-US" dirty="0"/>
              <a:t>3.	Northwestern</a:t>
            </a:r>
          </a:p>
          <a:p>
            <a:pPr lvl="1"/>
            <a:r>
              <a:rPr lang="en-US" dirty="0"/>
              <a:t>4.	Purdue</a:t>
            </a:r>
          </a:p>
          <a:p>
            <a:pPr lvl="1"/>
            <a:r>
              <a:rPr lang="en-US" dirty="0"/>
              <a:t>5.	OSU (Mihir, Bhakti, Amartya and Tanushree)</a:t>
            </a:r>
          </a:p>
          <a:p>
            <a:pPr lvl="1"/>
            <a:r>
              <a:rPr lang="en-US" dirty="0"/>
              <a:t>6.	OSU (Kalbe, Tejaswi, Palash and Kalpesh)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A4281-08D9-7A70-5416-D01B74A8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ABDC1-F486-4BDC-AC3B-3FAE6A2419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7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4BB2022-D2D9-F23E-1D45-E777C18F8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08985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110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B84453E-39E7-B9BF-995A-9BB18278C3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086954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3186961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7 slides Part 1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ession7 slides Part 1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1672</Words>
  <Application>Microsoft Office PowerPoint</Application>
  <PresentationFormat>Widescreen</PresentationFormat>
  <Paragraphs>263</Paragraphs>
  <Slides>22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Lato Extended</vt:lpstr>
      <vt:lpstr>Tahoma</vt:lpstr>
      <vt:lpstr>Times New Roman</vt:lpstr>
      <vt:lpstr>Wingdings</vt:lpstr>
      <vt:lpstr>Session7 slides Part 1</vt:lpstr>
      <vt:lpstr>1_Session7 slides Part 1</vt:lpstr>
      <vt:lpstr>Office Theme</vt:lpstr>
      <vt:lpstr>Week 14 (Lab Slides) BAN 5753 </vt:lpstr>
      <vt:lpstr>Common Items for OL and Non-OL(OC) Students</vt:lpstr>
      <vt:lpstr>Outline for Today</vt:lpstr>
      <vt:lpstr>I Had a Great Time Hosting You for Thanksgiving dinner</vt:lpstr>
      <vt:lpstr>Summer Internships Offers Accepted: Congratulations to</vt:lpstr>
      <vt:lpstr>Full-time offers received by students graduating in May 2023!</vt:lpstr>
      <vt:lpstr>Competition Results (Update)</vt:lpstr>
      <vt:lpstr>PowerPoint Presentation</vt:lpstr>
      <vt:lpstr>PowerPoint Presentation</vt:lpstr>
      <vt:lpstr>PowerPoint Presentation</vt:lpstr>
      <vt:lpstr>Mini Project 2 (Spark Module)</vt:lpstr>
      <vt:lpstr>Q &amp; A of Topics from Last week, Clarification about Exercise , Preview of Week</vt:lpstr>
      <vt:lpstr>Course Grade Calculation</vt:lpstr>
      <vt:lpstr>Reminders</vt:lpstr>
      <vt:lpstr>Conference Reminder</vt:lpstr>
      <vt:lpstr>Admission for Fall 2023 Started: I Need Your Help</vt:lpstr>
      <vt:lpstr>A request: everyone please share pictures in the BASA folder created by Dr. McGaugh and Rachel Puls</vt:lpstr>
      <vt:lpstr>Group Project</vt:lpstr>
      <vt:lpstr>Suggested Group Project Report Template (start working on it now) </vt:lpstr>
      <vt:lpstr>Revised Project Groups</vt:lpstr>
      <vt:lpstr>Revised Project Groups</vt:lpstr>
      <vt:lpstr>Questions?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(Lab Slides) MKTG 5733</dc:title>
  <dc:creator>Chakraborty, Goutam</dc:creator>
  <cp:lastModifiedBy>Chakraborty, Goutam</cp:lastModifiedBy>
  <cp:revision>228</cp:revision>
  <cp:lastPrinted>2022-10-17T23:04:42Z</cp:lastPrinted>
  <dcterms:created xsi:type="dcterms:W3CDTF">2016-08-15T16:40:14Z</dcterms:created>
  <dcterms:modified xsi:type="dcterms:W3CDTF">2022-11-28T22:43:34Z</dcterms:modified>
</cp:coreProperties>
</file>