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84" r:id="rId12"/>
    <p:sldId id="285" r:id="rId13"/>
    <p:sldId id="289" r:id="rId14"/>
    <p:sldId id="286" r:id="rId15"/>
    <p:sldId id="268" r:id="rId16"/>
    <p:sldId id="269" r:id="rId17"/>
    <p:sldId id="270" r:id="rId18"/>
    <p:sldId id="271" r:id="rId19"/>
    <p:sldId id="272" r:id="rId20"/>
    <p:sldId id="290" r:id="rId21"/>
    <p:sldId id="274" r:id="rId22"/>
    <p:sldId id="275" r:id="rId23"/>
    <p:sldId id="276" r:id="rId24"/>
    <p:sldId id="28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36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8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4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36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9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9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4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8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87BED2-DE89-44AD-B823-8572682D428B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2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1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87BED2-DE89-44AD-B823-8572682D428B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63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lessthandot.com/index.php/datamgmt/dbprogramming/a-cheat-sheet-for-all/" TargetMode="External"/><Relationship Id="rId2" Type="http://schemas.openxmlformats.org/officeDocument/2006/relationships/hyperlink" Target="https://akr.am/blog/posts/a-python-developers-guide-to-powershel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shCode/PowerShellPracticeAndStyle/issues/8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ssqltips.com/sqlservertip/2702/setting-the-powershell-execution-polic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PowerShell Flow Control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Scripting Essentials</a:t>
            </a:r>
          </a:p>
          <a:p>
            <a:r>
              <a:rPr lang="en-US" dirty="0"/>
              <a:t>Dr. Burkman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19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PowerShell Flow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Some basics:</a:t>
            </a:r>
          </a:p>
          <a:p>
            <a:pPr lvl="2"/>
            <a:r>
              <a:rPr lang="en-US" dirty="0" smtClean="0"/>
              <a:t>How variables are denoted (hint: </a:t>
            </a:r>
            <a:r>
              <a:rPr lang="en-US" dirty="0" err="1" smtClean="0"/>
              <a:t>about_variables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Put a $ in front of the variable name</a:t>
            </a:r>
          </a:p>
          <a:p>
            <a:pPr lvl="2"/>
            <a:r>
              <a:rPr lang="en-US" dirty="0" smtClean="0"/>
              <a:t>How to pause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Break and continue as normal</a:t>
            </a:r>
          </a:p>
          <a:p>
            <a:pPr lvl="2"/>
            <a:r>
              <a:rPr lang="en-US" dirty="0" smtClean="0"/>
              <a:t>$true and $false for </a:t>
            </a:r>
            <a:r>
              <a:rPr lang="en-US" dirty="0" err="1" smtClean="0"/>
              <a:t>booleans</a:t>
            </a:r>
            <a:endParaRPr lang="en-US" dirty="0" smtClean="0"/>
          </a:p>
          <a:p>
            <a:pPr lvl="2"/>
            <a:r>
              <a:rPr lang="en-US" dirty="0" smtClean="0"/>
              <a:t>+ and * work just like in Python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65189" y="2954760"/>
            <a:ext cx="56215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Read-Host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-Prompt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"Press enter to close the program" </a:t>
            </a:r>
          </a:p>
        </p:txBody>
      </p:sp>
    </p:spTree>
    <p:extLst>
      <p:ext uri="{BB962C8B-B14F-4D97-AF65-F5344CB8AC3E}">
        <p14:creationId xmlns:p14="http://schemas.microsoft.com/office/powerpoint/2010/main" val="80158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Flow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93169"/>
            <a:ext cx="25527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02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Flow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input and printing to console.  Use Write-Host for printing to the console: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97280" y="2622665"/>
            <a:ext cx="10058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dog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Read-Host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-Prompt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"Please enter a word"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$dog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"This is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$dog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#There is also Write-Output, which allows the output to be redirected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$dog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C:\Users\Burkman\Desktop\dog.txt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896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quotes are literal, double quotes allow for variable unpacking: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17" y="2390211"/>
            <a:ext cx="4020111" cy="1552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090290"/>
            <a:ext cx="7697274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52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Flow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random values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93323" y="2554229"/>
            <a:ext cx="3403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only get up to 19.  The minimum is included, the maximum is not.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283397" y="2926767"/>
            <a:ext cx="909926" cy="795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97280" y="2211228"/>
            <a:ext cx="10058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clear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myRan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Get-Random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-Minimum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-Maximum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20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myRan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Read-Host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-Prompt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"Press any key to continue" </a:t>
            </a:r>
          </a:p>
        </p:txBody>
      </p:sp>
    </p:spTree>
    <p:extLst>
      <p:ext uri="{BB962C8B-B14F-4D97-AF65-F5344CB8AC3E}">
        <p14:creationId xmlns:p14="http://schemas.microsoft.com/office/powerpoint/2010/main" val="402480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throughout these slides are excerpts from the Windows PowerShell Cookbook</a:t>
            </a:r>
          </a:p>
          <a:p>
            <a:r>
              <a:rPr lang="en-US" dirty="0" smtClean="0"/>
              <a:t>Nice links: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akr.am/blog/posts/a-python-developers-guide-to-powershell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Note: his PS XKCD example is broken</a:t>
            </a:r>
          </a:p>
          <a:p>
            <a:pPr lvl="1"/>
            <a:r>
              <a:rPr lang="en-US" dirty="0">
                <a:hlinkClick r:id="rId3"/>
              </a:rPr>
              <a:t>http://blogs.lessthandot.com/index.php/datamgmt/dbprogramming/a-cheat-sheet-for-all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PowerShell is C# - </a:t>
            </a:r>
            <a:r>
              <a:rPr lang="en-US" dirty="0" err="1" smtClean="0"/>
              <a:t>ish</a:t>
            </a:r>
            <a:r>
              <a:rPr lang="en-US" dirty="0" smtClean="0"/>
              <a:t>, so think in term of braces and you’ll be 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4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751" y="183236"/>
            <a:ext cx="6534150" cy="6086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7092" y="1110058"/>
            <a:ext cx="35197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github.com/PoshCode/PowerShellPracticeAndStyle/issues/81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38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Bash-like Comparisons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2002927"/>
            <a:ext cx="10058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Comparison operators</a:t>
            </a:r>
          </a:p>
          <a:p>
            <a:r>
              <a:rPr lang="en-US" dirty="0"/>
              <a:t>-</a:t>
            </a:r>
            <a:r>
              <a:rPr lang="en-US" dirty="0" err="1"/>
              <a:t>eq</a:t>
            </a:r>
            <a:r>
              <a:rPr lang="en-US" dirty="0"/>
              <a:t> , -ne , -</a:t>
            </a:r>
            <a:r>
              <a:rPr lang="en-US" dirty="0" err="1"/>
              <a:t>ge</a:t>
            </a:r>
            <a:r>
              <a:rPr lang="en-US" dirty="0"/>
              <a:t> , -</a:t>
            </a:r>
            <a:r>
              <a:rPr lang="en-US" dirty="0" err="1"/>
              <a:t>gt</a:t>
            </a:r>
            <a:r>
              <a:rPr lang="en-US" dirty="0"/>
              <a:t> , -in , -</a:t>
            </a:r>
            <a:r>
              <a:rPr lang="en-US" dirty="0" err="1"/>
              <a:t>notin</a:t>
            </a:r>
            <a:r>
              <a:rPr lang="en-US" dirty="0"/>
              <a:t> , -</a:t>
            </a:r>
            <a:r>
              <a:rPr lang="en-US" dirty="0" err="1"/>
              <a:t>lt</a:t>
            </a:r>
            <a:r>
              <a:rPr lang="en-US" dirty="0"/>
              <a:t> , -le , -like , -</a:t>
            </a:r>
            <a:r>
              <a:rPr lang="en-US" dirty="0" err="1"/>
              <a:t>notlike</a:t>
            </a:r>
            <a:r>
              <a:rPr lang="en-US" dirty="0"/>
              <a:t> , -match , -</a:t>
            </a:r>
            <a:r>
              <a:rPr lang="en-US" dirty="0" err="1"/>
              <a:t>notmatch</a:t>
            </a:r>
            <a:r>
              <a:rPr lang="en-US" dirty="0"/>
              <a:t> </a:t>
            </a:r>
            <a:r>
              <a:rPr lang="en-US" dirty="0" smtClean="0"/>
              <a:t>,-</a:t>
            </a:r>
            <a:r>
              <a:rPr lang="en-US" dirty="0"/>
              <a:t>contains , -</a:t>
            </a:r>
            <a:r>
              <a:rPr lang="en-US" dirty="0" err="1"/>
              <a:t>notcontains</a:t>
            </a:r>
            <a:r>
              <a:rPr lang="en-US" dirty="0"/>
              <a:t> , -is , -</a:t>
            </a:r>
            <a:r>
              <a:rPr lang="en-US" dirty="0" err="1" smtClean="0"/>
              <a:t>isnot</a:t>
            </a:r>
            <a:r>
              <a:rPr lang="en-US" dirty="0" smtClean="0"/>
              <a:t> (put c in front to make case sensitive, like –</a:t>
            </a:r>
            <a:r>
              <a:rPr lang="en-US" dirty="0" err="1" smtClean="0"/>
              <a:t>ceq</a:t>
            </a:r>
            <a:r>
              <a:rPr lang="en-US" dirty="0" smtClean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097280" y="319182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Logical </a:t>
            </a:r>
            <a:r>
              <a:rPr lang="en-US" dirty="0" smtClean="0"/>
              <a:t>operators -and </a:t>
            </a:r>
            <a:r>
              <a:rPr lang="en-US" dirty="0"/>
              <a:t>, -or , -</a:t>
            </a:r>
            <a:r>
              <a:rPr lang="en-US" dirty="0" err="1"/>
              <a:t>xor</a:t>
            </a:r>
            <a:r>
              <a:rPr lang="en-US" dirty="0"/>
              <a:t> , -not</a:t>
            </a:r>
          </a:p>
        </p:txBody>
      </p:sp>
    </p:spTree>
    <p:extLst>
      <p:ext uri="{BB962C8B-B14F-4D97-AF65-F5344CB8AC3E}">
        <p14:creationId xmlns:p14="http://schemas.microsoft.com/office/powerpoint/2010/main" val="3635802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97280" y="195105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if, </a:t>
            </a:r>
            <a:r>
              <a:rPr lang="en-US" dirty="0" err="1"/>
              <a:t>elseif</a:t>
            </a:r>
            <a:r>
              <a:rPr lang="en-US" dirty="0"/>
              <a:t>, and else </a:t>
            </a:r>
            <a:r>
              <a:rPr lang="en-US" dirty="0" smtClean="0"/>
              <a:t>Statements</a:t>
            </a:r>
          </a:p>
          <a:p>
            <a:endParaRPr lang="en-US" dirty="0"/>
          </a:p>
          <a:p>
            <a:r>
              <a:rPr lang="en-US" dirty="0"/>
              <a:t>if(condition)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statement block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elseif</a:t>
            </a:r>
            <a:r>
              <a:rPr lang="en-US" dirty="0"/>
              <a:t>(condition)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statement block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statement block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1732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Example (with While)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80" y="1813492"/>
            <a:ext cx="10058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clear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#This clears the output screen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#while works like we already know with break and continue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ans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Read-Host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-Prompt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"Enter an integer"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ans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gt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#$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ans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/1 forces the input to be an integer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"big"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"small"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 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08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PowerShell Basics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4055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Try/Catch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97280" y="1816085"/>
            <a:ext cx="9931179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>
                <a:solidFill>
                  <a:srgbClr val="00008B"/>
                </a:solidFill>
                <a:latin typeface="Lucida Console" panose="020B0609040504020204" pitchFamily="49" charset="0"/>
              </a:rPr>
              <a:t>while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ans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Read-Host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"Enter a number"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srgbClr val="00008B"/>
                </a:solidFill>
                <a:latin typeface="Lucida Console" panose="020B0609040504020204" pitchFamily="49" charset="0"/>
              </a:rPr>
              <a:t>try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ans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ans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en-US" sz="12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Out-Null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srgbClr val="00008B"/>
                </a:solidFill>
                <a:latin typeface="Lucida Console" panose="020B0609040504020204" pitchFamily="49" charset="0"/>
              </a:rPr>
              <a:t>catch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"oops"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>
                <a:solidFill>
                  <a:srgbClr val="00008B"/>
                </a:solidFill>
                <a:latin typeface="Lucida Console" panose="020B0609040504020204" pitchFamily="49" charset="0"/>
              </a:rPr>
              <a:t>continue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ans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en-US" sz="12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-is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2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write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ans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2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ans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 is not an integer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>
                <a:solidFill>
                  <a:srgbClr val="00008B"/>
                </a:solidFill>
                <a:latin typeface="Lucida Console" panose="020B0609040504020204" pitchFamily="49" charset="0"/>
              </a:rPr>
              <a:t>continue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345601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80" y="25333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for (&lt;</a:t>
            </a:r>
            <a:r>
              <a:rPr lang="en-US" dirty="0" err="1" smtClean="0"/>
              <a:t>init</a:t>
            </a:r>
            <a:r>
              <a:rPr lang="en-US" dirty="0" smtClean="0"/>
              <a:t>&gt;; &lt;condition&gt;; &lt;repeat&gt;) </a:t>
            </a:r>
          </a:p>
          <a:p>
            <a:r>
              <a:rPr lang="en-US" dirty="0" smtClean="0"/>
              <a:t>          {&lt;statement list&gt;}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97280" y="1978514"/>
            <a:ext cx="1622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help </a:t>
            </a:r>
            <a:r>
              <a:rPr lang="en-US" dirty="0" err="1"/>
              <a:t>about_For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97280" y="3365167"/>
            <a:ext cx="23775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for($</a:t>
            </a:r>
            <a:r>
              <a:rPr lang="en-US" dirty="0" err="1"/>
              <a:t>i</a:t>
            </a:r>
            <a:r>
              <a:rPr lang="en-US" dirty="0"/>
              <a:t>=1; $</a:t>
            </a:r>
            <a:r>
              <a:rPr lang="en-US" dirty="0" err="1"/>
              <a:t>i</a:t>
            </a:r>
            <a:r>
              <a:rPr lang="en-US" dirty="0"/>
              <a:t> -le 10; $</a:t>
            </a:r>
            <a:r>
              <a:rPr lang="en-US" dirty="0" err="1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Write-Host </a:t>
            </a:r>
            <a:r>
              <a:rPr lang="en-US" dirty="0"/>
              <a:t>$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70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97280" y="2136339"/>
            <a:ext cx="10058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clear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n-NO" dirty="0">
                <a:solidFill>
                  <a:srgbClr val="00008B"/>
                </a:solidFill>
                <a:latin typeface="Lucida Console" panose="020B0609040504020204" pitchFamily="49" charset="0"/>
              </a:rPr>
              <a:t>for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n-NO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dirty="0">
                <a:solidFill>
                  <a:srgbClr val="800080"/>
                </a:solidFill>
                <a:latin typeface="Lucida Console" panose="020B0609040504020204" pitchFamily="49" charset="0"/>
              </a:rPr>
              <a:t>30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nn-NO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dirty="0">
                <a:solidFill>
                  <a:srgbClr val="A9A9A9"/>
                </a:solidFill>
                <a:latin typeface="Lucida Console" panose="020B0609040504020204" pitchFamily="49" charset="0"/>
              </a:rPr>
              <a:t>-gt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nn-NO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dirty="0">
                <a:solidFill>
                  <a:srgbClr val="A9A9A9"/>
                </a:solidFill>
                <a:latin typeface="Lucida Console" panose="020B0609040504020204" pitchFamily="49" charset="0"/>
              </a:rPr>
              <a:t>--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#This is like looping through a range in Python </a:t>
            </a:r>
          </a:p>
        </p:txBody>
      </p:sp>
    </p:spTree>
    <p:extLst>
      <p:ext uri="{BB962C8B-B14F-4D97-AF65-F5344CB8AC3E}">
        <p14:creationId xmlns:p14="http://schemas.microsoft.com/office/powerpoint/2010/main" val="4287283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</a:t>
            </a:r>
            <a:r>
              <a:rPr lang="en-US" dirty="0" err="1" smtClean="0"/>
              <a:t>about_Foreach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2589937"/>
            <a:ext cx="81102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 </a:t>
            </a:r>
            <a:r>
              <a:rPr lang="da-DK" dirty="0">
                <a:solidFill>
                  <a:srgbClr val="FF4500"/>
                </a:solidFill>
                <a:latin typeface="Lucida Console" panose="020B0609040504020204" pitchFamily="49" charset="0"/>
              </a:rPr>
              <a:t>$dog</a:t>
            </a:r>
            <a:r>
              <a:rPr lang="da-DK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da-DK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da-DK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da-DK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da-DK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da-DK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da-DK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da-DK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da-DK" dirty="0">
                <a:solidFill>
                  <a:srgbClr val="8B0000"/>
                </a:solidFill>
                <a:latin typeface="Lucida Console" panose="020B0609040504020204" pitchFamily="49" charset="0"/>
              </a:rPr>
              <a:t>'a'</a:t>
            </a:r>
            <a:r>
              <a:rPr lang="da-DK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da-DK" dirty="0">
                <a:solidFill>
                  <a:srgbClr val="8B0000"/>
                </a:solidFill>
                <a:latin typeface="Lucida Console" panose="020B0609040504020204" pitchFamily="49" charset="0"/>
              </a:rPr>
              <a:t>'b'</a:t>
            </a:r>
            <a:r>
              <a:rPr lang="da-DK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da-DK" dirty="0">
                <a:solidFill>
                  <a:srgbClr val="8B0000"/>
                </a:solidFill>
                <a:latin typeface="Lucida Console" panose="020B0609040504020204" pitchFamily="49" charset="0"/>
              </a:rPr>
              <a:t>'c'</a:t>
            </a:r>
            <a:r>
              <a:rPr lang="da-DK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$cat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$dog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$cat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2871614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Miscellanea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Backtick</a:t>
            </a:r>
            <a:r>
              <a:rPr lang="en-US" dirty="0" smtClean="0"/>
              <a:t> is used to escape.  That’s above the tab key on most keyboards.</a:t>
            </a:r>
          </a:p>
          <a:p>
            <a:r>
              <a:rPr lang="en-US" dirty="0" smtClean="0"/>
              <a:t>Outputting text with an additional line feed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can exit the script with exit.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097280" y="2689040"/>
            <a:ext cx="8886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"Welcome to the Favorite Zone `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r`n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466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64 bit PS and PS ISE (not x86)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PSVersionTable</a:t>
            </a:r>
            <a:endParaRPr lang="en-US" dirty="0" smtClean="0"/>
          </a:p>
          <a:p>
            <a:r>
              <a:rPr lang="en-US" dirty="0" smtClean="0"/>
              <a:t>PowerShell.exe is the text command window</a:t>
            </a:r>
          </a:p>
          <a:p>
            <a:r>
              <a:rPr lang="en-US" dirty="0" smtClean="0"/>
              <a:t>PowerShell ISE is the scripting environment</a:t>
            </a:r>
          </a:p>
          <a:p>
            <a:pPr lvl="1"/>
            <a:r>
              <a:rPr lang="en-US" dirty="0" smtClean="0"/>
              <a:t>Right click the icon as run as administrator</a:t>
            </a:r>
          </a:p>
          <a:p>
            <a:r>
              <a:rPr lang="en-US" dirty="0" smtClean="0"/>
              <a:t>Increase </a:t>
            </a:r>
            <a:r>
              <a:rPr lang="en-US" dirty="0" smtClean="0"/>
              <a:t>font with ctrl + mouse wheel or </a:t>
            </a:r>
            <a:r>
              <a:rPr lang="en-US" dirty="0" smtClean="0"/>
              <a:t>with </a:t>
            </a:r>
            <a:r>
              <a:rPr lang="en-US" dirty="0" smtClean="0"/>
              <a:t>slider in lower right of screen</a:t>
            </a:r>
            <a:endParaRPr lang="en-US" dirty="0" smtClean="0"/>
          </a:p>
          <a:p>
            <a:r>
              <a:rPr lang="en-US" dirty="0" smtClean="0"/>
              <a:t>ISE is really where we want to be to build scripts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58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this at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run PowerShell on your own box you may find that you can’t run scripts.   </a:t>
            </a:r>
          </a:p>
          <a:p>
            <a:pPr lvl="1"/>
            <a:r>
              <a:rPr lang="en-US" dirty="0" smtClean="0"/>
              <a:t>Get-</a:t>
            </a:r>
            <a:r>
              <a:rPr lang="en-US" dirty="0" err="1" smtClean="0"/>
              <a:t>ExecutionPolicy</a:t>
            </a:r>
            <a:endParaRPr lang="en-US" dirty="0" smtClean="0"/>
          </a:p>
          <a:p>
            <a:pPr lvl="1"/>
            <a:r>
              <a:rPr lang="en-US" dirty="0" smtClean="0"/>
              <a:t>Set-</a:t>
            </a:r>
            <a:r>
              <a:rPr lang="en-US" dirty="0" err="1" smtClean="0"/>
              <a:t>ExecutionPolicy</a:t>
            </a:r>
            <a:r>
              <a:rPr lang="en-US" dirty="0" smtClean="0"/>
              <a:t> unrestricted</a:t>
            </a:r>
          </a:p>
          <a:p>
            <a:r>
              <a:rPr lang="en-US" dirty="0" smtClean="0"/>
              <a:t>Obviously be smart about this.  You just opened your machine to run any PowerShell code from any source, and there are a lot of modern hacks using PowerShell.  So either do this on a junk machine (or play VM) or restrict the policy when done with coursework</a:t>
            </a:r>
          </a:p>
          <a:p>
            <a:r>
              <a:rPr lang="en-US" dirty="0"/>
              <a:t>Windows PowerShell has four different execution </a:t>
            </a:r>
            <a:r>
              <a:rPr lang="en-US" dirty="0" smtClean="0"/>
              <a:t>policies:</a:t>
            </a:r>
          </a:p>
          <a:p>
            <a:pPr lvl="1"/>
            <a:r>
              <a:rPr lang="en-US" dirty="0" smtClean="0"/>
              <a:t>Restricted </a:t>
            </a:r>
            <a:r>
              <a:rPr lang="en-US" dirty="0"/>
              <a:t>- No scripts can be run. Windows PowerShell can be used only in interactive </a:t>
            </a:r>
            <a:r>
              <a:rPr lang="en-US" dirty="0" smtClean="0"/>
              <a:t>mode.</a:t>
            </a:r>
          </a:p>
          <a:p>
            <a:pPr lvl="1"/>
            <a:r>
              <a:rPr lang="en-US" dirty="0" err="1" smtClean="0"/>
              <a:t>AllSigned</a:t>
            </a:r>
            <a:r>
              <a:rPr lang="en-US" dirty="0" smtClean="0"/>
              <a:t> </a:t>
            </a:r>
            <a:r>
              <a:rPr lang="en-US" dirty="0"/>
              <a:t>- Only scripts signed by a trusted publisher can be run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RemoteSigned</a:t>
            </a:r>
            <a:r>
              <a:rPr lang="en-US" dirty="0" smtClean="0"/>
              <a:t> </a:t>
            </a:r>
            <a:r>
              <a:rPr lang="en-US" dirty="0"/>
              <a:t>- Downloaded scripts must be signed by a trusted publisher before they can be run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Unrestricted </a:t>
            </a:r>
            <a:r>
              <a:rPr lang="en-US" dirty="0"/>
              <a:t>- No restrictions; all scripts can be run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From: </a:t>
            </a:r>
            <a:r>
              <a:rPr lang="en-US" dirty="0">
                <a:hlinkClick r:id="rId2"/>
              </a:rPr>
              <a:t>https://www.mssqltips.com/sqlservertip/2702/setting-the-powershell-execution-policy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962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Feels a bit like IDLE</a:t>
            </a:r>
          </a:p>
          <a:p>
            <a:r>
              <a:rPr lang="en-US" dirty="0" smtClean="0"/>
              <a:t>Script Editor pane</a:t>
            </a:r>
          </a:p>
          <a:p>
            <a:r>
              <a:rPr lang="en-US" dirty="0" smtClean="0"/>
              <a:t>Console pane</a:t>
            </a:r>
          </a:p>
          <a:p>
            <a:r>
              <a:rPr lang="en-US" dirty="0" smtClean="0"/>
              <a:t>Commands Explorer</a:t>
            </a:r>
          </a:p>
          <a:p>
            <a:r>
              <a:rPr lang="en-US" dirty="0" smtClean="0"/>
              <a:t>Tab auto-complete</a:t>
            </a:r>
          </a:p>
          <a:p>
            <a:pPr lvl="1"/>
            <a:r>
              <a:rPr lang="en-US" dirty="0" smtClean="0"/>
              <a:t>In console, type Get-S and hit tab a few times</a:t>
            </a:r>
          </a:p>
          <a:p>
            <a:pPr lvl="2"/>
            <a:r>
              <a:rPr lang="en-US" dirty="0" smtClean="0"/>
              <a:t>Both </a:t>
            </a:r>
            <a:r>
              <a:rPr lang="en-US" dirty="0" err="1" smtClean="0"/>
              <a:t>autocompletion</a:t>
            </a:r>
            <a:r>
              <a:rPr lang="en-US" dirty="0" smtClean="0"/>
              <a:t> and </a:t>
            </a:r>
            <a:r>
              <a:rPr lang="en-US" dirty="0" err="1" smtClean="0"/>
              <a:t>Intellisense</a:t>
            </a:r>
            <a:r>
              <a:rPr lang="en-US" dirty="0" smtClean="0"/>
              <a:t> (the menu)</a:t>
            </a:r>
          </a:p>
          <a:p>
            <a:pPr lvl="1"/>
            <a:r>
              <a:rPr lang="en-US" dirty="0" smtClean="0"/>
              <a:t>Try </a:t>
            </a:r>
            <a:r>
              <a:rPr lang="en-US" dirty="0" err="1" smtClean="0"/>
              <a:t>dir</a:t>
            </a:r>
            <a:r>
              <a:rPr lang="en-US" dirty="0" smtClean="0"/>
              <a:t> C:\ and tabs</a:t>
            </a:r>
          </a:p>
          <a:p>
            <a:r>
              <a:rPr lang="en-US" dirty="0" smtClean="0"/>
              <a:t>Up arrow for previous commands</a:t>
            </a:r>
          </a:p>
        </p:txBody>
      </p:sp>
    </p:spTree>
    <p:extLst>
      <p:ext uri="{BB962C8B-B14F-4D97-AF65-F5344CB8AC3E}">
        <p14:creationId xmlns:p14="http://schemas.microsoft.com/office/powerpoint/2010/main" val="139955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Update help with </a:t>
            </a:r>
            <a:r>
              <a:rPr lang="en-US" dirty="0" smtClean="0"/>
              <a:t>Update-Help</a:t>
            </a:r>
            <a:endParaRPr lang="en-US" dirty="0" smtClean="0"/>
          </a:p>
          <a:p>
            <a:pPr lvl="1"/>
            <a:r>
              <a:rPr lang="en-US" dirty="0" smtClean="0"/>
              <a:t>This is essential</a:t>
            </a:r>
          </a:p>
          <a:p>
            <a:pPr lvl="1"/>
            <a:r>
              <a:rPr lang="en-US" dirty="0" smtClean="0"/>
              <a:t>You must be Administrator</a:t>
            </a:r>
          </a:p>
          <a:p>
            <a:r>
              <a:rPr lang="en-US" dirty="0" smtClean="0"/>
              <a:t>Invoke help with help or man</a:t>
            </a:r>
          </a:p>
          <a:p>
            <a:pPr lvl="1"/>
            <a:r>
              <a:rPr lang="en-US" dirty="0" smtClean="0"/>
              <a:t>Help while</a:t>
            </a:r>
          </a:p>
          <a:p>
            <a:pPr lvl="1"/>
            <a:r>
              <a:rPr lang="en-US" dirty="0" smtClean="0"/>
              <a:t>Man while</a:t>
            </a:r>
          </a:p>
          <a:p>
            <a:r>
              <a:rPr lang="en-US" dirty="0" smtClean="0"/>
              <a:t>Clear</a:t>
            </a:r>
          </a:p>
          <a:p>
            <a:pPr lvl="1"/>
            <a:r>
              <a:rPr lang="en-US" dirty="0" smtClean="0"/>
              <a:t>Clears the console</a:t>
            </a:r>
          </a:p>
          <a:p>
            <a:r>
              <a:rPr lang="en-US" dirty="0" smtClean="0"/>
              <a:t>Help *log* or help *event* to get a list of possible relevant help topics</a:t>
            </a:r>
          </a:p>
          <a:p>
            <a:r>
              <a:rPr lang="en-US" dirty="0" smtClean="0"/>
              <a:t>Get-Command </a:t>
            </a:r>
            <a:r>
              <a:rPr lang="en-US" dirty="0" smtClean="0"/>
              <a:t>*firewall* to get PowerShell (and windows) commands</a:t>
            </a:r>
          </a:p>
          <a:p>
            <a:r>
              <a:rPr lang="en-US" dirty="0" smtClean="0"/>
              <a:t>Try: help about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Get-</a:t>
            </a:r>
            <a:r>
              <a:rPr lang="en-US" dirty="0" err="1" smtClean="0"/>
              <a:t>EventLog</a:t>
            </a:r>
            <a:r>
              <a:rPr lang="en-US" dirty="0" smtClean="0"/>
              <a:t> system</a:t>
            </a:r>
          </a:p>
          <a:p>
            <a:pPr lvl="1"/>
            <a:r>
              <a:rPr lang="en-US" dirty="0" smtClean="0"/>
              <a:t>Get-</a:t>
            </a:r>
            <a:r>
              <a:rPr lang="en-US" dirty="0" err="1" smtClean="0"/>
              <a:t>EventLog</a:t>
            </a:r>
            <a:r>
              <a:rPr lang="en-US" dirty="0" smtClean="0"/>
              <a:t> –List</a:t>
            </a:r>
          </a:p>
          <a:p>
            <a:pPr lvl="1"/>
            <a:r>
              <a:rPr lang="en-US" dirty="0"/>
              <a:t> Get-</a:t>
            </a:r>
            <a:r>
              <a:rPr lang="en-US" dirty="0" err="1"/>
              <a:t>EventLog</a:t>
            </a:r>
            <a:r>
              <a:rPr lang="en-US" dirty="0"/>
              <a:t> Application &gt; C:\</a:t>
            </a:r>
            <a:r>
              <a:rPr lang="en-US" dirty="0" smtClean="0"/>
              <a:t>Users\Burkman\Desktop\events.txt</a:t>
            </a:r>
          </a:p>
          <a:p>
            <a:pPr lvl="2"/>
            <a:r>
              <a:rPr lang="en-US" dirty="0" smtClean="0"/>
              <a:t>&gt; and &gt;&gt; work just like in BASH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cmdlets are verb/noun pairs</a:t>
            </a:r>
          </a:p>
          <a:p>
            <a:r>
              <a:rPr lang="en-US" dirty="0" smtClean="0"/>
              <a:t>Can create a transcript of everything you do in PS session</a:t>
            </a:r>
          </a:p>
          <a:p>
            <a:pPr lvl="1"/>
            <a:r>
              <a:rPr lang="en-US" dirty="0" smtClean="0"/>
              <a:t>Start-Transcript</a:t>
            </a:r>
          </a:p>
          <a:p>
            <a:pPr lvl="1"/>
            <a:r>
              <a:rPr lang="en-US" dirty="0" smtClean="0"/>
              <a:t>Stop-Transcript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936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 smtClean="0"/>
              <a:t>have access to the </a:t>
            </a:r>
            <a:r>
              <a:rPr lang="en-US" dirty="0" err="1" smtClean="0"/>
              <a:t>.net</a:t>
            </a:r>
            <a:r>
              <a:rPr lang="en-US" dirty="0" smtClean="0"/>
              <a:t> built in classes like Math.</a:t>
            </a:r>
          </a:p>
          <a:p>
            <a:pPr lvl="1"/>
            <a:r>
              <a:rPr lang="en-US" dirty="0" smtClean="0"/>
              <a:t>$dog = [math]::abs($cat)</a:t>
            </a:r>
          </a:p>
          <a:p>
            <a:r>
              <a:rPr lang="en-US" dirty="0" smtClean="0"/>
              <a:t>Can use piping</a:t>
            </a:r>
          </a:p>
          <a:p>
            <a:pPr lvl="1"/>
            <a:r>
              <a:rPr lang="en-US" dirty="0" smtClean="0"/>
              <a:t>Get-Process | Where-Object { -not $_.Responding }</a:t>
            </a:r>
          </a:p>
          <a:p>
            <a:pPr lvl="1"/>
            <a:r>
              <a:rPr lang="en-US" dirty="0" smtClean="0"/>
              <a:t>Get-Process | Where-Object </a:t>
            </a:r>
            <a:r>
              <a:rPr lang="en-US" dirty="0" err="1" smtClean="0"/>
              <a:t>PriorityClass</a:t>
            </a:r>
            <a:r>
              <a:rPr lang="en-US" dirty="0" smtClean="0"/>
              <a:t> –</a:t>
            </a:r>
            <a:r>
              <a:rPr lang="en-US" dirty="0" err="1" smtClean="0"/>
              <a:t>eq</a:t>
            </a:r>
            <a:r>
              <a:rPr lang="en-US" dirty="0" smtClean="0"/>
              <a:t> “Normal”</a:t>
            </a:r>
          </a:p>
          <a:p>
            <a:pPr lvl="1"/>
            <a:r>
              <a:rPr lang="en-US" dirty="0"/>
              <a:t>Get-Content </a:t>
            </a:r>
            <a:r>
              <a:rPr lang="en-US" dirty="0" smtClean="0"/>
              <a:t>"C</a:t>
            </a:r>
            <a:r>
              <a:rPr lang="en-US" dirty="0"/>
              <a:t>:\Users\Burkman\Desktop\events.txt " | select -First 10 | Out-File "C:\</a:t>
            </a:r>
            <a:r>
              <a:rPr lang="en-US" dirty="0" smtClean="0"/>
              <a:t>Users\Burkman\Desktop\toptenevents.txt"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3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PowerShell Flow Control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574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1988</TotalTime>
  <Words>1079</Words>
  <Application>Microsoft Office PowerPoint</Application>
  <PresentationFormat>Widescreen</PresentationFormat>
  <Paragraphs>199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Calibri Light</vt:lpstr>
      <vt:lpstr>Lucida Console</vt:lpstr>
      <vt:lpstr>Retrospect</vt:lpstr>
      <vt:lpstr>PowerShell Flow Control</vt:lpstr>
      <vt:lpstr>PowerShell Basics</vt:lpstr>
      <vt:lpstr>PowerShell</vt:lpstr>
      <vt:lpstr>Running this at home</vt:lpstr>
      <vt:lpstr>ISE</vt:lpstr>
      <vt:lpstr>ISE</vt:lpstr>
      <vt:lpstr>ISE</vt:lpstr>
      <vt:lpstr>ISE</vt:lpstr>
      <vt:lpstr>PowerShell Flow Control</vt:lpstr>
      <vt:lpstr>PowerShell Flow Control</vt:lpstr>
      <vt:lpstr>PowerShell Flow Control</vt:lpstr>
      <vt:lpstr>PowerShell Flow Control</vt:lpstr>
      <vt:lpstr>Quotes</vt:lpstr>
      <vt:lpstr>PowerShell Flow Control</vt:lpstr>
      <vt:lpstr>Note</vt:lpstr>
      <vt:lpstr>PowerPoint Presentation</vt:lpstr>
      <vt:lpstr>Bash-like Comparisons</vt:lpstr>
      <vt:lpstr>If statement</vt:lpstr>
      <vt:lpstr>IF Example (with While)</vt:lpstr>
      <vt:lpstr>Try/Catch</vt:lpstr>
      <vt:lpstr>For Statement</vt:lpstr>
      <vt:lpstr>For Statement</vt:lpstr>
      <vt:lpstr>Foreach Statement</vt:lpstr>
      <vt:lpstr>Helpful Miscellanea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Burkman</dc:creator>
  <cp:lastModifiedBy>Burkman, Jim</cp:lastModifiedBy>
  <cp:revision>56</cp:revision>
  <dcterms:created xsi:type="dcterms:W3CDTF">2018-06-23T17:14:33Z</dcterms:created>
  <dcterms:modified xsi:type="dcterms:W3CDTF">2021-04-01T21:34:27Z</dcterms:modified>
</cp:coreProperties>
</file>