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7"/>
  </p:notesMasterIdLst>
  <p:sldIdLst>
    <p:sldId id="271" r:id="rId2"/>
    <p:sldId id="307" r:id="rId3"/>
    <p:sldId id="310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83" r:id="rId12"/>
    <p:sldId id="278" r:id="rId13"/>
    <p:sldId id="279" r:id="rId14"/>
    <p:sldId id="280" r:id="rId15"/>
    <p:sldId id="281" r:id="rId16"/>
    <p:sldId id="286" r:id="rId17"/>
    <p:sldId id="289" r:id="rId18"/>
    <p:sldId id="287" r:id="rId19"/>
    <p:sldId id="290" r:id="rId20"/>
    <p:sldId id="291" r:id="rId21"/>
    <p:sldId id="292" r:id="rId22"/>
    <p:sldId id="293" r:id="rId23"/>
    <p:sldId id="294" r:id="rId24"/>
    <p:sldId id="309" r:id="rId25"/>
    <p:sldId id="303" r:id="rId26"/>
    <p:sldId id="299" r:id="rId27"/>
    <p:sldId id="300" r:id="rId28"/>
    <p:sldId id="308" r:id="rId29"/>
    <p:sldId id="301" r:id="rId30"/>
    <p:sldId id="305" r:id="rId31"/>
    <p:sldId id="302" r:id="rId32"/>
    <p:sldId id="330" r:id="rId33"/>
    <p:sldId id="313" r:id="rId34"/>
    <p:sldId id="314" r:id="rId35"/>
    <p:sldId id="316" r:id="rId36"/>
    <p:sldId id="317" r:id="rId37"/>
    <p:sldId id="318" r:id="rId38"/>
    <p:sldId id="319" r:id="rId39"/>
    <p:sldId id="320" r:id="rId40"/>
    <p:sldId id="321" r:id="rId41"/>
    <p:sldId id="325" r:id="rId42"/>
    <p:sldId id="326" r:id="rId43"/>
    <p:sldId id="327" r:id="rId44"/>
    <p:sldId id="328" r:id="rId45"/>
    <p:sldId id="32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E48D-5B5A-4F4D-8AC0-86F6DF4E111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93B3-18E6-4E4C-8D68-8EB1E509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1417BB-C52A-455A-87E9-711E577927A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#bltin-excep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 02 - Python Lists and Advanced Flow Control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288058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List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4577"/>
            <a:ext cx="6225167" cy="3747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24013" y="4346902"/>
            <a:ext cx="25656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spam = ['cat', 'bat', 'rat', 'elephant']</a:t>
            </a:r>
          </a:p>
          <a:p>
            <a:r>
              <a:rPr lang="en-US" sz="1200" dirty="0"/>
              <a:t>spam[1] = 'aardvark'</a:t>
            </a:r>
          </a:p>
          <a:p>
            <a:r>
              <a:rPr lang="en-US" sz="1200" dirty="0"/>
              <a:t>print(spam)</a:t>
            </a:r>
          </a:p>
          <a:p>
            <a:r>
              <a:rPr lang="en-US" sz="1200" dirty="0"/>
              <a:t>spam[2] = spam[1]</a:t>
            </a:r>
          </a:p>
          <a:p>
            <a:r>
              <a:rPr lang="en-US" sz="1200" dirty="0"/>
              <a:t>print (spam)</a:t>
            </a:r>
          </a:p>
          <a:p>
            <a:r>
              <a:rPr lang="en-US" sz="1200" dirty="0"/>
              <a:t>spam[-1] = 12345</a:t>
            </a:r>
          </a:p>
          <a:p>
            <a:r>
              <a:rPr lang="en-US" sz="1200" dirty="0"/>
              <a:t>print (spam)</a:t>
            </a:r>
          </a:p>
        </p:txBody>
      </p:sp>
    </p:spTree>
    <p:extLst>
      <p:ext uri="{BB962C8B-B14F-4D97-AF65-F5344CB8AC3E}">
        <p14:creationId xmlns:p14="http://schemas.microsoft.com/office/powerpoint/2010/main" val="385316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Concatenation and Replication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320"/>
            <a:ext cx="87344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with 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6993"/>
            <a:ext cx="8743950" cy="3790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59187" y="4216986"/>
            <a:ext cx="24145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spam = ['cat', 'bat', 'rat', 'elephant']</a:t>
            </a:r>
          </a:p>
          <a:p>
            <a:r>
              <a:rPr lang="en-US" sz="1200" dirty="0"/>
              <a:t>del spam[2]</a:t>
            </a:r>
          </a:p>
          <a:p>
            <a:r>
              <a:rPr lang="en-US" sz="1200" dirty="0"/>
              <a:t>print(spam)</a:t>
            </a:r>
          </a:p>
          <a:p>
            <a:r>
              <a:rPr lang="en-US" sz="1200" dirty="0"/>
              <a:t>del spam[2]</a:t>
            </a:r>
          </a:p>
          <a:p>
            <a:r>
              <a:rPr lang="en-US" sz="1200" dirty="0"/>
              <a:t>print(spam)</a:t>
            </a:r>
          </a:p>
        </p:txBody>
      </p:sp>
    </p:spTree>
    <p:extLst>
      <p:ext uri="{BB962C8B-B14F-4D97-AF65-F5344CB8AC3E}">
        <p14:creationId xmlns:p14="http://schemas.microsoft.com/office/powerpoint/2010/main" val="51860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(Try this)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9706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cat_names</a:t>
            </a:r>
            <a:r>
              <a:rPr lang="en-US" dirty="0"/>
              <a:t> = [] #I am initializing an empty list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print('Enter the name of cat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cat_names</a:t>
            </a:r>
            <a:r>
              <a:rPr lang="en-US" dirty="0"/>
              <a:t>) +1) +</a:t>
            </a:r>
          </a:p>
          <a:p>
            <a:r>
              <a:rPr lang="en-US" dirty="0"/>
              <a:t>          ' (Or enter nothing to stop.):')</a:t>
            </a:r>
          </a:p>
          <a:p>
            <a:r>
              <a:rPr lang="en-US" dirty="0"/>
              <a:t>    name = input()</a:t>
            </a:r>
          </a:p>
          <a:p>
            <a:r>
              <a:rPr lang="en-US" dirty="0"/>
              <a:t>    if name == '':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</a:t>
            </a:r>
            <a:r>
              <a:rPr lang="en-US" dirty="0" err="1"/>
              <a:t>cat_names</a:t>
            </a:r>
            <a:r>
              <a:rPr lang="en-US" dirty="0"/>
              <a:t> = </a:t>
            </a:r>
            <a:r>
              <a:rPr lang="en-US" dirty="0" err="1"/>
              <a:t>cat_names</a:t>
            </a:r>
            <a:r>
              <a:rPr lang="en-US" dirty="0"/>
              <a:t> + [name] #list concatenation</a:t>
            </a:r>
          </a:p>
          <a:p>
            <a:r>
              <a:rPr lang="en-US" dirty="0"/>
              <a:t>print('The cat names are:')</a:t>
            </a:r>
          </a:p>
          <a:p>
            <a:r>
              <a:rPr lang="en-US" dirty="0"/>
              <a:t>for name in </a:t>
            </a:r>
            <a:r>
              <a:rPr lang="en-US" dirty="0" err="1"/>
              <a:t>cat_names</a:t>
            </a:r>
            <a:r>
              <a:rPr lang="en-US" dirty="0"/>
              <a:t>:</a:t>
            </a:r>
          </a:p>
          <a:p>
            <a:r>
              <a:rPr lang="en-US" dirty="0"/>
              <a:t>    print('  ' + name)</a:t>
            </a:r>
          </a:p>
        </p:txBody>
      </p:sp>
    </p:spTree>
    <p:extLst>
      <p:ext uri="{BB962C8B-B14F-4D97-AF65-F5344CB8AC3E}">
        <p14:creationId xmlns:p14="http://schemas.microsoft.com/office/powerpoint/2010/main" val="107998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813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supplies = ['pens', 'staplers', 'flame-throwers', 'binders']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(supplies)):</a:t>
            </a:r>
          </a:p>
          <a:p>
            <a:r>
              <a:rPr lang="en-US" dirty="0"/>
              <a:t>    print('Index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' in supplies is: ' + supplies[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for j in supplies:</a:t>
            </a:r>
          </a:p>
          <a:p>
            <a:r>
              <a:rPr lang="en-US" dirty="0"/>
              <a:t>    print(j)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61875"/>
            <a:ext cx="3946829" cy="1890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7054" y="2075291"/>
            <a:ext cx="23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(supplies) =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005" y="3637933"/>
            <a:ext cx="80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Instead of using For to iterate through a range, we are iterating through a collection.</a:t>
            </a:r>
          </a:p>
        </p:txBody>
      </p:sp>
    </p:spTree>
    <p:extLst>
      <p:ext uri="{BB962C8B-B14F-4D97-AF65-F5344CB8AC3E}">
        <p14:creationId xmlns:p14="http://schemas.microsoft.com/office/powerpoint/2010/main" val="138217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X in my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and Not in yield a Boolean evaluation: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9157"/>
            <a:ext cx="4174435" cy="2035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180" y="2322722"/>
            <a:ext cx="4888644" cy="21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6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a function but it is called on a value.  Data types have methods.</a:t>
            </a:r>
          </a:p>
          <a:p>
            <a:pPr lvl="1"/>
            <a:r>
              <a:rPr lang="en-US" dirty="0"/>
              <a:t>Method comes after value, separated by a period.</a:t>
            </a:r>
          </a:p>
          <a:p>
            <a:r>
              <a:rPr lang="en-US" dirty="0"/>
              <a:t>Remember, we can find the methods with </a:t>
            </a:r>
            <a:r>
              <a:rPr lang="en-US" dirty="0" err="1"/>
              <a:t>dir</a:t>
            </a:r>
            <a:endParaRPr lang="en-US" dirty="0"/>
          </a:p>
          <a:p>
            <a:pPr lvl="1"/>
            <a:r>
              <a:rPr lang="en-US" dirty="0" err="1"/>
              <a:t>dir</a:t>
            </a:r>
            <a:r>
              <a:rPr lang="en-US" dirty="0"/>
              <a:t>(list)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2" y="3422167"/>
            <a:ext cx="6210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17503"/>
            <a:ext cx="5600700" cy="300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4317" y="2217503"/>
            <a:ext cx="202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If duplicates are in a list, index only finds the first instance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17" y="3486080"/>
            <a:ext cx="3642324" cy="8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list.append</a:t>
            </a:r>
            <a:r>
              <a:rPr lang="en-US" dirty="0"/>
              <a:t> and </a:t>
            </a:r>
            <a:r>
              <a:rPr lang="en-US" dirty="0" err="1"/>
              <a:t>list.insert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list.append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list.insert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53665"/>
            <a:ext cx="382905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59" y="3429630"/>
            <a:ext cx="35814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700967"/>
            <a:ext cx="38195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list.remove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2891"/>
            <a:ext cx="5543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Understanding Python lists</a:t>
            </a:r>
          </a:p>
          <a:p>
            <a:r>
              <a:rPr lang="en-US" dirty="0"/>
              <a:t>indexes</a:t>
            </a:r>
          </a:p>
          <a:p>
            <a:r>
              <a:rPr lang="en-US" dirty="0"/>
              <a:t>slices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changing values</a:t>
            </a:r>
          </a:p>
          <a:p>
            <a:r>
              <a:rPr lang="en-US" dirty="0"/>
              <a:t>concatenating and replicating lists</a:t>
            </a:r>
          </a:p>
          <a:p>
            <a:r>
              <a:rPr lang="en-US" dirty="0"/>
              <a:t>deleting values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Checking if a value is in (or not in) a list</a:t>
            </a:r>
          </a:p>
          <a:p>
            <a:r>
              <a:rPr lang="en-US" dirty="0"/>
              <a:t>list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index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sorting a list</a:t>
            </a:r>
          </a:p>
          <a:p>
            <a:r>
              <a:rPr lang="en-US" dirty="0"/>
              <a:t>mutability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converting tuples and lists</a:t>
            </a:r>
          </a:p>
          <a:p>
            <a:r>
              <a:rPr lang="en-US" dirty="0"/>
              <a:t>list references</a:t>
            </a:r>
          </a:p>
          <a:p>
            <a:r>
              <a:rPr lang="en-US" dirty="0"/>
              <a:t>copying a list (</a:t>
            </a:r>
            <a:r>
              <a:rPr lang="en-US" dirty="0" err="1"/>
              <a:t>deepcopy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sort method can only sort:</a:t>
            </a:r>
          </a:p>
          <a:p>
            <a:pPr lvl="1"/>
            <a:r>
              <a:rPr lang="en-US" dirty="0"/>
              <a:t>like things (no mixing numbers and strings) </a:t>
            </a:r>
          </a:p>
          <a:p>
            <a:pPr lvl="1"/>
            <a:r>
              <a:rPr lang="en-US" dirty="0"/>
              <a:t>ASCII style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B </a:t>
            </a:r>
            <a:r>
              <a:rPr lang="en-US" dirty="0" err="1"/>
              <a:t>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32" y="1786363"/>
            <a:ext cx="5530648" cy="2071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07" y="4227684"/>
            <a:ext cx="8782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7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7848"/>
            <a:ext cx="8677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sort using the key keyword argument: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6122"/>
            <a:ext cx="8715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6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200985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messages = ['It is certain',</a:t>
            </a:r>
          </a:p>
          <a:p>
            <a:r>
              <a:rPr lang="en-US" dirty="0"/>
              <a:t>'It is decidedly so',</a:t>
            </a:r>
          </a:p>
          <a:p>
            <a:r>
              <a:rPr lang="en-US" dirty="0"/>
              <a:t>'Yes definitely',</a:t>
            </a:r>
          </a:p>
          <a:p>
            <a:r>
              <a:rPr lang="en-US" dirty="0"/>
              <a:t>'Reply hazy try again',</a:t>
            </a:r>
          </a:p>
          <a:p>
            <a:r>
              <a:rPr lang="en-US" dirty="0"/>
              <a:t>'Ask again later',</a:t>
            </a:r>
          </a:p>
          <a:p>
            <a:r>
              <a:rPr lang="en-US" dirty="0"/>
              <a:t>'Concentrate and ask again',</a:t>
            </a:r>
          </a:p>
          <a:p>
            <a:r>
              <a:rPr lang="en-US" dirty="0"/>
              <a:t>'My reply is no',</a:t>
            </a:r>
          </a:p>
          <a:p>
            <a:r>
              <a:rPr lang="en-US" dirty="0"/>
              <a:t>'Outlook not so good',</a:t>
            </a:r>
          </a:p>
          <a:p>
            <a:r>
              <a:rPr lang="en-US" dirty="0"/>
              <a:t>'Very doubtful']</a:t>
            </a:r>
          </a:p>
          <a:p>
            <a:endParaRPr lang="en-US" dirty="0"/>
          </a:p>
          <a:p>
            <a:r>
              <a:rPr lang="en-US" dirty="0"/>
              <a:t>print(messages[</a:t>
            </a:r>
            <a:r>
              <a:rPr lang="en-US" dirty="0" err="1"/>
              <a:t>random.randint</a:t>
            </a:r>
            <a:r>
              <a:rPr lang="en-US" dirty="0"/>
              <a:t>(0, </a:t>
            </a:r>
            <a:r>
              <a:rPr lang="en-US" dirty="0" err="1"/>
              <a:t>len</a:t>
            </a:r>
            <a:r>
              <a:rPr lang="en-US" dirty="0"/>
              <a:t>(messages) - 1)])</a:t>
            </a:r>
          </a:p>
        </p:txBody>
      </p:sp>
    </p:spTree>
    <p:extLst>
      <p:ext uri="{BB962C8B-B14F-4D97-AF65-F5344CB8AC3E}">
        <p14:creationId xmlns:p14="http://schemas.microsoft.com/office/powerpoint/2010/main" val="97584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Change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65649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a=0</a:t>
            </a:r>
          </a:p>
          <a:p>
            <a:endParaRPr lang="en-US" dirty="0"/>
          </a:p>
          <a:p>
            <a:r>
              <a:rPr lang="en-US" dirty="0"/>
              <a:t>while a&lt;5:</a:t>
            </a:r>
          </a:p>
          <a:p>
            <a:r>
              <a:rPr lang="en-US" dirty="0"/>
              <a:t>    messages = ['It is certain',</a:t>
            </a:r>
          </a:p>
          <a:p>
            <a:r>
              <a:rPr lang="en-US" dirty="0"/>
              <a:t>    'It is decidedly so',</a:t>
            </a:r>
          </a:p>
          <a:p>
            <a:r>
              <a:rPr lang="en-US" dirty="0"/>
              <a:t>    'Yes definitely',</a:t>
            </a:r>
          </a:p>
          <a:p>
            <a:r>
              <a:rPr lang="en-US" dirty="0"/>
              <a:t>    'Reply hazy try again',</a:t>
            </a:r>
          </a:p>
          <a:p>
            <a:r>
              <a:rPr lang="en-US" dirty="0"/>
              <a:t>    'Ask again later',</a:t>
            </a:r>
          </a:p>
          <a:p>
            <a:r>
              <a:rPr lang="en-US" dirty="0"/>
              <a:t>    'Concentrate and ask again',</a:t>
            </a:r>
          </a:p>
          <a:p>
            <a:r>
              <a:rPr lang="en-US" dirty="0"/>
              <a:t>    'My reply is no',</a:t>
            </a:r>
          </a:p>
          <a:p>
            <a:r>
              <a:rPr lang="en-US" dirty="0"/>
              <a:t>    'Outlook not so good',</a:t>
            </a:r>
          </a:p>
          <a:p>
            <a:r>
              <a:rPr lang="en-US" dirty="0"/>
              <a:t>    'Very doubtful']</a:t>
            </a:r>
          </a:p>
          <a:p>
            <a:endParaRPr lang="en-US" dirty="0"/>
          </a:p>
          <a:p>
            <a:r>
              <a:rPr lang="en-US" dirty="0"/>
              <a:t>    print(messages[</a:t>
            </a:r>
            <a:r>
              <a:rPr lang="en-US" dirty="0" err="1"/>
              <a:t>random.randint</a:t>
            </a:r>
            <a:r>
              <a:rPr lang="en-US" dirty="0"/>
              <a:t>(0, </a:t>
            </a:r>
            <a:r>
              <a:rPr lang="en-US" dirty="0" err="1"/>
              <a:t>len</a:t>
            </a:r>
            <a:r>
              <a:rPr lang="en-US" dirty="0"/>
              <a:t>(messages) - 1)])</a:t>
            </a:r>
          </a:p>
          <a:p>
            <a:r>
              <a:rPr lang="en-US" dirty="0"/>
              <a:t>    a = a +1</a:t>
            </a:r>
          </a:p>
        </p:txBody>
      </p:sp>
    </p:spTree>
    <p:extLst>
      <p:ext uri="{BB962C8B-B14F-4D97-AF65-F5344CB8AC3E}">
        <p14:creationId xmlns:p14="http://schemas.microsoft.com/office/powerpoint/2010/main" val="4293936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  <a:p>
            <a:pPr lvl="1"/>
            <a:r>
              <a:rPr lang="en-US" dirty="0"/>
              <a:t>Can have values added, removed or changed</a:t>
            </a:r>
          </a:p>
          <a:p>
            <a:pPr lvl="1"/>
            <a:r>
              <a:rPr lang="en-US" dirty="0"/>
              <a:t>Lists are mutable</a:t>
            </a:r>
          </a:p>
          <a:p>
            <a:r>
              <a:rPr lang="en-US" dirty="0"/>
              <a:t>Immutable</a:t>
            </a:r>
          </a:p>
          <a:p>
            <a:pPr lvl="1"/>
            <a:r>
              <a:rPr lang="en-US" dirty="0"/>
              <a:t>Cannot be changed</a:t>
            </a:r>
          </a:p>
          <a:p>
            <a:pPr lvl="1"/>
            <a:r>
              <a:rPr lang="en-US" dirty="0"/>
              <a:t>Strings and 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410119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acts like an immutable list</a:t>
            </a:r>
          </a:p>
          <a:p>
            <a:pPr lvl="1"/>
            <a:r>
              <a:rPr lang="en-US" dirty="0"/>
              <a:t>Has parentheses instead of square brackets.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55305"/>
            <a:ext cx="3486150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63" y="2855305"/>
            <a:ext cx="6496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70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8" y="1841726"/>
            <a:ext cx="7823338" cy="42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 List with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3 range is an iterator so you have to convert it to a list.</a:t>
            </a:r>
          </a:p>
          <a:p>
            <a:pPr lvl="1"/>
            <a:r>
              <a:rPr lang="en-US" dirty="0"/>
              <a:t>Note that the upper value isn’t included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658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list(range(1, 1001))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5459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List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work like we’d expect.  Each variable is its own “container”, even if it gets “filled” by another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23939"/>
            <a:ext cx="24098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Exception Handling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List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don’t work this way.  When you assign a list to a variable, the variable is only storing a reference (like a pointer) to that list.  There are never multiple instances of one particular list.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7751"/>
            <a:ext cx="3314700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7131" y="3118749"/>
            <a:ext cx="3061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Here, cheese is just pointing to the original spam list.  Changes made to cheese actually go right over to the original spam list.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04090" y="3601941"/>
            <a:ext cx="1343771" cy="166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03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list with copy()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5080883" cy="402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20690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copy</a:t>
            </a:r>
          </a:p>
          <a:p>
            <a:endParaRPr lang="en-US" dirty="0"/>
          </a:p>
          <a:p>
            <a:r>
              <a:rPr lang="en-US" dirty="0"/>
              <a:t>spam = ['A', 'B', 'C', 'D']</a:t>
            </a:r>
          </a:p>
          <a:p>
            <a:endParaRPr lang="en-US" dirty="0"/>
          </a:p>
          <a:p>
            <a:r>
              <a:rPr lang="en-US" dirty="0"/>
              <a:t>cheese = </a:t>
            </a:r>
            <a:r>
              <a:rPr lang="en-US" dirty="0" err="1"/>
              <a:t>copy.copy</a:t>
            </a:r>
            <a:r>
              <a:rPr lang="en-US" dirty="0"/>
              <a:t>(spam) #This does make a new list</a:t>
            </a:r>
          </a:p>
          <a:p>
            <a:endParaRPr lang="en-US" dirty="0"/>
          </a:p>
          <a:p>
            <a:r>
              <a:rPr lang="en-US" dirty="0"/>
              <a:t>cheese[1] = 42</a:t>
            </a:r>
          </a:p>
          <a:p>
            <a:endParaRPr lang="en-US" dirty="0"/>
          </a:p>
          <a:p>
            <a:r>
              <a:rPr lang="en-US" dirty="0"/>
              <a:t>print(spam)</a:t>
            </a:r>
          </a:p>
          <a:p>
            <a:r>
              <a:rPr lang="en-US" dirty="0"/>
              <a:t>print(cheese)</a:t>
            </a:r>
          </a:p>
        </p:txBody>
      </p:sp>
    </p:spTree>
    <p:extLst>
      <p:ext uri="{BB962C8B-B14F-4D97-AF65-F5344CB8AC3E}">
        <p14:creationId xmlns:p14="http://schemas.microsoft.com/office/powerpoint/2010/main" val="305218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109498"/>
            <a:ext cx="57487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#Use </a:t>
            </a:r>
            <a:r>
              <a:rPr lang="en-US" dirty="0" err="1"/>
              <a:t>deepcopy</a:t>
            </a:r>
            <a:r>
              <a:rPr lang="en-US" dirty="0"/>
              <a:t>() if your list contains lists</a:t>
            </a:r>
          </a:p>
          <a:p>
            <a:endParaRPr lang="en-US" dirty="0"/>
          </a:p>
          <a:p>
            <a:r>
              <a:rPr lang="en-US" dirty="0"/>
              <a:t>import copy</a:t>
            </a:r>
          </a:p>
          <a:p>
            <a:endParaRPr lang="en-US" dirty="0"/>
          </a:p>
          <a:p>
            <a:r>
              <a:rPr lang="en-US" dirty="0"/>
              <a:t>spam = [[1,2,3],['a', 'b', 'c']]</a:t>
            </a:r>
          </a:p>
          <a:p>
            <a:endParaRPr lang="en-US" dirty="0"/>
          </a:p>
          <a:p>
            <a:r>
              <a:rPr lang="en-US" dirty="0"/>
              <a:t>cheese = </a:t>
            </a:r>
            <a:r>
              <a:rPr lang="en-US" dirty="0" err="1"/>
              <a:t>copy.deepcopy</a:t>
            </a:r>
            <a:r>
              <a:rPr lang="en-US" dirty="0"/>
              <a:t>(spam) #This does make a new list</a:t>
            </a:r>
          </a:p>
          <a:p>
            <a:endParaRPr lang="en-US" dirty="0"/>
          </a:p>
          <a:p>
            <a:r>
              <a:rPr lang="en-US" dirty="0"/>
              <a:t>cheese[0][1] = 42</a:t>
            </a:r>
          </a:p>
          <a:p>
            <a:endParaRPr lang="en-US" dirty="0"/>
          </a:p>
          <a:p>
            <a:r>
              <a:rPr lang="en-US" dirty="0"/>
              <a:t>print(spam)</a:t>
            </a:r>
          </a:p>
          <a:p>
            <a:r>
              <a:rPr lang="en-US" dirty="0"/>
              <a:t>print(cheese)</a:t>
            </a:r>
          </a:p>
        </p:txBody>
      </p:sp>
    </p:spTree>
    <p:extLst>
      <p:ext uri="{BB962C8B-B14F-4D97-AF65-F5344CB8AC3E}">
        <p14:creationId xmlns:p14="http://schemas.microsoft.com/office/powerpoint/2010/main" val="97887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named chunk of code that may, or may not, accept parameters. The parameter value only exists while the function runs (“name”, in the second example).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2680600"/>
            <a:ext cx="2552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r>
              <a:rPr lang="en-US" dirty="0"/>
              <a:t>    print('Hello World')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hello()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9875" y="2680600"/>
            <a:ext cx="32255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hello(name):</a:t>
            </a:r>
          </a:p>
          <a:p>
            <a:r>
              <a:rPr lang="en-US" dirty="0"/>
              <a:t>    print('Hello ' + name)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hello('Jim')</a:t>
            </a:r>
          </a:p>
          <a:p>
            <a:r>
              <a:rPr lang="en-US" dirty="0"/>
              <a:t>hello('Nita')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4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623829" cy="1450757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48508" cy="4023360"/>
          </a:xfrm>
        </p:spPr>
        <p:txBody>
          <a:bodyPr/>
          <a:lstStyle/>
          <a:p>
            <a:r>
              <a:rPr lang="en-US" dirty="0"/>
              <a:t>Return does just that, it returns a value from a function</a:t>
            </a:r>
          </a:p>
          <a:p>
            <a:r>
              <a:rPr lang="en-US" dirty="0"/>
              <a:t>Here r is assigned a random value, then that value is passed to the </a:t>
            </a:r>
            <a:r>
              <a:rPr lang="en-US" dirty="0" err="1"/>
              <a:t>getAnswer</a:t>
            </a:r>
            <a:r>
              <a:rPr lang="en-US" dirty="0"/>
              <a:t> function.  The return value gets assigned to “fortune”, which is then printed.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5273" y="117693"/>
            <a:ext cx="3989878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import random</a:t>
            </a:r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getAnswer</a:t>
            </a:r>
            <a:r>
              <a:rPr lang="en-US" sz="1600" dirty="0"/>
              <a:t>(</a:t>
            </a:r>
            <a:r>
              <a:rPr lang="en-US" sz="1600" dirty="0" err="1"/>
              <a:t>answerNumber</a:t>
            </a:r>
            <a:r>
              <a:rPr lang="en-US" sz="1600" dirty="0"/>
              <a:t>):</a:t>
            </a:r>
          </a:p>
          <a:p>
            <a:r>
              <a:rPr lang="en-US" sz="1600" dirty="0"/>
              <a:t>    if </a:t>
            </a:r>
            <a:r>
              <a:rPr lang="en-US" sz="1600" dirty="0" err="1"/>
              <a:t>answerNumber</a:t>
            </a:r>
            <a:r>
              <a:rPr lang="en-US" sz="1600" dirty="0"/>
              <a:t> == 1:</a:t>
            </a:r>
          </a:p>
          <a:p>
            <a:r>
              <a:rPr lang="en-US" sz="1600" dirty="0"/>
              <a:t>        return 'It is certain'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2:</a:t>
            </a:r>
          </a:p>
          <a:p>
            <a:r>
              <a:rPr lang="en-US" sz="1600" dirty="0"/>
              <a:t>        return 'It is decidedly so'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3:</a:t>
            </a:r>
          </a:p>
          <a:p>
            <a:r>
              <a:rPr lang="en-US" sz="1600" dirty="0"/>
              <a:t>        return 'Yes'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4:</a:t>
            </a:r>
          </a:p>
          <a:p>
            <a:r>
              <a:rPr lang="en-US" sz="1600" dirty="0"/>
              <a:t>        return 'Reply hazy try again'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5:</a:t>
            </a:r>
          </a:p>
          <a:p>
            <a:r>
              <a:rPr lang="en-US" sz="1600" dirty="0"/>
              <a:t>        return 'Ask again later'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6:</a:t>
            </a:r>
          </a:p>
          <a:p>
            <a:r>
              <a:rPr lang="en-US" sz="1600" dirty="0"/>
              <a:t>        return 'Concentrate and ask again'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7:</a:t>
            </a:r>
          </a:p>
          <a:p>
            <a:r>
              <a:rPr lang="en-US" sz="1600" dirty="0"/>
              <a:t>        return 'My reply is no'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8:</a:t>
            </a:r>
          </a:p>
          <a:p>
            <a:r>
              <a:rPr lang="en-US" sz="1600" dirty="0"/>
              <a:t>        return 'Outlook not so good'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answerNumber</a:t>
            </a:r>
            <a:r>
              <a:rPr lang="en-US" sz="1600" dirty="0"/>
              <a:t> == 9:</a:t>
            </a:r>
          </a:p>
          <a:p>
            <a:r>
              <a:rPr lang="en-US" sz="1600" dirty="0"/>
              <a:t>        return 'Very doubtful'</a:t>
            </a:r>
          </a:p>
          <a:p>
            <a:endParaRPr lang="en-US" sz="1600" dirty="0"/>
          </a:p>
          <a:p>
            <a:r>
              <a:rPr lang="en-US" sz="1600" dirty="0"/>
              <a:t>r = </a:t>
            </a:r>
            <a:r>
              <a:rPr lang="en-US" sz="1600" dirty="0" err="1"/>
              <a:t>random.randint</a:t>
            </a:r>
            <a:r>
              <a:rPr lang="en-US" sz="1600" dirty="0"/>
              <a:t>(1, 9)</a:t>
            </a:r>
          </a:p>
          <a:p>
            <a:r>
              <a:rPr lang="en-US" sz="1600" dirty="0"/>
              <a:t>fortune = </a:t>
            </a:r>
            <a:r>
              <a:rPr lang="en-US" sz="1600" dirty="0" err="1"/>
              <a:t>getAnswer</a:t>
            </a:r>
            <a:r>
              <a:rPr lang="en-US" sz="1600" dirty="0"/>
              <a:t>(r)</a:t>
            </a:r>
          </a:p>
          <a:p>
            <a:r>
              <a:rPr lang="en-US" sz="1600" dirty="0"/>
              <a:t>print(fortune)</a:t>
            </a:r>
          </a:p>
        </p:txBody>
      </p:sp>
    </p:spTree>
    <p:extLst>
      <p:ext uri="{BB962C8B-B14F-4D97-AF65-F5344CB8AC3E}">
        <p14:creationId xmlns:p14="http://schemas.microsoft.com/office/powerpoint/2010/main" val="2173390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 in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the order of function inputs matters</a:t>
            </a:r>
          </a:p>
          <a:p>
            <a:pPr lvl="1"/>
            <a:r>
              <a:rPr lang="en-US" dirty="0" err="1"/>
              <a:t>random.randint</a:t>
            </a:r>
            <a:r>
              <a:rPr lang="en-US" dirty="0"/>
              <a:t>(1, 10) take the lower and upper bounds.  It is not the same as </a:t>
            </a:r>
            <a:r>
              <a:rPr lang="en-US" dirty="0" err="1"/>
              <a:t>random.randint</a:t>
            </a:r>
            <a:r>
              <a:rPr lang="en-US" dirty="0"/>
              <a:t>(10, 1)</a:t>
            </a:r>
          </a:p>
          <a:p>
            <a:r>
              <a:rPr lang="en-US" dirty="0"/>
              <a:t>Keyword arguments are used for optional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the “end” parameter changes the newline to the specified delimiter ‘’.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77" y="3120722"/>
            <a:ext cx="2702615" cy="1531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013883"/>
            <a:ext cx="2904297" cy="16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 in Built-in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27" y="2069368"/>
            <a:ext cx="8848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24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 vs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the end parameter in Print is a new line.  End changes that, so if you have multiple print statements (or a print statement that runs multiple times in a loop) you can get the output items together with something like end = ‘ ‘</a:t>
            </a:r>
          </a:p>
          <a:p>
            <a:r>
              <a:rPr lang="en-US" dirty="0"/>
              <a:t>Sep provides the character(s) between items being printed.  The default is a space (technically a soft space)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18" y="3590924"/>
            <a:ext cx="4753638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18" y="4976352"/>
            <a:ext cx="6020640" cy="476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8" y="3488934"/>
            <a:ext cx="2109616" cy="1381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78" y="5214510"/>
            <a:ext cx="2713572" cy="886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155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is like a container for all your variables</a:t>
            </a:r>
          </a:p>
          <a:p>
            <a:pPr lvl="1"/>
            <a:r>
              <a:rPr lang="en-US" dirty="0"/>
              <a:t>Global scope is created when your program begins, and destroyed when the program ends</a:t>
            </a:r>
          </a:p>
          <a:p>
            <a:pPr lvl="2"/>
            <a:r>
              <a:rPr lang="en-US" dirty="0"/>
              <a:t>There’s only one global scope</a:t>
            </a:r>
          </a:p>
          <a:p>
            <a:pPr lvl="1"/>
            <a:r>
              <a:rPr lang="en-US" dirty="0"/>
              <a:t>Local scope is created whenever a function is called, and destroyed when the function ends.</a:t>
            </a:r>
          </a:p>
          <a:p>
            <a:pPr lvl="2"/>
            <a:r>
              <a:rPr lang="en-US" dirty="0"/>
              <a:t>There can be many local scopes</a:t>
            </a:r>
          </a:p>
          <a:p>
            <a:r>
              <a:rPr lang="en-US" dirty="0"/>
              <a:t>Access rights:</a:t>
            </a:r>
          </a:p>
          <a:p>
            <a:pPr lvl="1"/>
            <a:r>
              <a:rPr lang="en-US" dirty="0"/>
              <a:t>Global cannot access local</a:t>
            </a:r>
          </a:p>
          <a:p>
            <a:pPr lvl="1"/>
            <a:r>
              <a:rPr lang="en-US" dirty="0"/>
              <a:t>Local cannot access other local</a:t>
            </a:r>
          </a:p>
          <a:p>
            <a:pPr lvl="1"/>
            <a:r>
              <a:rPr lang="en-US" dirty="0"/>
              <a:t>Local can access Global</a:t>
            </a:r>
          </a:p>
          <a:p>
            <a:r>
              <a:rPr lang="en-US" dirty="0"/>
              <a:t>Variable names are unique within the scope.  Global spam != local spam</a:t>
            </a:r>
          </a:p>
          <a:p>
            <a:pPr lvl="1"/>
            <a:r>
              <a:rPr lang="en-US" dirty="0"/>
              <a:t>But be sane and use unique variable names everywhere</a:t>
            </a:r>
          </a:p>
        </p:txBody>
      </p:sp>
    </p:spTree>
    <p:extLst>
      <p:ext uri="{BB962C8B-B14F-4D97-AF65-F5344CB8AC3E}">
        <p14:creationId xmlns:p14="http://schemas.microsoft.com/office/powerpoint/2010/main" val="2171881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020521"/>
            <a:ext cx="1627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def spam():</a:t>
            </a:r>
          </a:p>
          <a:p>
            <a:r>
              <a:rPr lang="nb-NO" dirty="0"/>
              <a:t>    eggs = 31337</a:t>
            </a:r>
          </a:p>
          <a:p>
            <a:r>
              <a:rPr lang="nb-NO" dirty="0"/>
              <a:t>spam()</a:t>
            </a:r>
          </a:p>
          <a:p>
            <a:r>
              <a:rPr lang="nb-NO" dirty="0"/>
              <a:t>print(eggs)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4508" y="19898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spam():</a:t>
            </a:r>
          </a:p>
          <a:p>
            <a:r>
              <a:rPr lang="en-US" dirty="0"/>
              <a:t>    eggs = 99</a:t>
            </a:r>
          </a:p>
          <a:p>
            <a:r>
              <a:rPr lang="en-US" dirty="0"/>
              <a:t>    bacon()</a:t>
            </a:r>
          </a:p>
          <a:p>
            <a:r>
              <a:rPr lang="en-US" dirty="0"/>
              <a:t>    print(eggs)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bacon():</a:t>
            </a:r>
          </a:p>
          <a:p>
            <a:r>
              <a:rPr lang="en-US" dirty="0"/>
              <a:t>    ham = 101</a:t>
            </a:r>
          </a:p>
          <a:p>
            <a:r>
              <a:rPr lang="en-US" dirty="0"/>
              <a:t>    eggs = 0</a:t>
            </a:r>
          </a:p>
          <a:p>
            <a:endParaRPr lang="en-US" dirty="0"/>
          </a:p>
          <a:p>
            <a:r>
              <a:rPr lang="en-US" dirty="0"/>
              <a:t>spam()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19" y="4852209"/>
            <a:ext cx="295275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830" y="1991948"/>
            <a:ext cx="2295525" cy="172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623" y="3797050"/>
            <a:ext cx="342900" cy="342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301083"/>
            <a:ext cx="2670251" cy="4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2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Basics:</a:t>
            </a:r>
          </a:p>
          <a:p>
            <a:pPr lvl="1"/>
            <a:r>
              <a:rPr lang="en-US" dirty="0"/>
              <a:t>A list contains multiple values in an ordered sequence.</a:t>
            </a:r>
          </a:p>
          <a:p>
            <a:pPr lvl="1"/>
            <a:r>
              <a:rPr lang="en-US" dirty="0"/>
              <a:t>Items are the things inside a list</a:t>
            </a:r>
          </a:p>
          <a:p>
            <a:pPr lvl="1"/>
            <a:r>
              <a:rPr lang="en-US" dirty="0"/>
              <a:t>Lists are inside square brackets [ ]</a:t>
            </a:r>
          </a:p>
          <a:p>
            <a:pPr lvl="1"/>
            <a:r>
              <a:rPr lang="en-US" dirty="0"/>
              <a:t>Item are comma delimited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[1, 2, 3]</a:t>
            </a:r>
          </a:p>
          <a:p>
            <a:pPr lvl="1"/>
            <a:r>
              <a:rPr lang="en-US" dirty="0"/>
              <a:t>[‘cat’, ‘rat’, ‘bat’]</a:t>
            </a:r>
          </a:p>
          <a:p>
            <a:pPr lvl="1"/>
            <a:r>
              <a:rPr lang="en-US" dirty="0"/>
              <a:t>[1, ‘Bob’, 3.14]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31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41" y="1737360"/>
            <a:ext cx="5318677" cy="45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40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(Try/Except)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 and run this program: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Then this program: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9106"/>
            <a:ext cx="2962275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481051"/>
            <a:ext cx="46005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2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71" y="1981075"/>
            <a:ext cx="4124325" cy="275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71" y="4733800"/>
            <a:ext cx="3296110" cy="13146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3450" y="2496916"/>
            <a:ext cx="3662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dog = input('Enter a number: ')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dog_check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(dog)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    print('That is not an integer')</a:t>
            </a:r>
          </a:p>
        </p:txBody>
      </p:sp>
    </p:spTree>
    <p:extLst>
      <p:ext uri="{BB962C8B-B14F-4D97-AF65-F5344CB8AC3E}">
        <p14:creationId xmlns:p14="http://schemas.microsoft.com/office/powerpoint/2010/main" val="559151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specify the kind of exception it will just catch all exceptions.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7460" y="2814762"/>
            <a:ext cx="1388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try:</a:t>
            </a:r>
          </a:p>
          <a:p>
            <a:r>
              <a:rPr lang="en-US" dirty="0"/>
              <a:t>    something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    message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5355" y="2814762"/>
            <a:ext cx="1831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try:</a:t>
            </a:r>
          </a:p>
          <a:p>
            <a:r>
              <a:rPr lang="en-US" dirty="0"/>
              <a:t>    something</a:t>
            </a:r>
          </a:p>
          <a:p>
            <a:r>
              <a:rPr lang="en-US" dirty="0"/>
              <a:t>except Exception:</a:t>
            </a:r>
          </a:p>
          <a:p>
            <a:r>
              <a:rPr lang="en-US" dirty="0"/>
              <a:t>    message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495" y="3230260"/>
            <a:ext cx="261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These are equivalent -&gt;</a:t>
            </a:r>
          </a:p>
        </p:txBody>
      </p:sp>
    </p:spTree>
    <p:extLst>
      <p:ext uri="{BB962C8B-B14F-4D97-AF65-F5344CB8AC3E}">
        <p14:creationId xmlns:p14="http://schemas.microsoft.com/office/powerpoint/2010/main" val="1843727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do something with the exception but you can just say pass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3748"/>
            <a:ext cx="4020111" cy="2667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24" y="2337011"/>
            <a:ext cx="160042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06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https://docs.python.org/3/library/exceptions.html#bltin-exceptions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81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Items in a list are access by integer position, left to right, starting with zero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Index out of range error: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8048"/>
            <a:ext cx="416242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2585995"/>
            <a:ext cx="5334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can contain lists: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4972"/>
            <a:ext cx="56769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3738" y="3102507"/>
            <a:ext cx="177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how you access items in a list, in a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86323" y="3564172"/>
            <a:ext cx="45322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19346" y="3564172"/>
            <a:ext cx="4699221" cy="56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51100" y="5209454"/>
            <a:ext cx="2703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spam = [['cat', 'bat'], [10, 20, 30, 40, 50]]</a:t>
            </a:r>
          </a:p>
          <a:p>
            <a:r>
              <a:rPr lang="en-US" sz="1200" dirty="0"/>
              <a:t>print (spam[0])</a:t>
            </a:r>
          </a:p>
          <a:p>
            <a:r>
              <a:rPr lang="en-US" sz="1200" dirty="0"/>
              <a:t>print (spam[0][1])</a:t>
            </a:r>
          </a:p>
          <a:p>
            <a:r>
              <a:rPr lang="en-US" sz="1200" dirty="0"/>
              <a:t>print (spam[1][4])</a:t>
            </a:r>
          </a:p>
        </p:txBody>
      </p:sp>
    </p:spTree>
    <p:extLst>
      <p:ext uri="{BB962C8B-B14F-4D97-AF65-F5344CB8AC3E}">
        <p14:creationId xmlns:p14="http://schemas.microsoft.com/office/powerpoint/2010/main" val="40377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negative indexes</a:t>
            </a:r>
          </a:p>
          <a:p>
            <a:pPr lvl="1"/>
            <a:r>
              <a:rPr lang="en-US" dirty="0"/>
              <a:t>They reference right to left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54778"/>
            <a:ext cx="6886575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6937" y="5381438"/>
            <a:ext cx="3789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spam = ['cat', 'bat', 'rat', 'elephant']</a:t>
            </a:r>
          </a:p>
          <a:p>
            <a:r>
              <a:rPr lang="en-US" sz="1200" dirty="0"/>
              <a:t>print (spam[-1])</a:t>
            </a:r>
          </a:p>
          <a:p>
            <a:r>
              <a:rPr lang="en-US" sz="1200" dirty="0"/>
              <a:t>print (spam[-3])</a:t>
            </a:r>
          </a:p>
          <a:p>
            <a:r>
              <a:rPr lang="en-US" sz="1200" dirty="0"/>
              <a:t>print ('The ' + spam[-1] + ' is afraid of the ' + spam[-3] + '.')</a:t>
            </a:r>
          </a:p>
        </p:txBody>
      </p:sp>
    </p:spTree>
    <p:extLst>
      <p:ext uri="{BB962C8B-B14F-4D97-AF65-F5344CB8AC3E}">
        <p14:creationId xmlns:p14="http://schemas.microsoft.com/office/powerpoint/2010/main" val="153855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Slices get several values from a list</a:t>
            </a:r>
          </a:p>
          <a:p>
            <a:pPr lvl="1"/>
            <a:r>
              <a:rPr lang="en-US" dirty="0"/>
              <a:t>List[</a:t>
            </a:r>
            <a:r>
              <a:rPr lang="en-US" dirty="0" err="1"/>
              <a:t>start:end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The end value is never included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 you can leave out one end: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957057"/>
            <a:ext cx="4523724" cy="19807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07430" y="2878744"/>
            <a:ext cx="5048250" cy="2299124"/>
            <a:chOff x="6035039" y="2322153"/>
            <a:chExt cx="5048250" cy="22991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5039" y="2322153"/>
              <a:ext cx="5048250" cy="18002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5039" y="3840227"/>
              <a:ext cx="3819525" cy="7810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676737" y="5019480"/>
            <a:ext cx="23723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spam = ['cat', 'bat', 'rat', 'elephant']</a:t>
            </a:r>
          </a:p>
          <a:p>
            <a:r>
              <a:rPr lang="en-US" sz="1200" dirty="0"/>
              <a:t>print (spam[0:4])</a:t>
            </a:r>
          </a:p>
          <a:p>
            <a:r>
              <a:rPr lang="en-US" sz="1200" dirty="0"/>
              <a:t>print (spam[1:3])</a:t>
            </a:r>
          </a:p>
          <a:p>
            <a:r>
              <a:rPr lang="en-US" sz="1200" dirty="0"/>
              <a:t>print (spam[0:-1])</a:t>
            </a:r>
          </a:p>
          <a:p>
            <a:r>
              <a:rPr lang="en-US" sz="1200" dirty="0"/>
              <a:t>print (spam[:2])</a:t>
            </a:r>
          </a:p>
          <a:p>
            <a:r>
              <a:rPr lang="en-US" sz="1200" dirty="0"/>
              <a:t>print (spam[1:])</a:t>
            </a:r>
          </a:p>
          <a:p>
            <a:r>
              <a:rPr lang="en-US" sz="1200" dirty="0"/>
              <a:t>print (spam[:])</a:t>
            </a:r>
          </a:p>
        </p:txBody>
      </p:sp>
    </p:spTree>
    <p:extLst>
      <p:ext uri="{BB962C8B-B14F-4D97-AF65-F5344CB8AC3E}">
        <p14:creationId xmlns:p14="http://schemas.microsoft.com/office/powerpoint/2010/main" val="404132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Length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7483"/>
            <a:ext cx="8753475" cy="2838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78741" y="5387860"/>
            <a:ext cx="313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spam = ['cat', 'dog', 'moose']</a:t>
            </a:r>
          </a:p>
          <a:p>
            <a:r>
              <a:rPr lang="en-US" dirty="0"/>
              <a:t>print (</a:t>
            </a:r>
            <a:r>
              <a:rPr lang="en-US" dirty="0" err="1"/>
              <a:t>len</a:t>
            </a:r>
            <a:r>
              <a:rPr lang="en-US" dirty="0"/>
              <a:t>(spam))</a:t>
            </a:r>
          </a:p>
        </p:txBody>
      </p:sp>
    </p:spTree>
    <p:extLst>
      <p:ext uri="{BB962C8B-B14F-4D97-AF65-F5344CB8AC3E}">
        <p14:creationId xmlns:p14="http://schemas.microsoft.com/office/powerpoint/2010/main" val="2995469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1860</Words>
  <Application>Microsoft Office PowerPoint</Application>
  <PresentationFormat>Widescreen</PresentationFormat>
  <Paragraphs>319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Calibri</vt:lpstr>
      <vt:lpstr>Calibri Light</vt:lpstr>
      <vt:lpstr>Retrospect</vt:lpstr>
      <vt:lpstr>Mod 02 - Python Lists and Advanced Flow Control</vt:lpstr>
      <vt:lpstr>Learning Objectives</vt:lpstr>
      <vt:lpstr>Learning Objectives</vt:lpstr>
      <vt:lpstr>Lists</vt:lpstr>
      <vt:lpstr>List Indexes</vt:lpstr>
      <vt:lpstr>List Indexes</vt:lpstr>
      <vt:lpstr>List Indexes</vt:lpstr>
      <vt:lpstr>List Indexes</vt:lpstr>
      <vt:lpstr>List Length</vt:lpstr>
      <vt:lpstr>Changing List Values</vt:lpstr>
      <vt:lpstr>List Concatenation and Replication</vt:lpstr>
      <vt:lpstr>Removing Values with del</vt:lpstr>
      <vt:lpstr>Example Usage (Try this)</vt:lpstr>
      <vt:lpstr>Looping Lists</vt:lpstr>
      <vt:lpstr>Is X in my list?</vt:lpstr>
      <vt:lpstr>Methods</vt:lpstr>
      <vt:lpstr>list.index</vt:lpstr>
      <vt:lpstr>list.append and list.insert</vt:lpstr>
      <vt:lpstr>list.remove</vt:lpstr>
      <vt:lpstr>Sorting a list</vt:lpstr>
      <vt:lpstr>Sorting a list</vt:lpstr>
      <vt:lpstr>Sorting a list</vt:lpstr>
      <vt:lpstr>Try This</vt:lpstr>
      <vt:lpstr>A Slight Change</vt:lpstr>
      <vt:lpstr>Mutability</vt:lpstr>
      <vt:lpstr>Tuple</vt:lpstr>
      <vt:lpstr>Converting Types</vt:lpstr>
      <vt:lpstr>Populating a List with a Range</vt:lpstr>
      <vt:lpstr>Understanding List References</vt:lpstr>
      <vt:lpstr>Understanding List References</vt:lpstr>
      <vt:lpstr>Copying a list with copy()</vt:lpstr>
      <vt:lpstr>Copy.deepcopy</vt:lpstr>
      <vt:lpstr>Functions</vt:lpstr>
      <vt:lpstr>Functions</vt:lpstr>
      <vt:lpstr>Keyword Arguments in Built-in Functions</vt:lpstr>
      <vt:lpstr>Keyword Arguments in Built-in Functions</vt:lpstr>
      <vt:lpstr>Sep vs End</vt:lpstr>
      <vt:lpstr>Scope</vt:lpstr>
      <vt:lpstr>Scope</vt:lpstr>
      <vt:lpstr>Scope</vt:lpstr>
      <vt:lpstr>Exception Handling (Try/Except)</vt:lpstr>
      <vt:lpstr>Try/Except </vt:lpstr>
      <vt:lpstr>Try/Except</vt:lpstr>
      <vt:lpstr>Try/Except</vt:lpstr>
      <vt:lpstr>Error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2021-01-27T20:16:31Z</dcterms:created>
  <dcterms:modified xsi:type="dcterms:W3CDTF">2023-01-25T21:41:21Z</dcterms:modified>
</cp:coreProperties>
</file>