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1" r:id="rId2"/>
    <p:sldId id="269" r:id="rId3"/>
    <p:sldId id="263" r:id="rId4"/>
    <p:sldId id="264" r:id="rId5"/>
    <p:sldId id="262" r:id="rId6"/>
    <p:sldId id="265" r:id="rId7"/>
    <p:sldId id="266" r:id="rId8"/>
    <p:sldId id="267"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5ADF5-DBA4-4D2D-B371-B195CF0710C1}"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BE935-D261-44D3-80F1-D5024754BF5E}" type="slidenum">
              <a:rPr lang="en-US" smtClean="0"/>
              <a:t>‹#›</a:t>
            </a:fld>
            <a:endParaRPr lang="en-US"/>
          </a:p>
        </p:txBody>
      </p:sp>
    </p:spTree>
    <p:extLst>
      <p:ext uri="{BB962C8B-B14F-4D97-AF65-F5344CB8AC3E}">
        <p14:creationId xmlns:p14="http://schemas.microsoft.com/office/powerpoint/2010/main" val="410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24136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163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809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81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6F713-4A8F-419D-9A89-79C99EE12A0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6F713-4A8F-419D-9A89-79C99EE12A0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554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6F713-4A8F-419D-9A89-79C99EE12A09}"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21379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6F713-4A8F-419D-9A89-79C99EE12A09}"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64914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6F713-4A8F-419D-9A89-79C99EE12A09}" type="datetimeFigureOut">
              <a:rPr lang="en-US" smtClean="0"/>
              <a:t>1/25/2023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7421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6F713-4A8F-419D-9A89-79C99EE12A09}" type="datetimeFigureOut">
              <a:rPr lang="en-US" smtClean="0"/>
              <a:t>1/25/2023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4595F0-CAA3-4773-94D5-446CB4A6DC2B}" type="slidenum">
              <a:rPr lang="en-US" smtClean="0"/>
              <a:t>‹#›</a:t>
            </a:fld>
            <a:endParaRPr lang="en-US"/>
          </a:p>
        </p:txBody>
      </p:sp>
    </p:spTree>
    <p:extLst>
      <p:ext uri="{BB962C8B-B14F-4D97-AF65-F5344CB8AC3E}">
        <p14:creationId xmlns:p14="http://schemas.microsoft.com/office/powerpoint/2010/main" val="161261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96F713-4A8F-419D-9A89-79C99EE12A0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272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6F713-4A8F-419D-9A89-79C99EE12A09}" type="datetimeFigureOut">
              <a:rPr lang="en-US" smtClean="0"/>
              <a:t>1/25/2023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4595F0-CAA3-4773-94D5-446CB4A6DC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0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Mod 02 Python Lists &amp; Advanced Flow Control Homework</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30044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Finishing Up</a:t>
            </a:r>
          </a:p>
        </p:txBody>
      </p:sp>
      <p:sp>
        <p:nvSpPr>
          <p:cNvPr id="4" name="Content Placeholder 3"/>
          <p:cNvSpPr>
            <a:spLocks noGrp="1"/>
          </p:cNvSpPr>
          <p:nvPr>
            <p:ph idx="1"/>
          </p:nvPr>
        </p:nvSpPr>
        <p:spPr/>
        <p:txBody>
          <a:bodyPr/>
          <a:lstStyle/>
          <a:p>
            <a:r>
              <a:rPr lang="en-US" dirty="0"/>
              <a:t>Comment your code. Run your code in IDLE and in the command shell.  Remember that your script must run to get any points.  And using commands that we haven’t covered yet in class will negate your score.</a:t>
            </a:r>
          </a:p>
          <a:p>
            <a:r>
              <a:rPr lang="en-US" dirty="0"/>
              <a:t>I will also put up a short video of my script in action.  Your script must look and behave the same as my script.</a:t>
            </a:r>
          </a:p>
        </p:txBody>
      </p:sp>
    </p:spTree>
    <p:extLst>
      <p:ext uri="{BB962C8B-B14F-4D97-AF65-F5344CB8AC3E}">
        <p14:creationId xmlns:p14="http://schemas.microsoft.com/office/powerpoint/2010/main" val="353190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Read through the entire homework problem before starting.</a:t>
            </a:r>
          </a:p>
        </p:txBody>
      </p:sp>
    </p:spTree>
    <p:extLst>
      <p:ext uri="{BB962C8B-B14F-4D97-AF65-F5344CB8AC3E}">
        <p14:creationId xmlns:p14="http://schemas.microsoft.com/office/powerpoint/2010/main" val="328667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Cards</a:t>
            </a:r>
          </a:p>
        </p:txBody>
      </p:sp>
      <p:sp>
        <p:nvSpPr>
          <p:cNvPr id="3" name="Content Placeholder 2"/>
          <p:cNvSpPr>
            <a:spLocks noGrp="1"/>
          </p:cNvSpPr>
          <p:nvPr>
            <p:ph idx="1"/>
          </p:nvPr>
        </p:nvSpPr>
        <p:spPr/>
        <p:txBody>
          <a:bodyPr>
            <a:normAutofit lnSpcReduction="10000"/>
          </a:bodyPr>
          <a:lstStyle/>
          <a:p>
            <a:r>
              <a:rPr lang="en-US" dirty="0"/>
              <a:t>I made you a list!  Well, a list of lists.  It/they represent a deck of cards.  I want you to make a function that, when called, returns one card from the deck.  The </a:t>
            </a:r>
            <a:r>
              <a:rPr lang="en-US" dirty="0" err="1"/>
              <a:t>card_deck</a:t>
            </a:r>
            <a:r>
              <a:rPr lang="en-US" dirty="0"/>
              <a:t> list has four lists inside, one for each suit of a card deck (spades, diamonds, clubs and hearts).  Each of those “inner” lists has 13 cards (index 0 through 12).</a:t>
            </a:r>
          </a:p>
          <a:p>
            <a:r>
              <a:rPr lang="en-US" dirty="0"/>
              <a:t>Rules:</a:t>
            </a:r>
          </a:p>
          <a:p>
            <a:pPr lvl="1"/>
            <a:r>
              <a:rPr lang="en-US" dirty="0"/>
              <a:t>When a card is printed from the function it is taken out of the deck</a:t>
            </a:r>
          </a:p>
          <a:p>
            <a:pPr lvl="1"/>
            <a:r>
              <a:rPr lang="en-US" dirty="0"/>
              <a:t>If the deck is empty print ‘There are no more cards’ from the function</a:t>
            </a:r>
          </a:p>
          <a:p>
            <a:pPr lvl="1"/>
            <a:r>
              <a:rPr lang="en-US" dirty="0"/>
              <a:t>Every call to the function returns one card.</a:t>
            </a:r>
          </a:p>
          <a:p>
            <a:pPr lvl="1"/>
            <a:r>
              <a:rPr lang="en-US" dirty="0"/>
              <a:t>A fresh deck can be made at any time</a:t>
            </a:r>
          </a:p>
          <a:p>
            <a:pPr lvl="1"/>
            <a:r>
              <a:rPr lang="en-US" dirty="0"/>
              <a:t>The function is called by asking the user how many cards they want to draw.  One card is printed in the function each time it is called.</a:t>
            </a:r>
          </a:p>
          <a:p>
            <a:pPr lvl="1"/>
            <a:r>
              <a:rPr lang="en-US" dirty="0"/>
              <a:t>After drawing the user’s cards, ask if they want to draw more cards from that deck, draw from a new deck (if so, then ask how many cards), or quit.</a:t>
            </a:r>
          </a:p>
          <a:p>
            <a:pPr lvl="1"/>
            <a:endParaRPr lang="en-US" dirty="0"/>
          </a:p>
        </p:txBody>
      </p:sp>
    </p:spTree>
    <p:extLst>
      <p:ext uri="{BB962C8B-B14F-4D97-AF65-F5344CB8AC3E}">
        <p14:creationId xmlns:p14="http://schemas.microsoft.com/office/powerpoint/2010/main" val="3717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Cards</a:t>
            </a:r>
          </a:p>
        </p:txBody>
      </p:sp>
      <p:sp>
        <p:nvSpPr>
          <p:cNvPr id="3" name="Content Placeholder 2"/>
          <p:cNvSpPr>
            <a:spLocks noGrp="1"/>
          </p:cNvSpPr>
          <p:nvPr>
            <p:ph idx="1"/>
          </p:nvPr>
        </p:nvSpPr>
        <p:spPr/>
        <p:txBody>
          <a:bodyPr>
            <a:normAutofit fontScale="92500"/>
          </a:bodyPr>
          <a:lstStyle/>
          <a:p>
            <a:r>
              <a:rPr lang="en-US" dirty="0"/>
              <a:t>Quality checks:</a:t>
            </a:r>
          </a:p>
          <a:p>
            <a:pPr lvl="1"/>
            <a:r>
              <a:rPr lang="en-US" dirty="0"/>
              <a:t>If I start by drawing 52 cards I should get every card in the deck without duplicates</a:t>
            </a:r>
          </a:p>
          <a:p>
            <a:pPr lvl="1"/>
            <a:r>
              <a:rPr lang="en-US" dirty="0"/>
              <a:t>If I then draw one more card I should get ‘There are no more cards’</a:t>
            </a:r>
          </a:p>
          <a:p>
            <a:pPr lvl="1"/>
            <a:r>
              <a:rPr lang="en-US" dirty="0"/>
              <a:t>If a non-integer is entered for the number of desired cards I should return a helpful message and ask again.</a:t>
            </a:r>
          </a:p>
          <a:p>
            <a:r>
              <a:rPr lang="en-US" dirty="0"/>
              <a:t>Notes:</a:t>
            </a:r>
          </a:p>
          <a:p>
            <a:pPr lvl="1"/>
            <a:r>
              <a:rPr lang="en-US" dirty="0"/>
              <a:t>Get the starter script from the SFTP server at 192.168.1.1</a:t>
            </a:r>
          </a:p>
          <a:p>
            <a:pPr lvl="2"/>
            <a:r>
              <a:rPr lang="en-US"/>
              <a:t>Mod_02_hwstarter.py</a:t>
            </a:r>
            <a:endParaRPr lang="en-US" dirty="0"/>
          </a:p>
          <a:p>
            <a:pPr lvl="2"/>
            <a:r>
              <a:rPr lang="en-US" dirty="0"/>
              <a:t>Remember that unless you lcd Desktop for each session your file will be saved in C:\Users\Student</a:t>
            </a:r>
          </a:p>
          <a:p>
            <a:pPr lvl="1"/>
            <a:r>
              <a:rPr lang="en-US" dirty="0"/>
              <a:t>Rather than make one long list I used \ to break it into readable lines.  Always do this with your code for readability</a:t>
            </a:r>
          </a:p>
          <a:p>
            <a:pPr lvl="1"/>
            <a:r>
              <a:rPr lang="en-US" dirty="0"/>
              <a:t>Comment your code, starting with your name and “Mod 02 Homework Script”</a:t>
            </a:r>
          </a:p>
          <a:p>
            <a:pPr lvl="1"/>
            <a:r>
              <a:rPr lang="en-US" dirty="0"/>
              <a:t>Use good variable names in the proper Python style</a:t>
            </a:r>
          </a:p>
          <a:p>
            <a:pPr lvl="2"/>
            <a:r>
              <a:rPr lang="en-US" dirty="0" err="1"/>
              <a:t>a_good_variable_name</a:t>
            </a:r>
            <a:endParaRPr lang="en-US" dirty="0"/>
          </a:p>
          <a:p>
            <a:pPr marL="201168" lvl="1" indent="0">
              <a:buNone/>
            </a:pPr>
            <a:endParaRPr lang="en-US" dirty="0"/>
          </a:p>
        </p:txBody>
      </p:sp>
    </p:spTree>
    <p:extLst>
      <p:ext uri="{BB962C8B-B14F-4D97-AF65-F5344CB8AC3E}">
        <p14:creationId xmlns:p14="http://schemas.microsoft.com/office/powerpoint/2010/main" val="42115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0510" y="546470"/>
            <a:ext cx="4015201" cy="5262979"/>
          </a:xfrm>
          <a:prstGeom prst="rect">
            <a:avLst/>
          </a:prstGeom>
        </p:spPr>
        <p:txBody>
          <a:bodyPr wrap="square">
            <a:spAutoFit/>
          </a:bodyPr>
          <a:lstStyle/>
          <a:p>
            <a:r>
              <a:rPr lang="en-US" sz="1200" dirty="0" err="1"/>
              <a:t>card_deck</a:t>
            </a:r>
            <a:r>
              <a:rPr lang="en-US" sz="1200" dirty="0"/>
              <a:t> = [['Ace of Spades', 'King of Spades', \</a:t>
            </a:r>
          </a:p>
          <a:p>
            <a:r>
              <a:rPr lang="en-US" sz="1200" dirty="0"/>
              <a:t>            'Queen of Spades', 'Jack of Spades', \</a:t>
            </a:r>
          </a:p>
          <a:p>
            <a:r>
              <a:rPr lang="en-US" sz="1200" dirty="0"/>
              <a:t>            '10 of Spades', '9 of Spades', \</a:t>
            </a:r>
          </a:p>
          <a:p>
            <a:r>
              <a:rPr lang="en-US" sz="1200" dirty="0"/>
              <a:t>            '8 of Spades', '7 of Spades', \</a:t>
            </a:r>
          </a:p>
          <a:p>
            <a:r>
              <a:rPr lang="en-US" sz="1200" dirty="0"/>
              <a:t>            '6 of Spades', '5 of Spades', \</a:t>
            </a:r>
          </a:p>
          <a:p>
            <a:r>
              <a:rPr lang="en-US" sz="1200" dirty="0"/>
              <a:t>            '4 of Spades', '3 of Spades', \</a:t>
            </a:r>
          </a:p>
          <a:p>
            <a:r>
              <a:rPr lang="en-US" sz="1200" dirty="0"/>
              <a:t>            '2 of Spades'], \</a:t>
            </a:r>
          </a:p>
          <a:p>
            <a:r>
              <a:rPr lang="en-US" sz="1200" dirty="0"/>
              <a:t>            ['Ace of Diamonds', 'King of Diamonds', \</a:t>
            </a:r>
          </a:p>
          <a:p>
            <a:r>
              <a:rPr lang="en-US" sz="1200" dirty="0"/>
              <a:t>            'Queen of Diamonds', 'Jack of Diamonds', \</a:t>
            </a:r>
          </a:p>
          <a:p>
            <a:r>
              <a:rPr lang="en-US" sz="1200" dirty="0"/>
              <a:t>            '10 of Diamonds', '9 of Diamonds', \</a:t>
            </a:r>
          </a:p>
          <a:p>
            <a:r>
              <a:rPr lang="en-US" sz="1200" dirty="0"/>
              <a:t>            '8 of Diamonds', '7 of Diamonds', \</a:t>
            </a:r>
          </a:p>
          <a:p>
            <a:r>
              <a:rPr lang="en-US" sz="1200" dirty="0"/>
              <a:t>            '6 of Diamonds', '5 of Diamonds', \</a:t>
            </a:r>
          </a:p>
          <a:p>
            <a:r>
              <a:rPr lang="en-US" sz="1200" dirty="0"/>
              <a:t>            '4 of Diamonds', '3 of Diamonds', \</a:t>
            </a:r>
          </a:p>
          <a:p>
            <a:r>
              <a:rPr lang="en-US" sz="1200" dirty="0"/>
              <a:t>            '2 of Diamonds'],\</a:t>
            </a:r>
          </a:p>
          <a:p>
            <a:r>
              <a:rPr lang="en-US" sz="1200" dirty="0"/>
              <a:t>            ['Ace of Clubs', 'King of Clubs', \</a:t>
            </a:r>
          </a:p>
          <a:p>
            <a:r>
              <a:rPr lang="en-US" sz="1200" dirty="0"/>
              <a:t>            'Queen of Clubs', 'Jack of Clubs', \</a:t>
            </a:r>
          </a:p>
          <a:p>
            <a:r>
              <a:rPr lang="en-US" sz="1200" dirty="0"/>
              <a:t>            '10 of Clubs', '9 of Clubs', \</a:t>
            </a:r>
          </a:p>
          <a:p>
            <a:r>
              <a:rPr lang="en-US" sz="1200" dirty="0"/>
              <a:t>            '8 of Clubs', '7 of Clubs', \</a:t>
            </a:r>
          </a:p>
          <a:p>
            <a:r>
              <a:rPr lang="en-US" sz="1200" dirty="0"/>
              <a:t>            '6 of Clubs', '5 of Clubs', \</a:t>
            </a:r>
          </a:p>
          <a:p>
            <a:r>
              <a:rPr lang="en-US" sz="1200" dirty="0"/>
              <a:t>            '4 of Clubs', '3 of Clubs', \</a:t>
            </a:r>
          </a:p>
          <a:p>
            <a:r>
              <a:rPr lang="en-US" sz="1200" dirty="0"/>
              <a:t>            '2 of Clubs'],\</a:t>
            </a:r>
          </a:p>
          <a:p>
            <a:r>
              <a:rPr lang="en-US" sz="1200" dirty="0"/>
              <a:t>            ['Ace of Hearts', 'King of Hearts', \</a:t>
            </a:r>
          </a:p>
          <a:p>
            <a:r>
              <a:rPr lang="en-US" sz="1200" dirty="0"/>
              <a:t>            'Queen of Hearts', 'Jack of Hearts', \</a:t>
            </a:r>
          </a:p>
          <a:p>
            <a:r>
              <a:rPr lang="en-US" sz="1200" dirty="0"/>
              <a:t>            '10 of Hearts', '9 of Hearts', \</a:t>
            </a:r>
          </a:p>
          <a:p>
            <a:r>
              <a:rPr lang="en-US" sz="1200" dirty="0"/>
              <a:t>            '8 of Hearts', '7 of Hearts', \</a:t>
            </a:r>
          </a:p>
          <a:p>
            <a:r>
              <a:rPr lang="en-US" sz="1200" dirty="0"/>
              <a:t>            '6 of Hearts', '5 of Hearts', \</a:t>
            </a:r>
          </a:p>
          <a:p>
            <a:r>
              <a:rPr lang="en-US" sz="1200" dirty="0"/>
              <a:t>            '4 of Hearts', '3 of Hearts', \</a:t>
            </a:r>
          </a:p>
          <a:p>
            <a:r>
              <a:rPr lang="en-US" sz="1200" dirty="0"/>
              <a:t>            '2 of Hearts']]</a:t>
            </a:r>
          </a:p>
        </p:txBody>
      </p:sp>
      <p:sp>
        <p:nvSpPr>
          <p:cNvPr id="2" name="TextBox 1"/>
          <p:cNvSpPr txBox="1"/>
          <p:nvPr/>
        </p:nvSpPr>
        <p:spPr>
          <a:xfrm>
            <a:off x="6345141" y="1717482"/>
            <a:ext cx="4707172" cy="646331"/>
          </a:xfrm>
          <a:prstGeom prst="rect">
            <a:avLst/>
          </a:prstGeom>
          <a:noFill/>
        </p:spPr>
        <p:txBody>
          <a:bodyPr wrap="square" rtlCol="0">
            <a:spAutoFit/>
          </a:bodyPr>
          <a:lstStyle/>
          <a:p>
            <a:r>
              <a:rPr lang="en-US" dirty="0">
                <a:solidFill>
                  <a:srgbClr val="FF0000"/>
                </a:solidFill>
              </a:rPr>
              <a:t>This is in the starter script so you don’t have to type it out.</a:t>
            </a:r>
          </a:p>
        </p:txBody>
      </p:sp>
    </p:spTree>
    <p:extLst>
      <p:ext uri="{BB962C8B-B14F-4D97-AF65-F5344CB8AC3E}">
        <p14:creationId xmlns:p14="http://schemas.microsoft.com/office/powerpoint/2010/main" val="75775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Guidance</a:t>
            </a:r>
          </a:p>
        </p:txBody>
      </p:sp>
      <p:sp>
        <p:nvSpPr>
          <p:cNvPr id="3" name="Content Placeholder 2"/>
          <p:cNvSpPr>
            <a:spLocks noGrp="1"/>
          </p:cNvSpPr>
          <p:nvPr>
            <p:ph idx="1"/>
          </p:nvPr>
        </p:nvSpPr>
        <p:spPr/>
        <p:txBody>
          <a:bodyPr/>
          <a:lstStyle/>
          <a:p>
            <a:r>
              <a:rPr lang="en-US" dirty="0"/>
              <a:t>You will need random and copy</a:t>
            </a:r>
          </a:p>
          <a:p>
            <a:r>
              <a:rPr lang="en-US" dirty="0"/>
              <a:t>Paste my list of lists into your script after your import</a:t>
            </a:r>
          </a:p>
          <a:p>
            <a:r>
              <a:rPr lang="en-US" dirty="0"/>
              <a:t>Make a deck (a list) by copying (deeply) my </a:t>
            </a:r>
            <a:r>
              <a:rPr lang="en-US" dirty="0" err="1"/>
              <a:t>card_deck</a:t>
            </a:r>
            <a:r>
              <a:rPr lang="en-US" dirty="0"/>
              <a:t>.  </a:t>
            </a:r>
            <a:r>
              <a:rPr lang="en-US" b="1" dirty="0"/>
              <a:t>Don’t ever manipulate my deck directly.  </a:t>
            </a:r>
            <a:r>
              <a:rPr lang="en-US" dirty="0"/>
              <a:t>This will be the game deck.</a:t>
            </a:r>
          </a:p>
          <a:p>
            <a:r>
              <a:rPr lang="en-US" dirty="0"/>
              <a:t>We can get a new game deck at any time by doing the copy again.</a:t>
            </a:r>
          </a:p>
        </p:txBody>
      </p:sp>
    </p:spTree>
    <p:extLst>
      <p:ext uri="{BB962C8B-B14F-4D97-AF65-F5344CB8AC3E}">
        <p14:creationId xmlns:p14="http://schemas.microsoft.com/office/powerpoint/2010/main" val="399676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Guidance</a:t>
            </a:r>
          </a:p>
        </p:txBody>
      </p:sp>
      <p:sp>
        <p:nvSpPr>
          <p:cNvPr id="3" name="Content Placeholder 2"/>
          <p:cNvSpPr>
            <a:spLocks noGrp="1"/>
          </p:cNvSpPr>
          <p:nvPr>
            <p:ph idx="1"/>
          </p:nvPr>
        </p:nvSpPr>
        <p:spPr/>
        <p:txBody>
          <a:bodyPr>
            <a:normAutofit fontScale="92500" lnSpcReduction="10000"/>
          </a:bodyPr>
          <a:lstStyle/>
          <a:p>
            <a:r>
              <a:rPr lang="en-US" dirty="0"/>
              <a:t>Your function:</a:t>
            </a:r>
          </a:p>
          <a:p>
            <a:pPr lvl="1"/>
            <a:r>
              <a:rPr lang="en-US" dirty="0"/>
              <a:t>Takes no values and returns no values</a:t>
            </a:r>
          </a:p>
          <a:p>
            <a:pPr lvl="1"/>
            <a:r>
              <a:rPr lang="en-US" dirty="0"/>
              <a:t>In one while statement</a:t>
            </a:r>
          </a:p>
          <a:p>
            <a:pPr lvl="2"/>
            <a:r>
              <a:rPr lang="en-US" dirty="0"/>
              <a:t>Check to see if your game deck is empty (length is zero)</a:t>
            </a:r>
          </a:p>
          <a:p>
            <a:pPr lvl="3"/>
            <a:r>
              <a:rPr lang="en-US" dirty="0"/>
              <a:t>If so, tell the user that there are no more cards and break out of the while, effectively ending the function</a:t>
            </a:r>
          </a:p>
          <a:p>
            <a:pPr lvl="4"/>
            <a:r>
              <a:rPr lang="en-US" dirty="0"/>
              <a:t>You can else: continue or just not do an else</a:t>
            </a:r>
          </a:p>
          <a:p>
            <a:pPr lvl="2"/>
            <a:r>
              <a:rPr lang="en-US" dirty="0"/>
              <a:t>Populate a variable with a random number between 0 and the current length of the game deck (minus 1).  This will choose a random suit (hearts, diamonds, </a:t>
            </a:r>
            <a:r>
              <a:rPr lang="en-US" dirty="0" err="1"/>
              <a:t>etc</a:t>
            </a:r>
            <a:r>
              <a:rPr lang="en-US" dirty="0"/>
              <a:t>) from the suits that are still populated with cards.</a:t>
            </a:r>
          </a:p>
          <a:p>
            <a:pPr lvl="2"/>
            <a:r>
              <a:rPr lang="en-US" dirty="0"/>
              <a:t>Check to see if that random suit is empty (length is zero)</a:t>
            </a:r>
          </a:p>
          <a:p>
            <a:pPr lvl="3"/>
            <a:r>
              <a:rPr lang="en-US" dirty="0"/>
              <a:t>If so, delete that suit and continue, returning control to the top of the while statement</a:t>
            </a:r>
          </a:p>
          <a:p>
            <a:pPr lvl="4"/>
            <a:r>
              <a:rPr lang="en-US" dirty="0"/>
              <a:t>You would delete </a:t>
            </a:r>
            <a:r>
              <a:rPr lang="en-US" dirty="0" err="1"/>
              <a:t>game_deck</a:t>
            </a:r>
            <a:r>
              <a:rPr lang="en-US" dirty="0"/>
              <a:t>[suit number]</a:t>
            </a:r>
          </a:p>
          <a:p>
            <a:pPr lvl="2"/>
            <a:r>
              <a:rPr lang="en-US" dirty="0"/>
              <a:t>Populate a variable with a random number between 0 and the current length of the randomly chosen suit (minus one)</a:t>
            </a:r>
          </a:p>
          <a:p>
            <a:pPr lvl="2"/>
            <a:r>
              <a:rPr lang="en-US" dirty="0"/>
              <a:t>Print that card</a:t>
            </a:r>
          </a:p>
          <a:p>
            <a:pPr lvl="3"/>
            <a:r>
              <a:rPr lang="en-US" dirty="0" err="1"/>
              <a:t>Game_deck</a:t>
            </a:r>
            <a:r>
              <a:rPr lang="en-US" dirty="0"/>
              <a:t>[suit number][card number]</a:t>
            </a:r>
          </a:p>
          <a:p>
            <a:pPr lvl="2"/>
            <a:r>
              <a:rPr lang="en-US" dirty="0"/>
              <a:t>Delete that card from the current game deck</a:t>
            </a:r>
          </a:p>
          <a:p>
            <a:pPr lvl="2"/>
            <a:r>
              <a:rPr lang="en-US" dirty="0"/>
              <a:t>break</a:t>
            </a:r>
          </a:p>
          <a:p>
            <a:pPr lvl="2"/>
            <a:endParaRPr lang="en-US" dirty="0"/>
          </a:p>
          <a:p>
            <a:pPr lvl="2"/>
            <a:endParaRPr lang="en-US" dirty="0"/>
          </a:p>
        </p:txBody>
      </p:sp>
    </p:spTree>
    <p:extLst>
      <p:ext uri="{BB962C8B-B14F-4D97-AF65-F5344CB8AC3E}">
        <p14:creationId xmlns:p14="http://schemas.microsoft.com/office/powerpoint/2010/main" val="170243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Guidance</a:t>
            </a:r>
          </a:p>
        </p:txBody>
      </p:sp>
      <p:sp>
        <p:nvSpPr>
          <p:cNvPr id="3" name="Content Placeholder 2"/>
          <p:cNvSpPr>
            <a:spLocks noGrp="1"/>
          </p:cNvSpPr>
          <p:nvPr>
            <p:ph idx="1"/>
          </p:nvPr>
        </p:nvSpPr>
        <p:spPr/>
        <p:txBody>
          <a:bodyPr/>
          <a:lstStyle/>
          <a:p>
            <a:r>
              <a:rPr lang="en-US" dirty="0"/>
              <a:t>Your body:</a:t>
            </a:r>
          </a:p>
          <a:p>
            <a:pPr lvl="1"/>
            <a:r>
              <a:rPr lang="en-US" dirty="0"/>
              <a:t>Let the user know the deck has been shuffled</a:t>
            </a:r>
          </a:p>
          <a:p>
            <a:pPr lvl="1"/>
            <a:r>
              <a:rPr lang="en-US" dirty="0"/>
              <a:t>Inside another while True:</a:t>
            </a:r>
          </a:p>
          <a:p>
            <a:pPr lvl="2"/>
            <a:r>
              <a:rPr lang="en-US" dirty="0"/>
              <a:t>Ask how many cards the user wants to draw</a:t>
            </a:r>
          </a:p>
          <a:p>
            <a:pPr lvl="3"/>
            <a:r>
              <a:rPr lang="en-US" dirty="0"/>
              <a:t>Use error checking to make sure they gave an integer.  If not, warn them and continue.  Use try/except and try casting the user input to an integer </a:t>
            </a:r>
            <a:r>
              <a:rPr lang="en-US" dirty="0" err="1"/>
              <a:t>int</a:t>
            </a:r>
            <a:r>
              <a:rPr lang="en-US" dirty="0"/>
              <a:t>().</a:t>
            </a:r>
          </a:p>
          <a:p>
            <a:pPr lvl="2"/>
            <a:r>
              <a:rPr lang="en-US" dirty="0"/>
              <a:t>Use a For statement to call the card drawing function as many times as the user requested</a:t>
            </a:r>
          </a:p>
          <a:p>
            <a:pPr lvl="2"/>
            <a:r>
              <a:rPr lang="en-US" dirty="0"/>
              <a:t>Give the user the choices to draw again from the same deck, shuffle and draw or quit</a:t>
            </a:r>
          </a:p>
          <a:p>
            <a:pPr lvl="3"/>
            <a:r>
              <a:rPr lang="en-US" dirty="0"/>
              <a:t>Get the input, use IF/ELIF/ELSE</a:t>
            </a:r>
          </a:p>
          <a:p>
            <a:pPr lvl="3"/>
            <a:r>
              <a:rPr lang="en-US" dirty="0"/>
              <a:t>If they quit, break</a:t>
            </a:r>
          </a:p>
          <a:p>
            <a:pPr lvl="3"/>
            <a:r>
              <a:rPr lang="en-US" dirty="0"/>
              <a:t>If they want to shuffle, deep copy the game deck from the original deck again, let them know it has been shuffled, then continue</a:t>
            </a:r>
          </a:p>
          <a:p>
            <a:pPr lvl="3"/>
            <a:r>
              <a:rPr lang="en-US" dirty="0"/>
              <a:t>If they quit, just continue</a:t>
            </a:r>
          </a:p>
          <a:p>
            <a:pPr lvl="1"/>
            <a:r>
              <a:rPr lang="en-US" dirty="0"/>
              <a:t>After the while, use one input thanking the user for playing and telling them to hit enter to exit the script.</a:t>
            </a:r>
          </a:p>
        </p:txBody>
      </p:sp>
    </p:spTree>
    <p:extLst>
      <p:ext uri="{BB962C8B-B14F-4D97-AF65-F5344CB8AC3E}">
        <p14:creationId xmlns:p14="http://schemas.microsoft.com/office/powerpoint/2010/main" val="132130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9572" y="978605"/>
            <a:ext cx="10058400" cy="4524315"/>
          </a:xfrm>
          <a:prstGeom prst="rect">
            <a:avLst/>
          </a:prstGeom>
        </p:spPr>
        <p:txBody>
          <a:bodyPr wrap="square">
            <a:spAutoFit/>
          </a:bodyPr>
          <a:lstStyle/>
          <a:p>
            <a:r>
              <a:rPr lang="en-US" dirty="0"/>
              <a:t>What's the logic in the function?</a:t>
            </a:r>
          </a:p>
          <a:p>
            <a:endParaRPr lang="en-US" dirty="0"/>
          </a:p>
          <a:p>
            <a:r>
              <a:rPr lang="en-US" dirty="0"/>
              <a:t>Keep in mind that it just returns one card out of the game deck.  And the game deck is just a copy of our original deck.</a:t>
            </a:r>
          </a:p>
          <a:p>
            <a:endParaRPr lang="en-US" dirty="0"/>
          </a:p>
          <a:p>
            <a:r>
              <a:rPr lang="en-US" dirty="0"/>
              <a:t>See if the game deck is empty.  If so, return the message that there are no more cards in the deck.</a:t>
            </a:r>
          </a:p>
          <a:p>
            <a:endParaRPr lang="en-US" dirty="0"/>
          </a:p>
          <a:p>
            <a:r>
              <a:rPr lang="en-US" dirty="0"/>
              <a:t>If there are cards in the deck, pick a random suit from the suits remaining.  See if it has any cards.  If not, delete the suit and start over.  This repeats the check to see if the game deck is empty but we won't worry about that bit of inefficiency.</a:t>
            </a:r>
          </a:p>
          <a:p>
            <a:endParaRPr lang="en-US" dirty="0"/>
          </a:p>
          <a:p>
            <a:r>
              <a:rPr lang="en-US" dirty="0"/>
              <a:t>Once we have a random suit picked out, we want to pick a random card from the cards still in that suit.  We will then print out that cards, add it to our list of cards drawn and delete it from the game deck. Then we will exit the function.</a:t>
            </a:r>
          </a:p>
          <a:p>
            <a:endParaRPr lang="en-US" dirty="0"/>
          </a:p>
          <a:p>
            <a:r>
              <a:rPr lang="en-US" dirty="0"/>
              <a:t>All this happens for each time the user draws a card in the body of the script.</a:t>
            </a:r>
          </a:p>
        </p:txBody>
      </p:sp>
    </p:spTree>
    <p:extLst>
      <p:ext uri="{BB962C8B-B14F-4D97-AF65-F5344CB8AC3E}">
        <p14:creationId xmlns:p14="http://schemas.microsoft.com/office/powerpoint/2010/main" val="20380596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TotalTime>
  <Words>1345</Words>
  <Application>Microsoft Office PowerPoint</Application>
  <PresentationFormat>Widescreen</PresentationFormat>
  <Paragraphs>104</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Mod 02 Python Lists &amp; Advanced Flow Control Homework</vt:lpstr>
      <vt:lpstr>Read through the entire homework problem before starting.</vt:lpstr>
      <vt:lpstr>Dealing Cards</vt:lpstr>
      <vt:lpstr>Dealing Cards</vt:lpstr>
      <vt:lpstr>PowerPoint Presentation</vt:lpstr>
      <vt:lpstr>Guidance</vt:lpstr>
      <vt:lpstr>Guidance</vt:lpstr>
      <vt:lpstr>Guidance</vt:lpstr>
      <vt:lpstr>PowerPoint Presentation</vt:lpstr>
      <vt:lpstr>Finishing Up</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cp:lastModifiedBy>
  <cp:revision>42</cp:revision>
  <dcterms:created xsi:type="dcterms:W3CDTF">2019-01-24T15:43:00Z</dcterms:created>
  <dcterms:modified xsi:type="dcterms:W3CDTF">2023-01-25T21:29:27Z</dcterms:modified>
</cp:coreProperties>
</file>