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8" r:id="rId13"/>
    <p:sldId id="26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25" d="100"/>
          <a:sy n="125" d="100"/>
        </p:scale>
        <p:origin x="32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87BED2-DE89-44AD-B823-8572682D428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DE36A-9AC4-4A4A-A728-BAE4FAA24DD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369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87BED2-DE89-44AD-B823-8572682D428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DE36A-9AC4-4A4A-A728-BAE4FAA24DDE}" type="slidenum">
              <a:rPr lang="en-US" smtClean="0"/>
              <a:t>‹#›</a:t>
            </a:fld>
            <a:endParaRPr lang="en-US"/>
          </a:p>
        </p:txBody>
      </p:sp>
    </p:spTree>
    <p:extLst>
      <p:ext uri="{BB962C8B-B14F-4D97-AF65-F5344CB8AC3E}">
        <p14:creationId xmlns:p14="http://schemas.microsoft.com/office/powerpoint/2010/main" val="212915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87BED2-DE89-44AD-B823-8572682D428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DE36A-9AC4-4A4A-A728-BAE4FAA24DDE}" type="slidenum">
              <a:rPr lang="en-US" smtClean="0"/>
              <a:t>‹#›</a:t>
            </a:fld>
            <a:endParaRPr lang="en-US"/>
          </a:p>
        </p:txBody>
      </p:sp>
    </p:spTree>
    <p:extLst>
      <p:ext uri="{BB962C8B-B14F-4D97-AF65-F5344CB8AC3E}">
        <p14:creationId xmlns:p14="http://schemas.microsoft.com/office/powerpoint/2010/main" val="2408582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87BED2-DE89-44AD-B823-8572682D428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DE36A-9AC4-4A4A-A728-BAE4FAA24DDE}" type="slidenum">
              <a:rPr lang="en-US" smtClean="0"/>
              <a:t>‹#›</a:t>
            </a:fld>
            <a:endParaRPr lang="en-US"/>
          </a:p>
        </p:txBody>
      </p:sp>
    </p:spTree>
    <p:extLst>
      <p:ext uri="{BB962C8B-B14F-4D97-AF65-F5344CB8AC3E}">
        <p14:creationId xmlns:p14="http://schemas.microsoft.com/office/powerpoint/2010/main" val="417354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87BED2-DE89-44AD-B823-8572682D428B}" type="datetimeFigureOut">
              <a:rPr lang="en-US" smtClean="0"/>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CDE36A-9AC4-4A4A-A728-BAE4FAA24DD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363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87BED2-DE89-44AD-B823-8572682D428B}"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DE36A-9AC4-4A4A-A728-BAE4FAA24DDE}" type="slidenum">
              <a:rPr lang="en-US" smtClean="0"/>
              <a:t>‹#›</a:t>
            </a:fld>
            <a:endParaRPr lang="en-US"/>
          </a:p>
        </p:txBody>
      </p:sp>
    </p:spTree>
    <p:extLst>
      <p:ext uri="{BB962C8B-B14F-4D97-AF65-F5344CB8AC3E}">
        <p14:creationId xmlns:p14="http://schemas.microsoft.com/office/powerpoint/2010/main" val="183489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87BED2-DE89-44AD-B823-8572682D428B}" type="datetimeFigureOut">
              <a:rPr lang="en-US" smtClean="0"/>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CDE36A-9AC4-4A4A-A728-BAE4FAA24DDE}" type="slidenum">
              <a:rPr lang="en-US" smtClean="0"/>
              <a:t>‹#›</a:t>
            </a:fld>
            <a:endParaRPr lang="en-US"/>
          </a:p>
        </p:txBody>
      </p:sp>
    </p:spTree>
    <p:extLst>
      <p:ext uri="{BB962C8B-B14F-4D97-AF65-F5344CB8AC3E}">
        <p14:creationId xmlns:p14="http://schemas.microsoft.com/office/powerpoint/2010/main" val="1342491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87BED2-DE89-44AD-B823-8572682D428B}" type="datetimeFigureOut">
              <a:rPr lang="en-US" smtClean="0"/>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CDE36A-9AC4-4A4A-A728-BAE4FAA24DDE}" type="slidenum">
              <a:rPr lang="en-US" smtClean="0"/>
              <a:t>‹#›</a:t>
            </a:fld>
            <a:endParaRPr lang="en-US"/>
          </a:p>
        </p:txBody>
      </p:sp>
    </p:spTree>
    <p:extLst>
      <p:ext uri="{BB962C8B-B14F-4D97-AF65-F5344CB8AC3E}">
        <p14:creationId xmlns:p14="http://schemas.microsoft.com/office/powerpoint/2010/main" val="226434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87BED2-DE89-44AD-B823-8572682D428B}" type="datetimeFigureOut">
              <a:rPr lang="en-US" smtClean="0"/>
              <a:t>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CDE36A-9AC4-4A4A-A728-BAE4FAA24DDE}" type="slidenum">
              <a:rPr lang="en-US" smtClean="0"/>
              <a:t>‹#›</a:t>
            </a:fld>
            <a:endParaRPr lang="en-US"/>
          </a:p>
        </p:txBody>
      </p:sp>
    </p:spTree>
    <p:extLst>
      <p:ext uri="{BB962C8B-B14F-4D97-AF65-F5344CB8AC3E}">
        <p14:creationId xmlns:p14="http://schemas.microsoft.com/office/powerpoint/2010/main" val="392168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87BED2-DE89-44AD-B823-8572682D428B}" type="datetimeFigureOut">
              <a:rPr lang="en-US" smtClean="0"/>
              <a:t>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CDE36A-9AC4-4A4A-A728-BAE4FAA24DDE}" type="slidenum">
              <a:rPr lang="en-US" smtClean="0"/>
              <a:t>‹#›</a:t>
            </a:fld>
            <a:endParaRPr lang="en-US"/>
          </a:p>
        </p:txBody>
      </p:sp>
    </p:spTree>
    <p:extLst>
      <p:ext uri="{BB962C8B-B14F-4D97-AF65-F5344CB8AC3E}">
        <p14:creationId xmlns:p14="http://schemas.microsoft.com/office/powerpoint/2010/main" val="224002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C87BED2-DE89-44AD-B823-8572682D428B}" type="datetimeFigureOut">
              <a:rPr lang="en-US" smtClean="0"/>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CDE36A-9AC4-4A4A-A728-BAE4FAA24DDE}" type="slidenum">
              <a:rPr lang="en-US" smtClean="0"/>
              <a:t>‹#›</a:t>
            </a:fld>
            <a:endParaRPr lang="en-US"/>
          </a:p>
        </p:txBody>
      </p:sp>
    </p:spTree>
    <p:extLst>
      <p:ext uri="{BB962C8B-B14F-4D97-AF65-F5344CB8AC3E}">
        <p14:creationId xmlns:p14="http://schemas.microsoft.com/office/powerpoint/2010/main" val="1053913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87BED2-DE89-44AD-B823-8572682D428B}" type="datetimeFigureOut">
              <a:rPr lang="en-US" smtClean="0"/>
              <a:t>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CDE36A-9AC4-4A4A-A728-BAE4FAA24DD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6345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sort-command-linuxunix-examp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thegeekstuff.com/2010/06/bash-array-tutorial/" TargetMode="External"/><Relationship Id="rId7" Type="http://schemas.openxmlformats.org/officeDocument/2006/relationships/hyperlink" Target="https://linuxize.com/post/bash-functions/" TargetMode="External"/><Relationship Id="rId2" Type="http://schemas.openxmlformats.org/officeDocument/2006/relationships/hyperlink" Target="https://tecadmin.net/working-with-array-bash-script/" TargetMode="External"/><Relationship Id="rId1" Type="http://schemas.openxmlformats.org/officeDocument/2006/relationships/slideLayout" Target="../slideLayouts/slideLayout2.xml"/><Relationship Id="rId6" Type="http://schemas.openxmlformats.org/officeDocument/2006/relationships/hyperlink" Target="https://linuxize.com/post/how-to-compare-strings-in-bash/" TargetMode="External"/><Relationship Id="rId5" Type="http://schemas.openxmlformats.org/officeDocument/2006/relationships/hyperlink" Target="https://stackoverflow.com/questions/15028567/get-the-index-of-a-value-in-a-bash-array" TargetMode="External"/><Relationship Id="rId4" Type="http://schemas.openxmlformats.org/officeDocument/2006/relationships/hyperlink" Target="https://www.unix.com/shell-programming-and-scripting/180613-sorting-output-echo.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BASH Arrays</a:t>
            </a:r>
            <a:endParaRPr lang="en-US" sz="5400" dirty="0"/>
          </a:p>
        </p:txBody>
      </p:sp>
      <p:sp>
        <p:nvSpPr>
          <p:cNvPr id="3" name="Subtitle 2"/>
          <p:cNvSpPr>
            <a:spLocks noGrp="1"/>
          </p:cNvSpPr>
          <p:nvPr>
            <p:ph type="subTitle" idx="1"/>
          </p:nvPr>
        </p:nvSpPr>
        <p:spPr/>
        <p:txBody>
          <a:bodyPr/>
          <a:lstStyle/>
          <a:p>
            <a:r>
              <a:rPr lang="en-US" dirty="0"/>
              <a:t>Scripting Essentials</a:t>
            </a:r>
          </a:p>
          <a:p>
            <a:r>
              <a:rPr lang="en-US" dirty="0"/>
              <a:t>Dr. Burkman</a:t>
            </a:r>
          </a:p>
          <a:p>
            <a:endParaRPr lang="en-US" dirty="0"/>
          </a:p>
          <a:p>
            <a:endParaRPr lang="en-US" dirty="0"/>
          </a:p>
        </p:txBody>
      </p:sp>
    </p:spTree>
    <p:extLst>
      <p:ext uri="{BB962C8B-B14F-4D97-AF65-F5344CB8AC3E}">
        <p14:creationId xmlns:p14="http://schemas.microsoft.com/office/powerpoint/2010/main" val="1970192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Translate (</a:t>
            </a:r>
            <a:r>
              <a:rPr lang="en-US" dirty="0" err="1" smtClean="0"/>
              <a:t>tr</a:t>
            </a:r>
            <a:r>
              <a:rPr lang="en-US" dirty="0" smtClean="0"/>
              <a:t>)</a:t>
            </a:r>
            <a:endParaRPr lang="en-US" dirty="0"/>
          </a:p>
        </p:txBody>
      </p:sp>
      <p:sp>
        <p:nvSpPr>
          <p:cNvPr id="3" name="Content Placeholder 2"/>
          <p:cNvSpPr>
            <a:spLocks noGrp="1"/>
          </p:cNvSpPr>
          <p:nvPr>
            <p:ph idx="1"/>
          </p:nvPr>
        </p:nvSpPr>
        <p:spPr/>
        <p:txBody>
          <a:bodyPr/>
          <a:lstStyle/>
          <a:p>
            <a:r>
              <a:rPr lang="en-US" dirty="0" smtClean="0"/>
              <a:t>Arrays don’t deal nicely with items that have spaces.  This is why you’ll see older output with underscores, like </a:t>
            </a:r>
            <a:r>
              <a:rPr lang="en-US" dirty="0" err="1" smtClean="0"/>
              <a:t>Jim_Burkman</a:t>
            </a:r>
            <a:r>
              <a:rPr lang="en-US" dirty="0" smtClean="0"/>
              <a:t>.  We can pipe a variable through </a:t>
            </a:r>
            <a:r>
              <a:rPr lang="en-US" dirty="0" err="1" smtClean="0"/>
              <a:t>tr</a:t>
            </a:r>
            <a:r>
              <a:rPr lang="en-US" dirty="0" smtClean="0"/>
              <a:t> and replace spaces with underscores like this:</a:t>
            </a:r>
          </a:p>
          <a:p>
            <a:endParaRPr lang="en-US" dirty="0"/>
          </a:p>
          <a:p>
            <a:endParaRPr lang="en-US" dirty="0" smtClean="0"/>
          </a:p>
          <a:p>
            <a:endParaRPr lang="en-US" dirty="0"/>
          </a:p>
          <a:p>
            <a:endParaRPr lang="en-US" dirty="0" smtClean="0"/>
          </a:p>
          <a:p>
            <a:r>
              <a:rPr lang="en-US" dirty="0" smtClean="0"/>
              <a:t>That line reads like “have dog take the value of the result of (print the stuff in dog and send that (pipe it) to tr.  Replace each space with an underscore.”</a:t>
            </a:r>
          </a:p>
          <a:p>
            <a:pPr lvl="1"/>
            <a:r>
              <a:rPr lang="en-US" dirty="0" err="1" smtClean="0"/>
              <a:t>tr</a:t>
            </a:r>
            <a:r>
              <a:rPr lang="en-US" dirty="0" smtClean="0"/>
              <a:t> “thing to replace” “thing you are replacing it with”</a:t>
            </a:r>
          </a:p>
          <a:p>
            <a:endParaRPr lang="en-US" dirty="0"/>
          </a:p>
        </p:txBody>
      </p:sp>
      <p:pic>
        <p:nvPicPr>
          <p:cNvPr id="4" name="Picture 3"/>
          <p:cNvPicPr>
            <a:picLocks noChangeAspect="1"/>
          </p:cNvPicPr>
          <p:nvPr/>
        </p:nvPicPr>
        <p:blipFill>
          <a:blip r:embed="rId2"/>
          <a:stretch>
            <a:fillRect/>
          </a:stretch>
        </p:blipFill>
        <p:spPr>
          <a:xfrm>
            <a:off x="1097280" y="2784702"/>
            <a:ext cx="2781688" cy="1686160"/>
          </a:xfrm>
          <a:prstGeom prst="rect">
            <a:avLst/>
          </a:prstGeom>
        </p:spPr>
      </p:pic>
    </p:spTree>
    <p:extLst>
      <p:ext uri="{BB962C8B-B14F-4D97-AF65-F5344CB8AC3E}">
        <p14:creationId xmlns:p14="http://schemas.microsoft.com/office/powerpoint/2010/main" val="1865413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Sort with an array</a:t>
            </a:r>
            <a:endParaRPr lang="en-US" dirty="0"/>
          </a:p>
        </p:txBody>
      </p:sp>
      <p:sp>
        <p:nvSpPr>
          <p:cNvPr id="3" name="Content Placeholder 2"/>
          <p:cNvSpPr>
            <a:spLocks noGrp="1"/>
          </p:cNvSpPr>
          <p:nvPr>
            <p:ph idx="1"/>
          </p:nvPr>
        </p:nvSpPr>
        <p:spPr/>
        <p:txBody>
          <a:bodyPr/>
          <a:lstStyle/>
          <a:p>
            <a:r>
              <a:rPr lang="en-US" dirty="0" smtClean="0"/>
              <a:t>Sort will sorts lines of text and/or numbers.  To use this with an array we will have to iterate through the array elements then pipe them to sort.  And, of course, assign all this back to our array:</a:t>
            </a:r>
          </a:p>
          <a:p>
            <a:endParaRPr lang="en-US" dirty="0"/>
          </a:p>
          <a:p>
            <a:endParaRPr lang="en-US" dirty="0" smtClean="0"/>
          </a:p>
          <a:p>
            <a:endParaRPr lang="en-US" dirty="0"/>
          </a:p>
          <a:p>
            <a:r>
              <a:rPr lang="en-US" dirty="0" smtClean="0"/>
              <a:t>sort -r for reverse sort, -n to sort numerically, -</a:t>
            </a:r>
            <a:r>
              <a:rPr lang="en-US" dirty="0" err="1" smtClean="0"/>
              <a:t>nr</a:t>
            </a:r>
            <a:r>
              <a:rPr lang="en-US" dirty="0" smtClean="0"/>
              <a:t> reverse numeric, -u remove duplicates</a:t>
            </a:r>
          </a:p>
          <a:p>
            <a:r>
              <a:rPr lang="en-US" dirty="0">
                <a:hlinkClick r:id="rId2"/>
              </a:rPr>
              <a:t>https://www.geeksforgeeks.org/sort-command-linuxunix-examples</a:t>
            </a:r>
            <a:r>
              <a:rPr lang="en-US" dirty="0" smtClean="0">
                <a:hlinkClick r:id="rId2"/>
              </a:rPr>
              <a:t>/</a:t>
            </a:r>
            <a:r>
              <a:rPr lang="en-US" dirty="0" smtClean="0"/>
              <a:t> </a:t>
            </a:r>
          </a:p>
          <a:p>
            <a:endParaRPr lang="en-US" dirty="0"/>
          </a:p>
          <a:p>
            <a:endParaRPr lang="en-US" dirty="0"/>
          </a:p>
        </p:txBody>
      </p:sp>
      <p:pic>
        <p:nvPicPr>
          <p:cNvPr id="5" name="Picture 4"/>
          <p:cNvPicPr>
            <a:picLocks noChangeAspect="1"/>
          </p:cNvPicPr>
          <p:nvPr/>
        </p:nvPicPr>
        <p:blipFill>
          <a:blip r:embed="rId3"/>
          <a:stretch>
            <a:fillRect/>
          </a:stretch>
        </p:blipFill>
        <p:spPr>
          <a:xfrm>
            <a:off x="1933902" y="2487652"/>
            <a:ext cx="3009849" cy="1692757"/>
          </a:xfrm>
          <a:prstGeom prst="rect">
            <a:avLst/>
          </a:prstGeom>
        </p:spPr>
      </p:pic>
    </p:spTree>
    <p:extLst>
      <p:ext uri="{BB962C8B-B14F-4D97-AF65-F5344CB8AC3E}">
        <p14:creationId xmlns:p14="http://schemas.microsoft.com/office/powerpoint/2010/main" val="297989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We will set up a function like this:</a:t>
            </a:r>
          </a:p>
          <a:p>
            <a:endParaRPr lang="en-US" dirty="0"/>
          </a:p>
          <a:p>
            <a:endParaRPr lang="en-US" dirty="0" smtClean="0"/>
          </a:p>
          <a:p>
            <a:endParaRPr lang="en-US" dirty="0"/>
          </a:p>
          <a:p>
            <a:r>
              <a:rPr lang="en-US" dirty="0" smtClean="0"/>
              <a:t>And we call it be just using the name</a:t>
            </a:r>
            <a:endParaRPr lang="en-US" dirty="0"/>
          </a:p>
        </p:txBody>
      </p:sp>
      <p:sp>
        <p:nvSpPr>
          <p:cNvPr id="4" name="Rectangle 3"/>
          <p:cNvSpPr/>
          <p:nvPr/>
        </p:nvSpPr>
        <p:spPr>
          <a:xfrm>
            <a:off x="1097280" y="2389266"/>
            <a:ext cx="6096000" cy="923330"/>
          </a:xfrm>
          <a:prstGeom prst="rect">
            <a:avLst/>
          </a:prstGeom>
        </p:spPr>
        <p:txBody>
          <a:bodyPr>
            <a:spAutoFit/>
          </a:bodyPr>
          <a:lstStyle/>
          <a:p>
            <a:r>
              <a:rPr lang="en-US" dirty="0" err="1"/>
              <a:t>function_name</a:t>
            </a:r>
            <a:r>
              <a:rPr lang="en-US" dirty="0"/>
              <a:t> () {</a:t>
            </a:r>
          </a:p>
          <a:p>
            <a:r>
              <a:rPr lang="en-US" dirty="0"/>
              <a:t>  commands</a:t>
            </a:r>
          </a:p>
          <a:p>
            <a:r>
              <a:rPr lang="en-US" dirty="0"/>
              <a:t>}</a:t>
            </a:r>
          </a:p>
        </p:txBody>
      </p:sp>
      <p:sp>
        <p:nvSpPr>
          <p:cNvPr id="5" name="Rectangle 4"/>
          <p:cNvSpPr/>
          <p:nvPr/>
        </p:nvSpPr>
        <p:spPr>
          <a:xfrm>
            <a:off x="1097280" y="4129180"/>
            <a:ext cx="6096000" cy="923330"/>
          </a:xfrm>
          <a:prstGeom prst="rect">
            <a:avLst/>
          </a:prstGeom>
        </p:spPr>
        <p:txBody>
          <a:bodyPr>
            <a:spAutoFit/>
          </a:bodyPr>
          <a:lstStyle/>
          <a:p>
            <a:r>
              <a:rPr lang="en-US" dirty="0" err="1"/>
              <a:t>hello_func</a:t>
            </a:r>
            <a:r>
              <a:rPr lang="en-US" dirty="0"/>
              <a:t> () {</a:t>
            </a:r>
          </a:p>
          <a:p>
            <a:r>
              <a:rPr lang="en-US" dirty="0"/>
              <a:t>  echo "Hello World"</a:t>
            </a:r>
          </a:p>
          <a:p>
            <a:r>
              <a:rPr lang="en-US" dirty="0"/>
              <a:t>}</a:t>
            </a:r>
          </a:p>
        </p:txBody>
      </p:sp>
    </p:spTree>
    <p:extLst>
      <p:ext uri="{BB962C8B-B14F-4D97-AF65-F5344CB8AC3E}">
        <p14:creationId xmlns:p14="http://schemas.microsoft.com/office/powerpoint/2010/main" val="2527260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p:txBody>
          <a:bodyPr/>
          <a:lstStyle/>
          <a:p>
            <a:r>
              <a:rPr lang="en-US" dirty="0" smtClean="0"/>
              <a:t>We can pass the function values and they will be assigned to the variable $1, $2, etc. in the order they are passed.</a:t>
            </a:r>
            <a:endParaRPr lang="en-US" dirty="0"/>
          </a:p>
        </p:txBody>
      </p:sp>
      <p:pic>
        <p:nvPicPr>
          <p:cNvPr id="5" name="Picture 4"/>
          <p:cNvPicPr>
            <a:picLocks noChangeAspect="1"/>
          </p:cNvPicPr>
          <p:nvPr/>
        </p:nvPicPr>
        <p:blipFill>
          <a:blip r:embed="rId2"/>
          <a:stretch>
            <a:fillRect/>
          </a:stretch>
        </p:blipFill>
        <p:spPr>
          <a:xfrm>
            <a:off x="1181890" y="2572878"/>
            <a:ext cx="5048955" cy="2943636"/>
          </a:xfrm>
          <a:prstGeom prst="rect">
            <a:avLst/>
          </a:prstGeom>
        </p:spPr>
      </p:pic>
    </p:spTree>
    <p:extLst>
      <p:ext uri="{BB962C8B-B14F-4D97-AF65-F5344CB8AC3E}">
        <p14:creationId xmlns:p14="http://schemas.microsoft.com/office/powerpoint/2010/main" val="398226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a:hlinkClick r:id="rId2"/>
              </a:rPr>
              <a:t>https://tecadmin.net/working-with-array-bash-script</a:t>
            </a:r>
            <a:r>
              <a:rPr lang="en-US" dirty="0" smtClean="0">
                <a:hlinkClick r:id="rId2"/>
              </a:rPr>
              <a:t>/</a:t>
            </a:r>
            <a:r>
              <a:rPr lang="en-US" dirty="0" smtClean="0"/>
              <a:t> </a:t>
            </a:r>
            <a:endParaRPr lang="en-US" dirty="0"/>
          </a:p>
          <a:p>
            <a:r>
              <a:rPr lang="en-US" dirty="0">
                <a:hlinkClick r:id="rId3"/>
              </a:rPr>
              <a:t>https://www.thegeekstuff.com/2010/06/bash-array-tutorial</a:t>
            </a:r>
            <a:r>
              <a:rPr lang="en-US" dirty="0" smtClean="0">
                <a:hlinkClick r:id="rId3"/>
              </a:rPr>
              <a:t>/</a:t>
            </a:r>
            <a:r>
              <a:rPr lang="en-US" dirty="0" smtClean="0"/>
              <a:t> </a:t>
            </a:r>
            <a:endParaRPr lang="en-US" dirty="0"/>
          </a:p>
          <a:p>
            <a:r>
              <a:rPr lang="en-US" dirty="0">
                <a:hlinkClick r:id="rId4"/>
              </a:rPr>
              <a:t>https://</a:t>
            </a:r>
            <a:r>
              <a:rPr lang="en-US" dirty="0" smtClean="0">
                <a:hlinkClick r:id="rId4"/>
              </a:rPr>
              <a:t>www.unix.com/shell-programming-and-scripting/180613-sorting-output-echo.html</a:t>
            </a:r>
            <a:r>
              <a:rPr lang="en-US" dirty="0" smtClean="0"/>
              <a:t> </a:t>
            </a:r>
            <a:endParaRPr lang="en-US" dirty="0"/>
          </a:p>
          <a:p>
            <a:r>
              <a:rPr lang="en-US" dirty="0">
                <a:hlinkClick r:id="rId5"/>
              </a:rPr>
              <a:t>https://</a:t>
            </a:r>
            <a:r>
              <a:rPr lang="en-US" dirty="0" smtClean="0">
                <a:hlinkClick r:id="rId5"/>
              </a:rPr>
              <a:t>stackoverflow.com/questions/15028567/get-the-index-of-a-value-in-a-bash-array</a:t>
            </a:r>
            <a:r>
              <a:rPr lang="en-US" dirty="0" smtClean="0"/>
              <a:t> </a:t>
            </a:r>
            <a:endParaRPr lang="en-US" dirty="0"/>
          </a:p>
          <a:p>
            <a:r>
              <a:rPr lang="en-US" dirty="0">
                <a:hlinkClick r:id="rId6"/>
              </a:rPr>
              <a:t>https://linuxize.com/post/how-to-compare-strings-in-bash</a:t>
            </a:r>
            <a:r>
              <a:rPr lang="en-US" dirty="0" smtClean="0">
                <a:hlinkClick r:id="rId6"/>
              </a:rPr>
              <a:t>/</a:t>
            </a:r>
            <a:r>
              <a:rPr lang="en-US" dirty="0" smtClean="0"/>
              <a:t> </a:t>
            </a:r>
          </a:p>
          <a:p>
            <a:r>
              <a:rPr lang="en-US" dirty="0">
                <a:hlinkClick r:id="rId7"/>
              </a:rPr>
              <a:t>https://linuxize.com/post/bash-functions</a:t>
            </a:r>
            <a:r>
              <a:rPr lang="en-US" dirty="0" smtClean="0">
                <a:hlinkClick r:id="rId7"/>
              </a:rPr>
              <a:t>/</a:t>
            </a:r>
            <a:r>
              <a:rPr lang="en-US" dirty="0" smtClean="0"/>
              <a:t> </a:t>
            </a:r>
            <a:endParaRPr lang="en-US" dirty="0"/>
          </a:p>
        </p:txBody>
      </p:sp>
    </p:spTree>
    <p:extLst>
      <p:ext uri="{BB962C8B-B14F-4D97-AF65-F5344CB8AC3E}">
        <p14:creationId xmlns:p14="http://schemas.microsoft.com/office/powerpoint/2010/main" val="16593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an array</a:t>
            </a:r>
            <a:endParaRPr lang="en-US" dirty="0"/>
          </a:p>
        </p:txBody>
      </p:sp>
      <p:sp>
        <p:nvSpPr>
          <p:cNvPr id="3" name="Content Placeholder 2"/>
          <p:cNvSpPr>
            <a:spLocks noGrp="1"/>
          </p:cNvSpPr>
          <p:nvPr>
            <p:ph idx="1"/>
          </p:nvPr>
        </p:nvSpPr>
        <p:spPr/>
        <p:txBody>
          <a:bodyPr>
            <a:normAutofit lnSpcReduction="10000"/>
          </a:bodyPr>
          <a:lstStyle/>
          <a:p>
            <a:r>
              <a:rPr lang="en-US" dirty="0" smtClean="0"/>
              <a:t>We declare an array like this:</a:t>
            </a:r>
          </a:p>
          <a:p>
            <a:endParaRPr lang="en-US" dirty="0"/>
          </a:p>
          <a:p>
            <a:r>
              <a:rPr lang="en-US" dirty="0" smtClean="0"/>
              <a:t>Each item is only separated by a space.  If an item has spaces then enclosed it in double quotes.</a:t>
            </a:r>
          </a:p>
          <a:p>
            <a:r>
              <a:rPr lang="en-US" dirty="0" smtClean="0"/>
              <a:t>You can also start an array by assigning a value to an index number.  This works without using declare:</a:t>
            </a:r>
          </a:p>
          <a:p>
            <a:endParaRPr lang="en-US" dirty="0" smtClean="0"/>
          </a:p>
          <a:p>
            <a:r>
              <a:rPr lang="en-US" dirty="0" smtClean="0"/>
              <a:t>And you can declare an empty array:</a:t>
            </a:r>
          </a:p>
          <a:p>
            <a:pPr lvl="1"/>
            <a:r>
              <a:rPr lang="en-US" dirty="0" smtClean="0"/>
              <a:t>declare -a </a:t>
            </a:r>
            <a:r>
              <a:rPr lang="en-US" dirty="0" err="1" smtClean="0"/>
              <a:t>my_array</a:t>
            </a:r>
            <a:r>
              <a:rPr lang="en-US" dirty="0" smtClean="0"/>
              <a:t>=()</a:t>
            </a:r>
          </a:p>
          <a:p>
            <a:r>
              <a:rPr lang="en-US" dirty="0" smtClean="0"/>
              <a:t>You can clear an array with:</a:t>
            </a:r>
          </a:p>
          <a:p>
            <a:pPr lvl="1"/>
            <a:r>
              <a:rPr lang="en-US" dirty="0" err="1" smtClean="0"/>
              <a:t>my_array</a:t>
            </a:r>
            <a:r>
              <a:rPr lang="en-US" smtClean="0"/>
              <a:t>=()</a:t>
            </a:r>
            <a:endParaRPr lang="en-US" dirty="0" smtClean="0"/>
          </a:p>
          <a:p>
            <a:endParaRPr lang="en-US" dirty="0"/>
          </a:p>
        </p:txBody>
      </p:sp>
      <p:sp>
        <p:nvSpPr>
          <p:cNvPr id="5" name="Rectangle 4"/>
          <p:cNvSpPr/>
          <p:nvPr/>
        </p:nvSpPr>
        <p:spPr>
          <a:xfrm>
            <a:off x="1097280" y="2258373"/>
            <a:ext cx="4847481" cy="369332"/>
          </a:xfrm>
          <a:prstGeom prst="rect">
            <a:avLst/>
          </a:prstGeom>
        </p:spPr>
        <p:txBody>
          <a:bodyPr wrap="none">
            <a:spAutoFit/>
          </a:bodyPr>
          <a:lstStyle/>
          <a:p>
            <a:r>
              <a:rPr lang="en-US" dirty="0"/>
              <a:t>declare -a </a:t>
            </a:r>
            <a:r>
              <a:rPr lang="en-US" dirty="0" err="1"/>
              <a:t>my_array_name</a:t>
            </a:r>
            <a:r>
              <a:rPr lang="en-US" dirty="0"/>
              <a:t>=(1 2 3 a b c "the dog")</a:t>
            </a:r>
          </a:p>
        </p:txBody>
      </p:sp>
      <p:sp>
        <p:nvSpPr>
          <p:cNvPr id="6" name="Rectangle 5"/>
          <p:cNvSpPr/>
          <p:nvPr/>
        </p:nvSpPr>
        <p:spPr>
          <a:xfrm>
            <a:off x="1097280" y="3879067"/>
            <a:ext cx="3252301" cy="369332"/>
          </a:xfrm>
          <a:prstGeom prst="rect">
            <a:avLst/>
          </a:prstGeom>
        </p:spPr>
        <p:txBody>
          <a:bodyPr wrap="none">
            <a:spAutoFit/>
          </a:bodyPr>
          <a:lstStyle/>
          <a:p>
            <a:r>
              <a:rPr lang="en-US" dirty="0" err="1" smtClean="0"/>
              <a:t>my_other_array_name</a:t>
            </a:r>
            <a:r>
              <a:rPr lang="en-US" dirty="0" smtClean="0"/>
              <a:t>[0</a:t>
            </a:r>
            <a:r>
              <a:rPr lang="en-US" dirty="0"/>
              <a:t>]="dog"</a:t>
            </a:r>
          </a:p>
        </p:txBody>
      </p:sp>
    </p:spTree>
    <p:extLst>
      <p:ext uri="{BB962C8B-B14F-4D97-AF65-F5344CB8AC3E}">
        <p14:creationId xmlns:p14="http://schemas.microsoft.com/office/powerpoint/2010/main" val="3415326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elements to an array</a:t>
            </a:r>
            <a:endParaRPr lang="en-US" dirty="0"/>
          </a:p>
        </p:txBody>
      </p:sp>
      <p:sp>
        <p:nvSpPr>
          <p:cNvPr id="3" name="Content Placeholder 2"/>
          <p:cNvSpPr>
            <a:spLocks noGrp="1"/>
          </p:cNvSpPr>
          <p:nvPr>
            <p:ph idx="1"/>
          </p:nvPr>
        </p:nvSpPr>
        <p:spPr/>
        <p:txBody>
          <a:bodyPr/>
          <a:lstStyle/>
          <a:p>
            <a:r>
              <a:rPr lang="en-US" dirty="0" smtClean="0"/>
              <a:t>You can add elements to an array like this:</a:t>
            </a:r>
          </a:p>
          <a:p>
            <a:r>
              <a:rPr lang="en-US" dirty="0" smtClean="0"/>
              <a:t>You can also:</a:t>
            </a:r>
          </a:p>
          <a:p>
            <a:pPr lvl="1"/>
            <a:r>
              <a:rPr lang="en-US" dirty="0" err="1" smtClean="0"/>
              <a:t>myArray</a:t>
            </a:r>
            <a:r>
              <a:rPr lang="en-US" dirty="0" smtClean="0"/>
              <a:t>[0]=“dog”  </a:t>
            </a:r>
          </a:p>
          <a:p>
            <a:r>
              <a:rPr lang="en-US" dirty="0" smtClean="0"/>
              <a:t>Empty an array:</a:t>
            </a:r>
          </a:p>
          <a:p>
            <a:pPr lvl="1"/>
            <a:r>
              <a:rPr lang="en-US" dirty="0" err="1" smtClean="0"/>
              <a:t>myArray</a:t>
            </a:r>
            <a:r>
              <a:rPr lang="en-US" dirty="0" smtClean="0"/>
              <a:t>=()</a:t>
            </a:r>
          </a:p>
          <a:p>
            <a:r>
              <a:rPr lang="en-US" dirty="0" smtClean="0"/>
              <a:t>Copy an array:</a:t>
            </a:r>
          </a:p>
          <a:p>
            <a:pPr lvl="1"/>
            <a:r>
              <a:rPr lang="en-US" dirty="0" err="1" smtClean="0"/>
              <a:t>Copyarr</a:t>
            </a:r>
            <a:r>
              <a:rPr lang="en-US" dirty="0" smtClean="0"/>
              <a:t>=(${</a:t>
            </a:r>
            <a:r>
              <a:rPr lang="en-US" dirty="0" err="1" smtClean="0"/>
              <a:t>origarr</a:t>
            </a:r>
            <a:r>
              <a:rPr lang="en-US" dirty="0" smtClean="0"/>
              <a:t>[*]})</a:t>
            </a:r>
          </a:p>
        </p:txBody>
      </p:sp>
      <p:pic>
        <p:nvPicPr>
          <p:cNvPr id="6" name="Picture 5"/>
          <p:cNvPicPr>
            <a:picLocks noChangeAspect="1"/>
          </p:cNvPicPr>
          <p:nvPr/>
        </p:nvPicPr>
        <p:blipFill>
          <a:blip r:embed="rId2"/>
          <a:stretch>
            <a:fillRect/>
          </a:stretch>
        </p:blipFill>
        <p:spPr>
          <a:xfrm>
            <a:off x="6024411" y="1941823"/>
            <a:ext cx="4515480" cy="4172532"/>
          </a:xfrm>
          <a:prstGeom prst="rect">
            <a:avLst/>
          </a:prstGeom>
        </p:spPr>
      </p:pic>
    </p:spTree>
    <p:extLst>
      <p:ext uri="{BB962C8B-B14F-4D97-AF65-F5344CB8AC3E}">
        <p14:creationId xmlns:p14="http://schemas.microsoft.com/office/powerpoint/2010/main" val="78145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output</a:t>
            </a:r>
            <a:endParaRPr lang="en-US" dirty="0"/>
          </a:p>
        </p:txBody>
      </p:sp>
      <p:sp>
        <p:nvSpPr>
          <p:cNvPr id="3" name="Content Placeholder 2"/>
          <p:cNvSpPr>
            <a:spLocks noGrp="1"/>
          </p:cNvSpPr>
          <p:nvPr>
            <p:ph idx="1"/>
          </p:nvPr>
        </p:nvSpPr>
        <p:spPr/>
        <p:txBody>
          <a:bodyPr/>
          <a:lstStyle/>
          <a:p>
            <a:r>
              <a:rPr lang="en-US" dirty="0" smtClean="0"/>
              <a:t>We get the output of all array elements like this:</a:t>
            </a:r>
          </a:p>
          <a:p>
            <a:pPr lvl="1"/>
            <a:r>
              <a:rPr lang="en-US" dirty="0" smtClean="0"/>
              <a:t>Note:  you can use either * or @</a:t>
            </a:r>
          </a:p>
          <a:p>
            <a:pPr lvl="1"/>
            <a:r>
              <a:rPr lang="en-US" dirty="0" smtClean="0"/>
              <a:t>Pay attention to that syntax.  Dollar sign, brace, array name, bracket, index, bracket, brace</a:t>
            </a:r>
          </a:p>
          <a:p>
            <a:r>
              <a:rPr lang="en-US" dirty="0" smtClean="0"/>
              <a:t>To get the zeroth element:</a:t>
            </a:r>
          </a:p>
          <a:p>
            <a:r>
              <a:rPr lang="en-US" dirty="0" smtClean="0"/>
              <a:t>To get a slice:</a:t>
            </a:r>
          </a:p>
          <a:p>
            <a:pPr lvl="1"/>
            <a:r>
              <a:rPr lang="en-US" dirty="0" smtClean="0"/>
              <a:t>This would get a slice starting at index 2, and returning 3 items.  Either the 2 or the 3 could, instead, be a variable.</a:t>
            </a:r>
          </a:p>
          <a:p>
            <a:r>
              <a:rPr lang="en-US" dirty="0" smtClean="0"/>
              <a:t>Leaving off the second number returns the rest of the array from that starting index:</a:t>
            </a:r>
          </a:p>
          <a:p>
            <a:endParaRPr lang="en-US" dirty="0"/>
          </a:p>
        </p:txBody>
      </p:sp>
      <p:sp>
        <p:nvSpPr>
          <p:cNvPr id="4" name="Rectangle 3"/>
          <p:cNvSpPr/>
          <p:nvPr/>
        </p:nvSpPr>
        <p:spPr>
          <a:xfrm>
            <a:off x="6281530" y="1845734"/>
            <a:ext cx="2736134" cy="369332"/>
          </a:xfrm>
          <a:prstGeom prst="rect">
            <a:avLst/>
          </a:prstGeom>
        </p:spPr>
        <p:txBody>
          <a:bodyPr wrap="none">
            <a:spAutoFit/>
          </a:bodyPr>
          <a:lstStyle/>
          <a:p>
            <a:r>
              <a:rPr lang="en-US" dirty="0"/>
              <a:t>echo ${</a:t>
            </a:r>
            <a:r>
              <a:rPr lang="en-US" dirty="0" err="1"/>
              <a:t>my_array_name</a:t>
            </a:r>
            <a:r>
              <a:rPr lang="en-US" dirty="0"/>
              <a:t>[*]}</a:t>
            </a:r>
          </a:p>
        </p:txBody>
      </p:sp>
      <p:sp>
        <p:nvSpPr>
          <p:cNvPr id="5" name="Rectangle 4"/>
          <p:cNvSpPr/>
          <p:nvPr/>
        </p:nvSpPr>
        <p:spPr>
          <a:xfrm>
            <a:off x="4012950" y="2922598"/>
            <a:ext cx="2737737" cy="369332"/>
          </a:xfrm>
          <a:prstGeom prst="rect">
            <a:avLst/>
          </a:prstGeom>
        </p:spPr>
        <p:txBody>
          <a:bodyPr wrap="none">
            <a:spAutoFit/>
          </a:bodyPr>
          <a:lstStyle/>
          <a:p>
            <a:r>
              <a:rPr lang="en-US" dirty="0"/>
              <a:t>echo ${</a:t>
            </a:r>
            <a:r>
              <a:rPr lang="en-US" dirty="0" err="1"/>
              <a:t>my_array_name</a:t>
            </a:r>
            <a:r>
              <a:rPr lang="en-US" dirty="0"/>
              <a:t>[0]}</a:t>
            </a:r>
          </a:p>
        </p:txBody>
      </p:sp>
      <p:sp>
        <p:nvSpPr>
          <p:cNvPr id="6" name="Rectangle 5"/>
          <p:cNvSpPr/>
          <p:nvPr/>
        </p:nvSpPr>
        <p:spPr>
          <a:xfrm>
            <a:off x="2538484" y="3379708"/>
            <a:ext cx="3095206" cy="369332"/>
          </a:xfrm>
          <a:prstGeom prst="rect">
            <a:avLst/>
          </a:prstGeom>
        </p:spPr>
        <p:txBody>
          <a:bodyPr wrap="none">
            <a:spAutoFit/>
          </a:bodyPr>
          <a:lstStyle/>
          <a:p>
            <a:r>
              <a:rPr lang="en-US" dirty="0"/>
              <a:t>echo ${</a:t>
            </a:r>
            <a:r>
              <a:rPr lang="en-US" dirty="0" err="1"/>
              <a:t>my_array_name</a:t>
            </a:r>
            <a:r>
              <a:rPr lang="en-US" dirty="0"/>
              <a:t>[*]:2:3}</a:t>
            </a:r>
          </a:p>
        </p:txBody>
      </p:sp>
      <p:sp>
        <p:nvSpPr>
          <p:cNvPr id="7" name="Rectangle 6"/>
          <p:cNvSpPr/>
          <p:nvPr/>
        </p:nvSpPr>
        <p:spPr>
          <a:xfrm>
            <a:off x="1097280" y="4641238"/>
            <a:ext cx="2915670" cy="369332"/>
          </a:xfrm>
          <a:prstGeom prst="rect">
            <a:avLst/>
          </a:prstGeom>
        </p:spPr>
        <p:txBody>
          <a:bodyPr wrap="none">
            <a:spAutoFit/>
          </a:bodyPr>
          <a:lstStyle/>
          <a:p>
            <a:r>
              <a:rPr lang="en-US" dirty="0"/>
              <a:t>echo ${</a:t>
            </a:r>
            <a:r>
              <a:rPr lang="en-US" dirty="0" err="1"/>
              <a:t>my_array_name</a:t>
            </a:r>
            <a:r>
              <a:rPr lang="en-US" dirty="0"/>
              <a:t>[*]:</a:t>
            </a:r>
            <a:r>
              <a:rPr lang="en-US" dirty="0" smtClean="0"/>
              <a:t>2}</a:t>
            </a:r>
            <a:endParaRPr lang="en-US" dirty="0"/>
          </a:p>
        </p:txBody>
      </p:sp>
    </p:spTree>
    <p:extLst>
      <p:ext uri="{BB962C8B-B14F-4D97-AF65-F5344CB8AC3E}">
        <p14:creationId xmlns:p14="http://schemas.microsoft.com/office/powerpoint/2010/main" val="302135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output</a:t>
            </a:r>
            <a:endParaRPr lang="en-US" dirty="0"/>
          </a:p>
        </p:txBody>
      </p:sp>
      <p:sp>
        <p:nvSpPr>
          <p:cNvPr id="3" name="Content Placeholder 2"/>
          <p:cNvSpPr>
            <a:spLocks noGrp="1"/>
          </p:cNvSpPr>
          <p:nvPr>
            <p:ph idx="1"/>
          </p:nvPr>
        </p:nvSpPr>
        <p:spPr/>
        <p:txBody>
          <a:bodyPr/>
          <a:lstStyle/>
          <a:p>
            <a:r>
              <a:rPr lang="en-US" dirty="0" smtClean="0"/>
              <a:t>You can address a single item with a negative index value:</a:t>
            </a:r>
          </a:p>
          <a:p>
            <a:r>
              <a:rPr lang="en-US" dirty="0" smtClean="0"/>
              <a:t>Getting a slice with negative numbers is tricky, though:</a:t>
            </a:r>
          </a:p>
          <a:p>
            <a:pPr lvl="1"/>
            <a:r>
              <a:rPr lang="en-US" dirty="0" smtClean="0"/>
              <a:t>You *must* put a space between the colon and the minus sign.  This example will return the last three items in the array, in their normal left to right order.</a:t>
            </a:r>
          </a:p>
          <a:p>
            <a:pPr lvl="1"/>
            <a:r>
              <a:rPr lang="en-US" dirty="0" smtClean="0"/>
              <a:t> </a:t>
            </a:r>
          </a:p>
          <a:p>
            <a:endParaRPr lang="en-US" dirty="0"/>
          </a:p>
        </p:txBody>
      </p:sp>
      <p:sp>
        <p:nvSpPr>
          <p:cNvPr id="4" name="Rectangle 3"/>
          <p:cNvSpPr/>
          <p:nvPr/>
        </p:nvSpPr>
        <p:spPr>
          <a:xfrm>
            <a:off x="7164125" y="1845734"/>
            <a:ext cx="2808269" cy="369332"/>
          </a:xfrm>
          <a:prstGeom prst="rect">
            <a:avLst/>
          </a:prstGeom>
        </p:spPr>
        <p:txBody>
          <a:bodyPr wrap="none">
            <a:spAutoFit/>
          </a:bodyPr>
          <a:lstStyle/>
          <a:p>
            <a:r>
              <a:rPr lang="en-US" dirty="0"/>
              <a:t>echo ${</a:t>
            </a:r>
            <a:r>
              <a:rPr lang="en-US" dirty="0" err="1"/>
              <a:t>my_array_name</a:t>
            </a:r>
            <a:r>
              <a:rPr lang="en-US" dirty="0"/>
              <a:t>[-1]}</a:t>
            </a:r>
          </a:p>
        </p:txBody>
      </p:sp>
      <p:sp>
        <p:nvSpPr>
          <p:cNvPr id="5" name="Rectangle 4"/>
          <p:cNvSpPr/>
          <p:nvPr/>
        </p:nvSpPr>
        <p:spPr>
          <a:xfrm>
            <a:off x="6818716" y="2286625"/>
            <a:ext cx="3039102" cy="369332"/>
          </a:xfrm>
          <a:prstGeom prst="rect">
            <a:avLst/>
          </a:prstGeom>
        </p:spPr>
        <p:txBody>
          <a:bodyPr wrap="none">
            <a:spAutoFit/>
          </a:bodyPr>
          <a:lstStyle/>
          <a:p>
            <a:r>
              <a:rPr lang="en-US" dirty="0"/>
              <a:t>echo ${</a:t>
            </a:r>
            <a:r>
              <a:rPr lang="en-US" dirty="0" err="1"/>
              <a:t>my_array_name</a:t>
            </a:r>
            <a:r>
              <a:rPr lang="en-US" dirty="0"/>
              <a:t>[*]: -3}</a:t>
            </a:r>
          </a:p>
        </p:txBody>
      </p:sp>
    </p:spTree>
    <p:extLst>
      <p:ext uri="{BB962C8B-B14F-4D97-AF65-F5344CB8AC3E}">
        <p14:creationId xmlns:p14="http://schemas.microsoft.com/office/powerpoint/2010/main" val="3756328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items and indexes</a:t>
            </a:r>
            <a:endParaRPr lang="en-US" dirty="0"/>
          </a:p>
        </p:txBody>
      </p:sp>
      <p:sp>
        <p:nvSpPr>
          <p:cNvPr id="3" name="Content Placeholder 2"/>
          <p:cNvSpPr>
            <a:spLocks noGrp="1"/>
          </p:cNvSpPr>
          <p:nvPr>
            <p:ph idx="1"/>
          </p:nvPr>
        </p:nvSpPr>
        <p:spPr/>
        <p:txBody>
          <a:bodyPr/>
          <a:lstStyle/>
          <a:p>
            <a:r>
              <a:rPr lang="en-US" dirty="0" smtClean="0"/>
              <a:t>You can remove an item from an index with unset:</a:t>
            </a:r>
          </a:p>
          <a:p>
            <a:pPr lvl="1"/>
            <a:r>
              <a:rPr lang="en-US" dirty="0" smtClean="0"/>
              <a:t>This doesn’t remove the indexed element (the box).  If you echo the array it will skip over this index because it’s value is null.  But you could call </a:t>
            </a:r>
            <a:r>
              <a:rPr lang="en-US" dirty="0" err="1" smtClean="0"/>
              <a:t>myArray</a:t>
            </a:r>
            <a:r>
              <a:rPr lang="en-US" dirty="0" smtClean="0"/>
              <a:t>[0] because it’s still an indexed element.</a:t>
            </a:r>
          </a:p>
          <a:p>
            <a:r>
              <a:rPr lang="en-US" dirty="0" smtClean="0"/>
              <a:t>To actually remove an element you have to copy all but that element back to the array:</a:t>
            </a:r>
          </a:p>
          <a:p>
            <a:endParaRPr lang="en-US" dirty="0"/>
          </a:p>
          <a:p>
            <a:pPr lvl="1"/>
            <a:endParaRPr lang="en-US" dirty="0" smtClean="0"/>
          </a:p>
          <a:p>
            <a:pPr lvl="1"/>
            <a:r>
              <a:rPr lang="en-US" dirty="0" smtClean="0"/>
              <a:t>Note that there is a space before the second $.  </a:t>
            </a:r>
          </a:p>
          <a:p>
            <a:pPr lvl="1"/>
            <a:r>
              <a:rPr lang="en-US" dirty="0" smtClean="0"/>
              <a:t>This is just adding two arrays.  The first goes from 0 to the chosen index.  The second goes from the chosen index +1 to the end.</a:t>
            </a:r>
          </a:p>
          <a:p>
            <a:pPr lvl="1"/>
            <a:endParaRPr lang="en-US" dirty="0"/>
          </a:p>
        </p:txBody>
      </p:sp>
      <p:sp>
        <p:nvSpPr>
          <p:cNvPr id="4" name="Rectangle 3"/>
          <p:cNvSpPr/>
          <p:nvPr/>
        </p:nvSpPr>
        <p:spPr>
          <a:xfrm>
            <a:off x="6450520" y="1845734"/>
            <a:ext cx="1803571" cy="369332"/>
          </a:xfrm>
          <a:prstGeom prst="rect">
            <a:avLst/>
          </a:prstGeom>
        </p:spPr>
        <p:txBody>
          <a:bodyPr wrap="none">
            <a:spAutoFit/>
          </a:bodyPr>
          <a:lstStyle/>
          <a:p>
            <a:r>
              <a:rPr lang="en-US" dirty="0"/>
              <a:t>unset </a:t>
            </a:r>
            <a:r>
              <a:rPr lang="en-US" dirty="0" err="1"/>
              <a:t>myArray</a:t>
            </a:r>
            <a:r>
              <a:rPr lang="en-US" dirty="0"/>
              <a:t>[0]</a:t>
            </a:r>
          </a:p>
        </p:txBody>
      </p:sp>
      <p:sp>
        <p:nvSpPr>
          <p:cNvPr id="7" name="Rectangle 6"/>
          <p:cNvSpPr/>
          <p:nvPr/>
        </p:nvSpPr>
        <p:spPr>
          <a:xfrm>
            <a:off x="1097280" y="3184933"/>
            <a:ext cx="6096000" cy="646331"/>
          </a:xfrm>
          <a:prstGeom prst="rect">
            <a:avLst/>
          </a:prstGeom>
        </p:spPr>
        <p:txBody>
          <a:bodyPr>
            <a:spAutoFit/>
          </a:bodyPr>
          <a:lstStyle/>
          <a:p>
            <a:r>
              <a:rPr lang="en-US" dirty="0" err="1" smtClean="0"/>
              <a:t>jim</a:t>
            </a:r>
            <a:r>
              <a:rPr lang="en-US" dirty="0" smtClean="0"/>
              <a:t>=2</a:t>
            </a:r>
          </a:p>
          <a:p>
            <a:r>
              <a:rPr lang="en-US" dirty="0" err="1" smtClean="0"/>
              <a:t>myArray</a:t>
            </a:r>
            <a:r>
              <a:rPr lang="en-US" dirty="0"/>
              <a:t>=(${</a:t>
            </a:r>
            <a:r>
              <a:rPr lang="en-US" dirty="0" err="1"/>
              <a:t>myArray</a:t>
            </a:r>
            <a:r>
              <a:rPr lang="en-US" dirty="0"/>
              <a:t>[*]:0:$</a:t>
            </a:r>
            <a:r>
              <a:rPr lang="en-US" dirty="0" err="1"/>
              <a:t>jim</a:t>
            </a:r>
            <a:r>
              <a:rPr lang="en-US" dirty="0"/>
              <a:t>} ${</a:t>
            </a:r>
            <a:r>
              <a:rPr lang="en-US" dirty="0" err="1"/>
              <a:t>myArray</a:t>
            </a:r>
            <a:r>
              <a:rPr lang="en-US" dirty="0"/>
              <a:t>[*]:$(($</a:t>
            </a:r>
            <a:r>
              <a:rPr lang="en-US" dirty="0" err="1"/>
              <a:t>jim</a:t>
            </a:r>
            <a:r>
              <a:rPr lang="en-US" dirty="0"/>
              <a:t> + 1))})</a:t>
            </a:r>
          </a:p>
        </p:txBody>
      </p:sp>
      <p:cxnSp>
        <p:nvCxnSpPr>
          <p:cNvPr id="10" name="Straight Arrow Connector 9"/>
          <p:cNvCxnSpPr/>
          <p:nvPr/>
        </p:nvCxnSpPr>
        <p:spPr>
          <a:xfrm flipV="1">
            <a:off x="4121427" y="3721210"/>
            <a:ext cx="0" cy="278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44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length</a:t>
            </a:r>
            <a:endParaRPr lang="en-US" dirty="0"/>
          </a:p>
        </p:txBody>
      </p:sp>
      <p:sp>
        <p:nvSpPr>
          <p:cNvPr id="3" name="Content Placeholder 2"/>
          <p:cNvSpPr>
            <a:spLocks noGrp="1"/>
          </p:cNvSpPr>
          <p:nvPr>
            <p:ph idx="1"/>
          </p:nvPr>
        </p:nvSpPr>
        <p:spPr/>
        <p:txBody>
          <a:bodyPr/>
          <a:lstStyle/>
          <a:p>
            <a:r>
              <a:rPr lang="en-US" dirty="0" smtClean="0"/>
              <a:t>You can get the length of an array or element by putting # in front of the array.</a:t>
            </a:r>
          </a:p>
          <a:p>
            <a:pPr lvl="1"/>
            <a:r>
              <a:rPr lang="en-US" dirty="0" smtClean="0"/>
              <a:t>This will return the length of the whole array</a:t>
            </a:r>
          </a:p>
          <a:p>
            <a:pPr lvl="1"/>
            <a:r>
              <a:rPr lang="en-US" dirty="0" smtClean="0"/>
              <a:t>This will return the length of the item at index 3 </a:t>
            </a:r>
          </a:p>
          <a:p>
            <a:endParaRPr lang="en-US" dirty="0"/>
          </a:p>
        </p:txBody>
      </p:sp>
      <p:sp>
        <p:nvSpPr>
          <p:cNvPr id="4" name="Rectangle 3"/>
          <p:cNvSpPr/>
          <p:nvPr/>
        </p:nvSpPr>
        <p:spPr>
          <a:xfrm>
            <a:off x="5716988" y="2155006"/>
            <a:ext cx="2110962" cy="369332"/>
          </a:xfrm>
          <a:prstGeom prst="rect">
            <a:avLst/>
          </a:prstGeom>
        </p:spPr>
        <p:txBody>
          <a:bodyPr wrap="none">
            <a:spAutoFit/>
          </a:bodyPr>
          <a:lstStyle/>
          <a:p>
            <a:r>
              <a:rPr lang="en-US" dirty="0"/>
              <a:t>echo ${#</a:t>
            </a:r>
            <a:r>
              <a:rPr lang="en-US" dirty="0" err="1"/>
              <a:t>myArray</a:t>
            </a:r>
            <a:r>
              <a:rPr lang="en-US" dirty="0"/>
              <a:t>[*]}</a:t>
            </a:r>
          </a:p>
        </p:txBody>
      </p:sp>
      <p:sp>
        <p:nvSpPr>
          <p:cNvPr id="5" name="Rectangle 4"/>
          <p:cNvSpPr/>
          <p:nvPr/>
        </p:nvSpPr>
        <p:spPr>
          <a:xfrm>
            <a:off x="5922312" y="2464278"/>
            <a:ext cx="2112566" cy="369332"/>
          </a:xfrm>
          <a:prstGeom prst="rect">
            <a:avLst/>
          </a:prstGeom>
        </p:spPr>
        <p:txBody>
          <a:bodyPr wrap="none">
            <a:spAutoFit/>
          </a:bodyPr>
          <a:lstStyle/>
          <a:p>
            <a:r>
              <a:rPr lang="en-US" dirty="0"/>
              <a:t>echo ${#</a:t>
            </a:r>
            <a:r>
              <a:rPr lang="en-US" dirty="0" err="1"/>
              <a:t>myArray</a:t>
            </a:r>
            <a:r>
              <a:rPr lang="en-US" dirty="0"/>
              <a:t>[3]}</a:t>
            </a:r>
          </a:p>
        </p:txBody>
      </p:sp>
    </p:spTree>
    <p:extLst>
      <p:ext uri="{BB962C8B-B14F-4D97-AF65-F5344CB8AC3E}">
        <p14:creationId xmlns:p14="http://schemas.microsoft.com/office/powerpoint/2010/main" val="427667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Iterating through an array, method #1</a:t>
            </a:r>
            <a:endParaRPr lang="en-US" dirty="0"/>
          </a:p>
        </p:txBody>
      </p:sp>
      <p:sp>
        <p:nvSpPr>
          <p:cNvPr id="3" name="Content Placeholder 2"/>
          <p:cNvSpPr>
            <a:spLocks noGrp="1"/>
          </p:cNvSpPr>
          <p:nvPr>
            <p:ph idx="1"/>
          </p:nvPr>
        </p:nvSpPr>
        <p:spPr/>
        <p:txBody>
          <a:bodyPr/>
          <a:lstStyle/>
          <a:p>
            <a:r>
              <a:rPr lang="en-US" dirty="0" smtClean="0"/>
              <a:t>This will iterate through the items and print each item out:</a:t>
            </a:r>
          </a:p>
          <a:p>
            <a:endParaRPr lang="en-US" dirty="0"/>
          </a:p>
          <a:p>
            <a:endParaRPr lang="en-US" dirty="0" smtClean="0"/>
          </a:p>
          <a:p>
            <a:endParaRPr lang="en-US" dirty="0"/>
          </a:p>
          <a:p>
            <a:endParaRPr lang="en-US" dirty="0" smtClean="0"/>
          </a:p>
          <a:p>
            <a:r>
              <a:rPr lang="en-US" dirty="0" smtClean="0"/>
              <a:t>I would use the method only for printing out the elements of an array.  For matching array elements with some variable method 2 is better.</a:t>
            </a:r>
            <a:endParaRPr lang="en-US" dirty="0"/>
          </a:p>
        </p:txBody>
      </p:sp>
      <p:sp>
        <p:nvSpPr>
          <p:cNvPr id="4" name="Rectangle 3"/>
          <p:cNvSpPr/>
          <p:nvPr/>
        </p:nvSpPr>
        <p:spPr>
          <a:xfrm>
            <a:off x="1191574" y="2298128"/>
            <a:ext cx="2942857" cy="1200329"/>
          </a:xfrm>
          <a:prstGeom prst="rect">
            <a:avLst/>
          </a:prstGeom>
        </p:spPr>
        <p:txBody>
          <a:bodyPr wrap="none">
            <a:spAutoFit/>
          </a:bodyPr>
          <a:lstStyle/>
          <a:p>
            <a:r>
              <a:rPr lang="en-US" dirty="0"/>
              <a:t>for </a:t>
            </a:r>
            <a:r>
              <a:rPr lang="en-US" dirty="0" err="1"/>
              <a:t>i</a:t>
            </a:r>
            <a:r>
              <a:rPr lang="en-US" dirty="0"/>
              <a:t> in ${</a:t>
            </a:r>
            <a:r>
              <a:rPr lang="en-US" dirty="0" err="1"/>
              <a:t>my_array_name</a:t>
            </a:r>
            <a:r>
              <a:rPr lang="en-US" dirty="0" smtClean="0"/>
              <a:t>[*]};</a:t>
            </a:r>
          </a:p>
          <a:p>
            <a:r>
              <a:rPr lang="en-US" dirty="0" smtClean="0"/>
              <a:t>	do</a:t>
            </a:r>
            <a:r>
              <a:rPr lang="en-US" dirty="0"/>
              <a:t>	</a:t>
            </a:r>
            <a:endParaRPr lang="en-US" dirty="0" smtClean="0"/>
          </a:p>
          <a:p>
            <a:r>
              <a:rPr lang="en-US" dirty="0" smtClean="0"/>
              <a:t>		echo $</a:t>
            </a:r>
            <a:r>
              <a:rPr lang="en-US" dirty="0" err="1" smtClean="0"/>
              <a:t>i</a:t>
            </a:r>
            <a:endParaRPr lang="en-US" dirty="0" smtClean="0"/>
          </a:p>
          <a:p>
            <a:r>
              <a:rPr lang="en-US" dirty="0" smtClean="0"/>
              <a:t>	done</a:t>
            </a:r>
            <a:endParaRPr lang="en-US" dirty="0"/>
          </a:p>
        </p:txBody>
      </p:sp>
    </p:spTree>
    <p:extLst>
      <p:ext uri="{BB962C8B-B14F-4D97-AF65-F5344CB8AC3E}">
        <p14:creationId xmlns:p14="http://schemas.microsoft.com/office/powerpoint/2010/main" val="422293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Iterating through an array, method </a:t>
            </a:r>
            <a:r>
              <a:rPr lang="en-US" dirty="0" smtClean="0"/>
              <a:t>#2</a:t>
            </a:r>
            <a:endParaRPr lang="en-US" dirty="0"/>
          </a:p>
        </p:txBody>
      </p:sp>
      <p:sp>
        <p:nvSpPr>
          <p:cNvPr id="3" name="Content Placeholder 2"/>
          <p:cNvSpPr>
            <a:spLocks noGrp="1"/>
          </p:cNvSpPr>
          <p:nvPr>
            <p:ph idx="1"/>
          </p:nvPr>
        </p:nvSpPr>
        <p:spPr/>
        <p:txBody>
          <a:bodyPr/>
          <a:lstStyle/>
          <a:p>
            <a:r>
              <a:rPr lang="en-US" dirty="0" smtClean="0"/>
              <a:t>Putting ! in front of the array returns the index numbers rather than the element values.  In this example I could be checking to see if a given text string is in an array.  If so, it would echo the index number.  Overall, this method is more stable and unless just printing the elements of an array I would use this method.</a:t>
            </a:r>
            <a:endParaRPr lang="en-US" dirty="0"/>
          </a:p>
        </p:txBody>
      </p:sp>
      <p:sp>
        <p:nvSpPr>
          <p:cNvPr id="4" name="Rectangle 3"/>
          <p:cNvSpPr/>
          <p:nvPr/>
        </p:nvSpPr>
        <p:spPr>
          <a:xfrm>
            <a:off x="1097280" y="3174069"/>
            <a:ext cx="6096000" cy="2031325"/>
          </a:xfrm>
          <a:prstGeom prst="rect">
            <a:avLst/>
          </a:prstGeom>
        </p:spPr>
        <p:txBody>
          <a:bodyPr>
            <a:spAutoFit/>
          </a:bodyPr>
          <a:lstStyle/>
          <a:p>
            <a:r>
              <a:rPr lang="en-US" dirty="0"/>
              <a:t>value="</a:t>
            </a:r>
            <a:r>
              <a:rPr lang="en-US" dirty="0" smtClean="0"/>
              <a:t>rat“</a:t>
            </a:r>
          </a:p>
          <a:p>
            <a:r>
              <a:rPr lang="en-US" dirty="0" smtClean="0"/>
              <a:t>for </a:t>
            </a:r>
            <a:r>
              <a:rPr lang="en-US" dirty="0" err="1"/>
              <a:t>i</a:t>
            </a:r>
            <a:r>
              <a:rPr lang="en-US" dirty="0"/>
              <a:t> in </a:t>
            </a:r>
            <a:r>
              <a:rPr lang="en-US" dirty="0" smtClean="0"/>
              <a:t>${!</a:t>
            </a:r>
            <a:r>
              <a:rPr lang="en-US" dirty="0" err="1"/>
              <a:t>myArray</a:t>
            </a:r>
            <a:r>
              <a:rPr lang="en-US" dirty="0" smtClean="0"/>
              <a:t>[*]};</a:t>
            </a:r>
          </a:p>
          <a:p>
            <a:r>
              <a:rPr lang="en-US" dirty="0" smtClean="0"/>
              <a:t>do</a:t>
            </a:r>
          </a:p>
          <a:p>
            <a:r>
              <a:rPr lang="en-US" dirty="0"/>
              <a:t>	</a:t>
            </a:r>
            <a:r>
              <a:rPr lang="en-US" dirty="0" smtClean="0"/>
              <a:t>if </a:t>
            </a:r>
            <a:r>
              <a:rPr lang="en-US" dirty="0"/>
              <a:t>[[ </a:t>
            </a:r>
            <a:r>
              <a:rPr lang="en-US" dirty="0" smtClean="0"/>
              <a:t>${</a:t>
            </a:r>
            <a:r>
              <a:rPr lang="en-US" dirty="0" err="1"/>
              <a:t>myArray</a:t>
            </a:r>
            <a:r>
              <a:rPr lang="en-US" dirty="0"/>
              <a:t>[$</a:t>
            </a:r>
            <a:r>
              <a:rPr lang="en-US" dirty="0" err="1"/>
              <a:t>i</a:t>
            </a:r>
            <a:r>
              <a:rPr lang="en-US" dirty="0" smtClean="0"/>
              <a:t>]} == $value </a:t>
            </a:r>
            <a:r>
              <a:rPr lang="en-US" dirty="0"/>
              <a:t>]]; </a:t>
            </a:r>
            <a:r>
              <a:rPr lang="en-US" dirty="0" smtClean="0"/>
              <a:t>then</a:t>
            </a:r>
          </a:p>
          <a:p>
            <a:r>
              <a:rPr lang="en-US" dirty="0"/>
              <a:t>		echo </a:t>
            </a:r>
            <a:r>
              <a:rPr lang="en-US" dirty="0" smtClean="0"/>
              <a:t>$</a:t>
            </a:r>
            <a:r>
              <a:rPr lang="en-US" dirty="0" err="1" smtClean="0"/>
              <a:t>i</a:t>
            </a:r>
            <a:endParaRPr lang="en-US" dirty="0" smtClean="0"/>
          </a:p>
          <a:p>
            <a:r>
              <a:rPr lang="en-US" dirty="0"/>
              <a:t>	</a:t>
            </a:r>
            <a:r>
              <a:rPr lang="en-US" dirty="0" smtClean="0"/>
              <a:t>fi</a:t>
            </a:r>
          </a:p>
          <a:p>
            <a:r>
              <a:rPr lang="en-US" dirty="0" smtClean="0"/>
              <a:t>done</a:t>
            </a:r>
            <a:endParaRPr lang="en-US" dirty="0"/>
          </a:p>
        </p:txBody>
      </p:sp>
    </p:spTree>
    <p:extLst>
      <p:ext uri="{BB962C8B-B14F-4D97-AF65-F5344CB8AC3E}">
        <p14:creationId xmlns:p14="http://schemas.microsoft.com/office/powerpoint/2010/main" val="40609321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2676</TotalTime>
  <Words>938</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BASH Arrays</vt:lpstr>
      <vt:lpstr>Making an array</vt:lpstr>
      <vt:lpstr>Adding elements to an array</vt:lpstr>
      <vt:lpstr>Array output</vt:lpstr>
      <vt:lpstr>Array output</vt:lpstr>
      <vt:lpstr>Removing items and indexes</vt:lpstr>
      <vt:lpstr>Array length</vt:lpstr>
      <vt:lpstr>Iterating through an array, method #1</vt:lpstr>
      <vt:lpstr>Iterating through an array, method #2</vt:lpstr>
      <vt:lpstr>Using Translate (tr)</vt:lpstr>
      <vt:lpstr>Using Sort with an array</vt:lpstr>
      <vt:lpstr>Functions</vt:lpstr>
      <vt:lpstr>Functions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Burkman</dc:creator>
  <cp:lastModifiedBy>Jim</cp:lastModifiedBy>
  <cp:revision>132</cp:revision>
  <dcterms:created xsi:type="dcterms:W3CDTF">2018-06-23T17:14:33Z</dcterms:created>
  <dcterms:modified xsi:type="dcterms:W3CDTF">2023-03-01T18:11:08Z</dcterms:modified>
</cp:coreProperties>
</file>