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80" r:id="rId3"/>
    <p:sldId id="257" r:id="rId4"/>
    <p:sldId id="258" r:id="rId5"/>
    <p:sldId id="277" r:id="rId6"/>
    <p:sldId id="278" r:id="rId7"/>
    <p:sldId id="274" r:id="rId8"/>
    <p:sldId id="275" r:id="rId9"/>
    <p:sldId id="282" r:id="rId10"/>
    <p:sldId id="281" r:id="rId11"/>
    <p:sldId id="261" r:id="rId12"/>
    <p:sldId id="262" r:id="rId13"/>
    <p:sldId id="284" r:id="rId14"/>
    <p:sldId id="259" r:id="rId15"/>
    <p:sldId id="260" r:id="rId16"/>
    <p:sldId id="265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9" r:id="rId25"/>
    <p:sldId id="26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9BD77-0B0D-4B05-B4A3-2DAFC35F4D8C}" v="20" dt="2022-04-30T23:50:04.25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Basquez" userId="d9283da2-0d6b-42e8-9863-e5177a614b0c" providerId="ADAL" clId="{87D9BD77-0B0D-4B05-B4A3-2DAFC35F4D8C}"/>
    <pc:docChg chg="undo custSel addSld modSld">
      <pc:chgData name="Joshua Basquez" userId="d9283da2-0d6b-42e8-9863-e5177a614b0c" providerId="ADAL" clId="{87D9BD77-0B0D-4B05-B4A3-2DAFC35F4D8C}" dt="2022-04-30T23:50:27.560" v="101" actId="14100"/>
      <pc:docMkLst>
        <pc:docMk/>
      </pc:docMkLst>
      <pc:sldChg chg="modSp mod">
        <pc:chgData name="Joshua Basquez" userId="d9283da2-0d6b-42e8-9863-e5177a614b0c" providerId="ADAL" clId="{87D9BD77-0B0D-4B05-B4A3-2DAFC35F4D8C}" dt="2022-04-30T23:39:55.141" v="87" actId="113"/>
        <pc:sldMkLst>
          <pc:docMk/>
          <pc:sldMk cId="2996351533" sldId="269"/>
        </pc:sldMkLst>
        <pc:spChg chg="mod">
          <ac:chgData name="Joshua Basquez" userId="d9283da2-0d6b-42e8-9863-e5177a614b0c" providerId="ADAL" clId="{87D9BD77-0B0D-4B05-B4A3-2DAFC35F4D8C}" dt="2022-04-30T23:39:55.141" v="87" actId="113"/>
          <ac:spMkLst>
            <pc:docMk/>
            <pc:sldMk cId="2996351533" sldId="269"/>
            <ac:spMk id="3" creationId="{16065586-3B73-4D15-44F4-5AE9AD189222}"/>
          </ac:spMkLst>
        </pc:spChg>
      </pc:sldChg>
      <pc:sldChg chg="delSp modSp mod">
        <pc:chgData name="Joshua Basquez" userId="d9283da2-0d6b-42e8-9863-e5177a614b0c" providerId="ADAL" clId="{87D9BD77-0B0D-4B05-B4A3-2DAFC35F4D8C}" dt="2022-04-30T23:50:27.560" v="101" actId="14100"/>
        <pc:sldMkLst>
          <pc:docMk/>
          <pc:sldMk cId="866160038" sldId="270"/>
        </pc:sldMkLst>
        <pc:graphicFrameChg chg="mod modGraphic">
          <ac:chgData name="Joshua Basquez" userId="d9283da2-0d6b-42e8-9863-e5177a614b0c" providerId="ADAL" clId="{87D9BD77-0B0D-4B05-B4A3-2DAFC35F4D8C}" dt="2022-04-30T23:50:27.560" v="101" actId="14100"/>
          <ac:graphicFrameMkLst>
            <pc:docMk/>
            <pc:sldMk cId="866160038" sldId="270"/>
            <ac:graphicFrameMk id="4" creationId="{0E4A86AF-21F0-BD49-8092-0D852AA57979}"/>
          </ac:graphicFrameMkLst>
        </pc:graphicFrameChg>
        <pc:picChg chg="del">
          <ac:chgData name="Joshua Basquez" userId="d9283da2-0d6b-42e8-9863-e5177a614b0c" providerId="ADAL" clId="{87D9BD77-0B0D-4B05-B4A3-2DAFC35F4D8C}" dt="2022-04-30T23:50:00.881" v="97" actId="21"/>
          <ac:picMkLst>
            <pc:docMk/>
            <pc:sldMk cId="866160038" sldId="270"/>
            <ac:picMk id="6" creationId="{FD2899F4-A95E-F110-0B85-11CDC497E282}"/>
          </ac:picMkLst>
        </pc:picChg>
      </pc:sldChg>
      <pc:sldChg chg="addSp delSp modSp mod">
        <pc:chgData name="Joshua Basquez" userId="d9283da2-0d6b-42e8-9863-e5177a614b0c" providerId="ADAL" clId="{87D9BD77-0B0D-4B05-B4A3-2DAFC35F4D8C}" dt="2022-04-30T23:36:35.773" v="39" actId="478"/>
        <pc:sldMkLst>
          <pc:docMk/>
          <pc:sldMk cId="3316960560" sldId="272"/>
        </pc:sldMkLst>
        <pc:spChg chg="add del">
          <ac:chgData name="Joshua Basquez" userId="d9283da2-0d6b-42e8-9863-e5177a614b0c" providerId="ADAL" clId="{87D9BD77-0B0D-4B05-B4A3-2DAFC35F4D8C}" dt="2022-04-30T23:36:33.400" v="33" actId="478"/>
          <ac:spMkLst>
            <pc:docMk/>
            <pc:sldMk cId="3316960560" sldId="272"/>
            <ac:spMk id="5" creationId="{0D0272FD-72DF-4079-E8EC-C712A75B5D22}"/>
          </ac:spMkLst>
        </pc:spChg>
        <pc:spChg chg="add del">
          <ac:chgData name="Joshua Basquez" userId="d9283da2-0d6b-42e8-9863-e5177a614b0c" providerId="ADAL" clId="{87D9BD77-0B0D-4B05-B4A3-2DAFC35F4D8C}" dt="2022-04-30T23:36:33.841" v="34" actId="478"/>
          <ac:spMkLst>
            <pc:docMk/>
            <pc:sldMk cId="3316960560" sldId="272"/>
            <ac:spMk id="7" creationId="{B9406C55-686D-8486-27EF-9B809572F17E}"/>
          </ac:spMkLst>
        </pc:spChg>
        <pc:spChg chg="add del">
          <ac:chgData name="Joshua Basquez" userId="d9283da2-0d6b-42e8-9863-e5177a614b0c" providerId="ADAL" clId="{87D9BD77-0B0D-4B05-B4A3-2DAFC35F4D8C}" dt="2022-04-30T23:36:34.057" v="35" actId="478"/>
          <ac:spMkLst>
            <pc:docMk/>
            <pc:sldMk cId="3316960560" sldId="272"/>
            <ac:spMk id="9" creationId="{65979696-5761-3BC4-4F1B-F94493E570A4}"/>
          </ac:spMkLst>
        </pc:spChg>
        <pc:spChg chg="add del">
          <ac:chgData name="Joshua Basquez" userId="d9283da2-0d6b-42e8-9863-e5177a614b0c" providerId="ADAL" clId="{87D9BD77-0B0D-4B05-B4A3-2DAFC35F4D8C}" dt="2022-04-30T23:36:34.261" v="36" actId="478"/>
          <ac:spMkLst>
            <pc:docMk/>
            <pc:sldMk cId="3316960560" sldId="272"/>
            <ac:spMk id="11" creationId="{4D9A3E2B-EE71-7D12-482B-BBB07CA2206D}"/>
          </ac:spMkLst>
        </pc:spChg>
        <pc:graphicFrameChg chg="add del mod modGraphic">
          <ac:chgData name="Joshua Basquez" userId="d9283da2-0d6b-42e8-9863-e5177a614b0c" providerId="ADAL" clId="{87D9BD77-0B0D-4B05-B4A3-2DAFC35F4D8C}" dt="2022-04-30T23:36:28.767" v="25"/>
          <ac:graphicFrameMkLst>
            <pc:docMk/>
            <pc:sldMk cId="3316960560" sldId="272"/>
            <ac:graphicFrameMk id="3" creationId="{E818E82C-F502-E0AC-2236-77FA8F397E8B}"/>
          </ac:graphicFrameMkLst>
        </pc:graphicFrameChg>
        <pc:graphicFrameChg chg="mod ord modGraphic">
          <ac:chgData name="Joshua Basquez" userId="d9283da2-0d6b-42e8-9863-e5177a614b0c" providerId="ADAL" clId="{87D9BD77-0B0D-4B05-B4A3-2DAFC35F4D8C}" dt="2022-04-30T23:36:31.133" v="29" actId="166"/>
          <ac:graphicFrameMkLst>
            <pc:docMk/>
            <pc:sldMk cId="3316960560" sldId="272"/>
            <ac:graphicFrameMk id="12" creationId="{41913DB7-ABC0-FCE0-3D82-6BDB69343085}"/>
          </ac:graphicFrameMkLst>
        </pc:graphicFrameChg>
        <pc:picChg chg="add del">
          <ac:chgData name="Joshua Basquez" userId="d9283da2-0d6b-42e8-9863-e5177a614b0c" providerId="ADAL" clId="{87D9BD77-0B0D-4B05-B4A3-2DAFC35F4D8C}" dt="2022-04-30T23:36:35.773" v="39" actId="478"/>
          <ac:picMkLst>
            <pc:docMk/>
            <pc:sldMk cId="3316960560" sldId="272"/>
            <ac:picMk id="4" creationId="{7FA8432E-0040-5DDE-B2E1-850132E8D143}"/>
          </ac:picMkLst>
        </pc:picChg>
        <pc:picChg chg="add del">
          <ac:chgData name="Joshua Basquez" userId="d9283da2-0d6b-42e8-9863-e5177a614b0c" providerId="ADAL" clId="{87D9BD77-0B0D-4B05-B4A3-2DAFC35F4D8C}" dt="2022-04-30T23:36:35.773" v="39" actId="478"/>
          <ac:picMkLst>
            <pc:docMk/>
            <pc:sldMk cId="3316960560" sldId="272"/>
            <ac:picMk id="6" creationId="{33802050-F8CB-3D29-240F-73797F6A342E}"/>
          </ac:picMkLst>
        </pc:picChg>
        <pc:picChg chg="add del">
          <ac:chgData name="Joshua Basquez" userId="d9283da2-0d6b-42e8-9863-e5177a614b0c" providerId="ADAL" clId="{87D9BD77-0B0D-4B05-B4A3-2DAFC35F4D8C}" dt="2022-04-30T23:36:35.773" v="39" actId="478"/>
          <ac:picMkLst>
            <pc:docMk/>
            <pc:sldMk cId="3316960560" sldId="272"/>
            <ac:picMk id="8" creationId="{9CF61CF7-26C9-82A1-7F4D-565BAA5F35F5}"/>
          </ac:picMkLst>
        </pc:picChg>
        <pc:picChg chg="add del">
          <ac:chgData name="Joshua Basquez" userId="d9283da2-0d6b-42e8-9863-e5177a614b0c" providerId="ADAL" clId="{87D9BD77-0B0D-4B05-B4A3-2DAFC35F4D8C}" dt="2022-04-30T23:36:35.773" v="39" actId="478"/>
          <ac:picMkLst>
            <pc:docMk/>
            <pc:sldMk cId="3316960560" sldId="272"/>
            <ac:picMk id="10" creationId="{49172811-5AED-3B15-E779-87C70CA7DDD2}"/>
          </ac:picMkLst>
        </pc:picChg>
        <pc:picChg chg="add del mod">
          <ac:chgData name="Joshua Basquez" userId="d9283da2-0d6b-42e8-9863-e5177a614b0c" providerId="ADAL" clId="{87D9BD77-0B0D-4B05-B4A3-2DAFC35F4D8C}" dt="2022-04-30T23:36:35.223" v="38"/>
          <ac:picMkLst>
            <pc:docMk/>
            <pc:sldMk cId="3316960560" sldId="272"/>
            <ac:picMk id="2050" creationId="{DDD469B2-E883-5B6E-B948-955588FFA1D0}"/>
          </ac:picMkLst>
        </pc:picChg>
      </pc:sldChg>
      <pc:sldChg chg="addSp delSp modSp">
        <pc:chgData name="Joshua Basquez" userId="d9283da2-0d6b-42e8-9863-e5177a614b0c" providerId="ADAL" clId="{87D9BD77-0B0D-4B05-B4A3-2DAFC35F4D8C}" dt="2022-04-30T23:50:04.251" v="99"/>
        <pc:sldMkLst>
          <pc:docMk/>
          <pc:sldMk cId="3975915028" sldId="273"/>
        </pc:sldMkLst>
        <pc:picChg chg="add mod">
          <ac:chgData name="Joshua Basquez" userId="d9283da2-0d6b-42e8-9863-e5177a614b0c" providerId="ADAL" clId="{87D9BD77-0B0D-4B05-B4A3-2DAFC35F4D8C}" dt="2022-04-30T23:50:04.251" v="99"/>
          <ac:picMkLst>
            <pc:docMk/>
            <pc:sldMk cId="3975915028" sldId="273"/>
            <ac:picMk id="6" creationId="{D21705C1-5847-B563-8A56-964B8A30A15C}"/>
          </ac:picMkLst>
        </pc:picChg>
        <pc:picChg chg="del">
          <ac:chgData name="Joshua Basquez" userId="d9283da2-0d6b-42e8-9863-e5177a614b0c" providerId="ADAL" clId="{87D9BD77-0B0D-4B05-B4A3-2DAFC35F4D8C}" dt="2022-04-30T23:50:03.832" v="98" actId="478"/>
          <ac:picMkLst>
            <pc:docMk/>
            <pc:sldMk cId="3975915028" sldId="273"/>
            <ac:picMk id="1026" creationId="{0FC8F0CA-995B-E0A1-6033-88D08DC9F6B2}"/>
          </ac:picMkLst>
        </pc:picChg>
      </pc:sldChg>
      <pc:sldChg chg="addSp delSp modSp new mod">
        <pc:chgData name="Joshua Basquez" userId="d9283da2-0d6b-42e8-9863-e5177a614b0c" providerId="ADAL" clId="{87D9BD77-0B0D-4B05-B4A3-2DAFC35F4D8C}" dt="2022-04-30T23:40:48.026" v="96" actId="1076"/>
        <pc:sldMkLst>
          <pc:docMk/>
          <pc:sldMk cId="2497058239" sldId="284"/>
        </pc:sldMkLst>
        <pc:spChg chg="del">
          <ac:chgData name="Joshua Basquez" userId="d9283da2-0d6b-42e8-9863-e5177a614b0c" providerId="ADAL" clId="{87D9BD77-0B0D-4B05-B4A3-2DAFC35F4D8C}" dt="2022-04-30T23:40:40.436" v="91" actId="478"/>
          <ac:spMkLst>
            <pc:docMk/>
            <pc:sldMk cId="2497058239" sldId="284"/>
            <ac:spMk id="2" creationId="{33F66A65-8E28-FF2B-3829-B31E0A26DF7C}"/>
          </ac:spMkLst>
        </pc:spChg>
        <pc:spChg chg="del">
          <ac:chgData name="Joshua Basquez" userId="d9283da2-0d6b-42e8-9863-e5177a614b0c" providerId="ADAL" clId="{87D9BD77-0B0D-4B05-B4A3-2DAFC35F4D8C}" dt="2022-04-30T23:40:38.383" v="90" actId="478"/>
          <ac:spMkLst>
            <pc:docMk/>
            <pc:sldMk cId="2497058239" sldId="284"/>
            <ac:spMk id="3" creationId="{FC4B6D92-C907-017B-A5D7-A2A75F45E298}"/>
          </ac:spMkLst>
        </pc:spChg>
        <pc:picChg chg="add mod">
          <ac:chgData name="Joshua Basquez" userId="d9283da2-0d6b-42e8-9863-e5177a614b0c" providerId="ADAL" clId="{87D9BD77-0B0D-4B05-B4A3-2DAFC35F4D8C}" dt="2022-04-30T23:40:48.026" v="96" actId="1076"/>
          <ac:picMkLst>
            <pc:docMk/>
            <pc:sldMk cId="2497058239" sldId="284"/>
            <ac:picMk id="5122" creationId="{2F2BE157-1FC2-0CB8-75DC-997EC825DFC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8:07:45.1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56,'4'-3,"0"1,0-1,0 1,0 0,1 0,-1 0,0 0,1 1,-1 0,1 0,0 0,6 0,64 0,-49 1,124 2,112-4,-159-8,56-3,-122 14,-17 0,1-1,0-1,21-3,-21-1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8:07:46.5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0,'259'12,"13"1,76-14,-324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8:09:45.9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24,'165'2,"181"-5,-230-8,49-1,9 13,-148-1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8:09:48.3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0,'94'1,"100"13,-69-4,190-8,-143-5,-126 4,-21 0,0-1,49-6,-52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D685E-E961-4C1A-B238-302F4F2FA4D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11CE-3619-4F29-805C-00C9EE5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711CE-3619-4F29-805C-00C9EE57F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E642-13DC-4EEC-AB7A-9438A4F08E6D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1C08-CE52-4A9F-BC55-30AA514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5586-3B73-4D15-44F4-5AE9AD1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42"/>
            <a:ext cx="10515600" cy="5246521"/>
          </a:xfrm>
        </p:spPr>
        <p:txBody>
          <a:bodyPr>
            <a:normAutofit/>
          </a:bodyPr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Delen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 Team Six Consulting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Predictive Analytics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MSIS 5633 - Term Project Report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Crash Report Sampling System – 2015 to 2019</a:t>
            </a:r>
          </a:p>
          <a:p>
            <a:pPr marL="0" indent="0" algn="r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Ashish Kumar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Pampana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Jay West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Josh Basquez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Krishna Kurakula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Thirumala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5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EF91-815D-4445-A19B-4635F300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Steps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99C5-769F-95ED-0112-77AA0644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Joiner</a:t>
            </a:r>
          </a:p>
          <a:p>
            <a:r>
              <a:rPr lang="en-US" dirty="0"/>
              <a:t>Data explorer</a:t>
            </a:r>
          </a:p>
          <a:p>
            <a:r>
              <a:rPr lang="en-US" dirty="0"/>
              <a:t>Column filter</a:t>
            </a:r>
          </a:p>
          <a:p>
            <a:r>
              <a:rPr lang="en-US" dirty="0"/>
              <a:t>Color manager</a:t>
            </a:r>
          </a:p>
          <a:p>
            <a:r>
              <a:rPr lang="en-US" dirty="0"/>
              <a:t>Row filter</a:t>
            </a:r>
          </a:p>
          <a:p>
            <a:r>
              <a:rPr lang="en-US" dirty="0"/>
              <a:t>Rule engine</a:t>
            </a:r>
          </a:p>
          <a:p>
            <a:r>
              <a:rPr lang="en-US" dirty="0"/>
              <a:t>Numeric </a:t>
            </a:r>
            <a:r>
              <a:rPr lang="en-US" dirty="0" err="1"/>
              <a:t>Binner</a:t>
            </a:r>
            <a:endParaRPr lang="en-US" dirty="0"/>
          </a:p>
          <a:p>
            <a:r>
              <a:rPr lang="en-US" dirty="0"/>
              <a:t>Partitioning</a:t>
            </a:r>
          </a:p>
          <a:p>
            <a:r>
              <a:rPr lang="en-US" dirty="0"/>
              <a:t>Equal size sampling and smote</a:t>
            </a:r>
          </a:p>
        </p:txBody>
      </p:sp>
    </p:spTree>
    <p:extLst>
      <p:ext uri="{BB962C8B-B14F-4D97-AF65-F5344CB8AC3E}">
        <p14:creationId xmlns:p14="http://schemas.microsoft.com/office/powerpoint/2010/main" val="178148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1FBA-E64F-414E-9849-C6342D4C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6"/>
            <a:ext cx="10805160" cy="689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76B6F9-97A7-4530-9154-142E7D48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27187"/>
            <a:ext cx="10805160" cy="5719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EJECTION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SEAT_POS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REST_MIS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AIR_BAG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ROLLOVER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4E21971-3836-4729-A85F-22C03950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40" y="1235539"/>
            <a:ext cx="5067068" cy="68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5089E0-0800-4A97-8516-76B1C6817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40" y="2250016"/>
            <a:ext cx="5675940" cy="113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3BA27-D5C9-4CAF-8CE2-598563901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38" y="3709901"/>
            <a:ext cx="5051670" cy="75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E0B38F-CAA1-4113-B7E3-0BED8A00F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40" y="4774049"/>
            <a:ext cx="5051670" cy="75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079537-AE7E-452F-8775-32186C8FC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37" y="5859220"/>
            <a:ext cx="4917365" cy="633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16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1FBA-E64F-414E-9849-C6342D4C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6"/>
            <a:ext cx="10805160" cy="689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76B6F9-97A7-4530-9154-142E7D48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27187"/>
            <a:ext cx="10805160" cy="5719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INJ_SEV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P_CRASH2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BODY_TYP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3008E-C52E-46DC-8EB2-0A0DC7AD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86" y="1313287"/>
            <a:ext cx="3981867" cy="60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72E87-77BC-4C82-928B-E7A9983D4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36" y="2241889"/>
            <a:ext cx="5870365" cy="89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093C75-069C-407F-BB08-4280F6831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3" y="3724234"/>
            <a:ext cx="5283511" cy="820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4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2BE157-1FC2-0CB8-75DC-997EC825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8" y="602720"/>
            <a:ext cx="10437794" cy="565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- Decision Trees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" panose="02020603050405020304" pitchFamily="18" charset="0"/>
                <a:cs typeface="times" panose="02020603050405020304" pitchFamily="18" charset="0"/>
              </a:rPr>
              <a:t>Decision trees are widely used in machine learning due to its easy of interpretation. “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how they do what they do”</a:t>
            </a:r>
            <a:r>
              <a:rPr lang="en-US" sz="2800" dirty="0"/>
              <a:t/>
            </a:r>
            <a:br>
              <a:rPr lang="en-US" sz="2800" dirty="0"/>
            </a:br>
            <a:endParaRPr lang="en-US" sz="27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Content Placeholder 3" descr="Machine Learning Decision Tree Classification Algorithm - Javatpoint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0041"/>
            <a:ext cx="3768305" cy="299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82" y="2319442"/>
            <a:ext cx="6788728" cy="413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32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- Logistic Regression</a:t>
            </a:r>
            <a:endParaRPr lang="en-US" dirty="0"/>
          </a:p>
        </p:txBody>
      </p:sp>
      <p:pic>
        <p:nvPicPr>
          <p:cNvPr id="7" name="Content Placeholder 3" descr="Diagram&#10;&#10;Description automatically generated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247" y="1499675"/>
            <a:ext cx="6539753" cy="47333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>
          <a:xfrm>
            <a:off x="470647" y="1690688"/>
            <a:ext cx="5181600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 a supervised learning classification 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For binomial and multi-</a:t>
            </a:r>
            <a:r>
              <a:rPr lang="en-US" sz="2800" dirty="0" err="1">
                <a:latin typeface="times" panose="02020603050405020304" pitchFamily="18" charset="0"/>
                <a:cs typeface="times" panose="02020603050405020304" pitchFamily="18" charset="0"/>
              </a:rPr>
              <a:t>nomial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classification type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Less desirable due to the restricted assumptions such as independency, normality, multi-collinearity</a:t>
            </a:r>
          </a:p>
        </p:txBody>
      </p:sp>
    </p:spTree>
    <p:extLst>
      <p:ext uri="{BB962C8B-B14F-4D97-AF65-F5344CB8AC3E}">
        <p14:creationId xmlns:p14="http://schemas.microsoft.com/office/powerpoint/2010/main" val="192417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8171208" cy="112058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– </a:t>
            </a:r>
            <a:r>
              <a:rPr lang="en-US" sz="4400" b="1" dirty="0">
                <a:latin typeface="times" panose="02020603050405020304" pitchFamily="18" charset="0"/>
                <a:cs typeface="times" panose="02020603050405020304" pitchFamily="18" charset="0"/>
              </a:rPr>
              <a:t>Random Forest</a:t>
            </a:r>
            <a:endParaRPr 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9600" y="1577788"/>
            <a:ext cx="6879244" cy="456694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28320" y="2057400"/>
            <a:ext cx="5161280" cy="38115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Is a supervised machine learning algorithm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For regression and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Time-consuming, difficult to compute, and requiring a large amount of 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23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6425536" cy="1317812"/>
          </a:xfrm>
        </p:spPr>
        <p:txBody>
          <a:bodyPr/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Modeling - Gradient Boosted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348752"/>
            <a:ext cx="5012372" cy="352023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Regression and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Combines separate decision trees using the boosting approach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Similar to Random Forest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Different, gradient boosting builds one tree at a time</a:t>
            </a:r>
          </a:p>
        </p:txBody>
      </p:sp>
      <p:pic>
        <p:nvPicPr>
          <p:cNvPr id="7" name="Content Placeholder 6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1775012"/>
            <a:ext cx="6118167" cy="437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05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099" y="457200"/>
            <a:ext cx="8941031" cy="11923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Modeling - Artificial Neural Networks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(ANN):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04850" y="2689412"/>
            <a:ext cx="4352925" cy="317957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Computational algorithms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Non-linear and complex relationships</a:t>
            </a:r>
          </a:p>
        </p:txBody>
      </p:sp>
      <p:pic>
        <p:nvPicPr>
          <p:cNvPr id="7" name="Content Placeholder 6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01" y="1959910"/>
            <a:ext cx="5604828" cy="3669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9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C2E-10F9-893B-D27F-B2A8DE44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FB04-FAC8-4C84-FDCA-034D91EE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DTSC -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Delen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Team Six Consulting LLC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provides detailed consulting advice to state and local governments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uses various data sources to provide business intelligence reports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data driven analytical studies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predictive models using predictive modeling techniques.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979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B62-92D4-67E3-2135-9FA996DD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Accuracy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4A86AF-21F0-BD49-8092-0D852AA57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316464"/>
              </p:ext>
            </p:extLst>
          </p:nvPr>
        </p:nvGraphicFramePr>
        <p:xfrm>
          <a:off x="2124589" y="2001455"/>
          <a:ext cx="8351499" cy="290921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412046">
                  <a:extLst>
                    <a:ext uri="{9D8B030D-6E8A-4147-A177-3AD203B41FA5}">
                      <a16:colId xmlns:a16="http://schemas.microsoft.com/office/drawing/2014/main" val="1764337544"/>
                    </a:ext>
                  </a:extLst>
                </a:gridCol>
                <a:gridCol w="1557152">
                  <a:extLst>
                    <a:ext uri="{9D8B030D-6E8A-4147-A177-3AD203B41FA5}">
                      <a16:colId xmlns:a16="http://schemas.microsoft.com/office/drawing/2014/main" val="3751932848"/>
                    </a:ext>
                  </a:extLst>
                </a:gridCol>
                <a:gridCol w="1396927">
                  <a:extLst>
                    <a:ext uri="{9D8B030D-6E8A-4147-A177-3AD203B41FA5}">
                      <a16:colId xmlns:a16="http://schemas.microsoft.com/office/drawing/2014/main" val="3940755357"/>
                    </a:ext>
                  </a:extLst>
                </a:gridCol>
                <a:gridCol w="1040469">
                  <a:extLst>
                    <a:ext uri="{9D8B030D-6E8A-4147-A177-3AD203B41FA5}">
                      <a16:colId xmlns:a16="http://schemas.microsoft.com/office/drawing/2014/main" val="1134644206"/>
                    </a:ext>
                  </a:extLst>
                </a:gridCol>
                <a:gridCol w="1944905">
                  <a:extLst>
                    <a:ext uri="{9D8B030D-6E8A-4147-A177-3AD203B41FA5}">
                      <a16:colId xmlns:a16="http://schemas.microsoft.com/office/drawing/2014/main" val="369701396"/>
                    </a:ext>
                  </a:extLst>
                </a:gridCol>
              </a:tblGrid>
              <a:tr h="870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Sensitivity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Specificity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 under ROC Curve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001947"/>
                  </a:ext>
                </a:extLst>
              </a:tr>
              <a:tr h="359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514168"/>
                  </a:ext>
                </a:extLst>
              </a:tr>
              <a:tr h="60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Gradient Boosted trees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202769"/>
                  </a:ext>
                </a:extLst>
              </a:tr>
              <a:tr h="359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63.1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525451"/>
                  </a:ext>
                </a:extLst>
              </a:tr>
              <a:tr h="359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0253"/>
                  </a:ext>
                </a:extLst>
              </a:tr>
              <a:tr h="359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16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978D-EE02-6D59-F7C2-6037A07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 - Confusion Matrix</a:t>
            </a:r>
          </a:p>
        </p:txBody>
      </p:sp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6039EBB1-6A51-98F4-A3F5-979ECA4A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17" y="3429000"/>
            <a:ext cx="6035131" cy="26699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9E299EE-F118-0C3E-B89F-D04984A47455}"/>
              </a:ext>
            </a:extLst>
          </p:cNvPr>
          <p:cNvGraphicFramePr>
            <a:graphicFrameLocks noGrp="1"/>
          </p:cNvGraphicFramePr>
          <p:nvPr/>
        </p:nvGraphicFramePr>
        <p:xfrm>
          <a:off x="948034" y="1581626"/>
          <a:ext cx="7215426" cy="97821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083930">
                  <a:extLst>
                    <a:ext uri="{9D8B030D-6E8A-4147-A177-3AD203B41FA5}">
                      <a16:colId xmlns:a16="http://schemas.microsoft.com/office/drawing/2014/main" val="2737390417"/>
                    </a:ext>
                  </a:extLst>
                </a:gridCol>
                <a:gridCol w="1345329">
                  <a:extLst>
                    <a:ext uri="{9D8B030D-6E8A-4147-A177-3AD203B41FA5}">
                      <a16:colId xmlns:a16="http://schemas.microsoft.com/office/drawing/2014/main" val="686959895"/>
                    </a:ext>
                  </a:extLst>
                </a:gridCol>
                <a:gridCol w="1206900">
                  <a:extLst>
                    <a:ext uri="{9D8B030D-6E8A-4147-A177-3AD203B41FA5}">
                      <a16:colId xmlns:a16="http://schemas.microsoft.com/office/drawing/2014/main" val="1170716443"/>
                    </a:ext>
                  </a:extLst>
                </a:gridCol>
                <a:gridCol w="898932">
                  <a:extLst>
                    <a:ext uri="{9D8B030D-6E8A-4147-A177-3AD203B41FA5}">
                      <a16:colId xmlns:a16="http://schemas.microsoft.com/office/drawing/2014/main" val="546681610"/>
                    </a:ext>
                  </a:extLst>
                </a:gridCol>
                <a:gridCol w="1680335">
                  <a:extLst>
                    <a:ext uri="{9D8B030D-6E8A-4147-A177-3AD203B41FA5}">
                      <a16:colId xmlns:a16="http://schemas.microsoft.com/office/drawing/2014/main" val="1125712734"/>
                    </a:ext>
                  </a:extLst>
                </a:gridCol>
              </a:tblGrid>
              <a:tr h="53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Sensitivity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Specificity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 under ROC Curve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8417"/>
                  </a:ext>
                </a:extLst>
              </a:tr>
              <a:tr h="262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8D9FEA-E173-1829-C0A0-954B32AF3881}"/>
                  </a:ext>
                </a:extLst>
              </p14:cNvPr>
              <p14:cNvContentPartPr/>
              <p14:nvPr/>
            </p14:nvContentPartPr>
            <p14:xfrm>
              <a:off x="6928983" y="4543147"/>
              <a:ext cx="360360" cy="20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8D9FEA-E173-1829-C0A0-954B32AF38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4983" y="4435507"/>
                <a:ext cx="4680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FBCFDA-94C7-3419-5A5D-D279C5B3B8B2}"/>
                  </a:ext>
                </a:extLst>
              </p14:cNvPr>
              <p14:cNvContentPartPr/>
              <p14:nvPr/>
            </p14:nvContentPartPr>
            <p14:xfrm>
              <a:off x="7952463" y="4764547"/>
              <a:ext cx="325440" cy="9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FBCFDA-94C7-3419-5A5D-D279C5B3B8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8463" y="4656547"/>
                <a:ext cx="433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50F48B6-5F1C-6D35-8297-040B3602C5E3}"/>
                  </a:ext>
                </a:extLst>
              </p14:cNvPr>
              <p14:cNvContentPartPr/>
              <p14:nvPr/>
            </p14:nvContentPartPr>
            <p14:xfrm>
              <a:off x="7952463" y="4554667"/>
              <a:ext cx="357480" cy="9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50F48B6-5F1C-6D35-8297-040B3602C5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8463" y="4446667"/>
                <a:ext cx="465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0A51819-C968-1A74-385A-ADFC7DDE9CA7}"/>
                  </a:ext>
                </a:extLst>
              </p14:cNvPr>
              <p14:cNvContentPartPr/>
              <p14:nvPr/>
            </p14:nvContentPartPr>
            <p14:xfrm>
              <a:off x="6928983" y="4764547"/>
              <a:ext cx="39348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0A51819-C968-1A74-385A-ADFC7DDE9C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74983" y="4656547"/>
                <a:ext cx="501120" cy="22536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AFFA00FA-FF17-CE9B-4139-45B534123C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3187041"/>
            <a:ext cx="4256863" cy="317301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B840D94-5492-2565-20EA-1E033F1EDE5E}"/>
              </a:ext>
            </a:extLst>
          </p:cNvPr>
          <p:cNvSpPr txBox="1"/>
          <p:nvPr/>
        </p:nvSpPr>
        <p:spPr>
          <a:xfrm>
            <a:off x="948034" y="2695074"/>
            <a:ext cx="962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Sensitivity		</a:t>
            </a:r>
            <a:r>
              <a:rPr lang="en-US" sz="1600" dirty="0"/>
              <a:t>TP / (TP + FN) =  14500 / ( 14500 + 3885) = 14500 / 18385	 = 0.789</a:t>
            </a:r>
          </a:p>
          <a:p>
            <a:r>
              <a:rPr lang="en-US" sz="1600" b="1" dirty="0"/>
              <a:t>Specificity		</a:t>
            </a:r>
            <a:r>
              <a:rPr lang="en-US" sz="1600" dirty="0"/>
              <a:t>TN / ( FP + TN) = 2441 / (1700 + 2441)      = 2441 / 4141   	 = 0.589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9832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FA86-39A7-87FC-DFE2-B5DED20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ROC Curves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FA8432E-0040-5DDE-B2E1-850132E8D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0" y="3657600"/>
            <a:ext cx="3053670" cy="25193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272FD-72DF-4079-E8EC-C712A75B5D22}"/>
              </a:ext>
            </a:extLst>
          </p:cNvPr>
          <p:cNvSpPr txBox="1"/>
          <p:nvPr/>
        </p:nvSpPr>
        <p:spPr>
          <a:xfrm>
            <a:off x="1081481" y="3200993"/>
            <a:ext cx="18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3802050-F8CB-3D29-240F-73797F6A3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11" y="3603471"/>
            <a:ext cx="2707620" cy="263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06C55-686D-8486-27EF-9B809572F17E}"/>
              </a:ext>
            </a:extLst>
          </p:cNvPr>
          <p:cNvSpPr txBox="1"/>
          <p:nvPr/>
        </p:nvSpPr>
        <p:spPr>
          <a:xfrm>
            <a:off x="3977044" y="3200993"/>
            <a:ext cx="18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CF61CF7-26C9-82A1-7F4D-565BAA5F3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16" y="3651009"/>
            <a:ext cx="2584816" cy="25912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979696-5761-3BC4-4F1B-F94493E570A4}"/>
              </a:ext>
            </a:extLst>
          </p:cNvPr>
          <p:cNvSpPr txBox="1"/>
          <p:nvPr/>
        </p:nvSpPr>
        <p:spPr>
          <a:xfrm>
            <a:off x="6922978" y="3200993"/>
            <a:ext cx="221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9172811-5AED-3B15-E779-87C70CA7D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265" y="3758420"/>
            <a:ext cx="2445695" cy="21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A3E2B-EE71-7D12-482B-BBB07CA2206D}"/>
              </a:ext>
            </a:extLst>
          </p:cNvPr>
          <p:cNvSpPr txBox="1"/>
          <p:nvPr/>
        </p:nvSpPr>
        <p:spPr>
          <a:xfrm>
            <a:off x="10277212" y="3205889"/>
            <a:ext cx="13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1913DB7-ABC0-FCE0-3D82-6BDB69343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82838"/>
              </p:ext>
            </p:extLst>
          </p:nvPr>
        </p:nvGraphicFramePr>
        <p:xfrm>
          <a:off x="1517555" y="1386306"/>
          <a:ext cx="9177557" cy="175571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650626">
                  <a:extLst>
                    <a:ext uri="{9D8B030D-6E8A-4147-A177-3AD203B41FA5}">
                      <a16:colId xmlns:a16="http://schemas.microsoft.com/office/drawing/2014/main" val="1764337544"/>
                    </a:ext>
                  </a:extLst>
                </a:gridCol>
                <a:gridCol w="1711172">
                  <a:extLst>
                    <a:ext uri="{9D8B030D-6E8A-4147-A177-3AD203B41FA5}">
                      <a16:colId xmlns:a16="http://schemas.microsoft.com/office/drawing/2014/main" val="3751932848"/>
                    </a:ext>
                  </a:extLst>
                </a:gridCol>
                <a:gridCol w="1535097">
                  <a:extLst>
                    <a:ext uri="{9D8B030D-6E8A-4147-A177-3AD203B41FA5}">
                      <a16:colId xmlns:a16="http://schemas.microsoft.com/office/drawing/2014/main" val="3940755357"/>
                    </a:ext>
                  </a:extLst>
                </a:gridCol>
                <a:gridCol w="1143384">
                  <a:extLst>
                    <a:ext uri="{9D8B030D-6E8A-4147-A177-3AD203B41FA5}">
                      <a16:colId xmlns:a16="http://schemas.microsoft.com/office/drawing/2014/main" val="1134644206"/>
                    </a:ext>
                  </a:extLst>
                </a:gridCol>
                <a:gridCol w="2137278">
                  <a:extLst>
                    <a:ext uri="{9D8B030D-6E8A-4147-A177-3AD203B41FA5}">
                      <a16:colId xmlns:a16="http://schemas.microsoft.com/office/drawing/2014/main" val="369701396"/>
                    </a:ext>
                  </a:extLst>
                </a:gridCol>
              </a:tblGrid>
              <a:tr h="303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Sensitivity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Specificity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 under ROC Curve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001947"/>
                  </a:ext>
                </a:extLst>
              </a:tr>
              <a:tr h="240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514168"/>
                  </a:ext>
                </a:extLst>
              </a:tr>
              <a:tr h="240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Gradient Boosted trees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202769"/>
                  </a:ext>
                </a:extLst>
              </a:tr>
              <a:tr h="240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Decision trees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63.1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525451"/>
                  </a:ext>
                </a:extLst>
              </a:tr>
              <a:tr h="240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Logical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0253"/>
                  </a:ext>
                </a:extLst>
              </a:tr>
              <a:tr h="240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6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E9D-286A-A403-CC59-31E30B6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Variable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705C1-5847-B563-8A56-964B8A30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1" y="1345056"/>
            <a:ext cx="6420709" cy="49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D23-5FBE-A5A2-918D-51D87112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/>
          </a:bodyPr>
          <a:lstStyle/>
          <a:p>
            <a:r>
              <a:rPr lang="en-US" sz="3200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9350-DF87-7F4E-F70E-BB4E7807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3"/>
            <a:ext cx="5257800" cy="47372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Predicting the degree of injuries incurred by a passenger in a car accident may not have much practical utility on its own.</a:t>
            </a:r>
          </a:p>
          <a:p>
            <a:r>
              <a:rPr lang="en-US" dirty="0"/>
              <a:t>A true understanding of the crash-related elements that might raise (or decrease) the degree of injury risk.</a:t>
            </a:r>
          </a:p>
          <a:p>
            <a:r>
              <a:rPr lang="en-US" dirty="0"/>
              <a:t>A deeper review of the prediction models can help with the initial identification of traffic safety-related issues. </a:t>
            </a:r>
          </a:p>
          <a:p>
            <a:r>
              <a:rPr lang="en-US" dirty="0"/>
              <a:t>The models reflect the mathematical link between crash-related risk variables and injury severity levels.</a:t>
            </a:r>
          </a:p>
          <a:p>
            <a:r>
              <a:rPr lang="en-US" dirty="0"/>
              <a:t>A systematic investigation of these correlations can indicate the relative relevance of these factors.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B124D-B0CF-A0A2-2F82-3047F7F59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5" r="16574"/>
          <a:stretch/>
        </p:blipFill>
        <p:spPr>
          <a:xfrm>
            <a:off x="6577781" y="1270819"/>
            <a:ext cx="4699819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5149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D50-34D4-40B6-BD8C-5602E35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224-D652-4B44-9ED4-6C20B19B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DTSC seeks to provide its clients with greater insights into the crash reporting data</a:t>
            </a:r>
          </a:p>
          <a:p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Data understanding - </a:t>
            </a:r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DTSC reviewed the NHTSA CRSS crash report database for relevant tables relating to vehicle, person, accident report, and distractions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Data preparation - T</a:t>
            </a:r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he columns were filtered down to relevant variables. Unknown/Not reported values were taken off. Values of some attributes were grouped together.</a:t>
            </a:r>
          </a:p>
          <a:p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Modeling and Evaluation - </a:t>
            </a:r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with the input data cleaned, DTSC compared several models as seen in the evaluation table, yielding a peak prediction accuracy of </a:t>
            </a:r>
            <a:r>
              <a:rPr lang="en-US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Malgun Gothic" panose="020B0503020000020004" pitchFamily="34" charset="-127"/>
              </a:rPr>
              <a:t>75.2%</a:t>
            </a:r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in predicting injury severity.</a:t>
            </a:r>
          </a:p>
          <a:p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Deployment – passengers should take the safety precautions and </a:t>
            </a:r>
            <a:r>
              <a:rPr lang="en-US" sz="24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should find ways to reduce the use of drugs or alcohol while traveling.  </a:t>
            </a:r>
          </a:p>
          <a:p>
            <a:endParaRPr lang="en-US" sz="18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EB2-5CEB-66FD-D5D1-3DBF126B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0036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Objectives</a:t>
            </a:r>
          </a:p>
          <a:p>
            <a:pPr marL="0" indent="0">
              <a:buNone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Predict ‘Injury Severity’ in auto mobile accidents </a:t>
            </a:r>
          </a:p>
          <a:p>
            <a:pPr marL="0" indent="0">
              <a:buNone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Preventing human tolls and economic 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In the third quarter of 2021,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280 M cars are on the road (230M/50M)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In 2019, 4.8M in property damage.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3527425"/>
            <a:ext cx="3886200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Data Mining Goals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description to optimize the accuracy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and prevent human tolls and improve highway safety measures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2816942"/>
            <a:ext cx="4996937" cy="34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E982-1B78-597C-17B4-61707EB0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281"/>
            <a:ext cx="10515600" cy="67573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15E7-53D0-5915-6450-7FB9EF6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430"/>
            <a:ext cx="4862209" cy="460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four data files were selected and used in this study:</a:t>
            </a:r>
          </a:p>
          <a:p>
            <a:r>
              <a:rPr lang="en-US" sz="1800" b="1" i="1" dirty="0"/>
              <a:t>Accident Data</a:t>
            </a:r>
            <a:r>
              <a:rPr lang="en-US" sz="1800" dirty="0"/>
              <a:t>: Information contains crash characteristics and environment conditions.</a:t>
            </a:r>
          </a:p>
          <a:p>
            <a:r>
              <a:rPr lang="en-US" sz="1800" b="1" i="1" dirty="0"/>
              <a:t>Vehicle Data</a:t>
            </a:r>
            <a:r>
              <a:rPr lang="en-US" sz="1800" dirty="0"/>
              <a:t>: In-transit motor vehicles and the drivers of in-transport motor vehicles involved in the crash.</a:t>
            </a:r>
          </a:p>
          <a:p>
            <a:r>
              <a:rPr lang="en-US" sz="1800" b="1" i="1" dirty="0"/>
              <a:t>Person Data</a:t>
            </a:r>
            <a:r>
              <a:rPr lang="en-US" sz="1800" dirty="0"/>
              <a:t>: Individuals involved only in the crash with motorists. No motorists were included in this study. </a:t>
            </a:r>
          </a:p>
          <a:p>
            <a:r>
              <a:rPr lang="en-US" sz="1800" b="1" i="1" dirty="0"/>
              <a:t>Distract Data</a:t>
            </a:r>
            <a:r>
              <a:rPr lang="en-US" sz="1800" dirty="0"/>
              <a:t>: Information contains driver distractions.</a:t>
            </a: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39761A-2265-41A5-991C-D6F1423C6717}"/>
              </a:ext>
            </a:extLst>
          </p:cNvPr>
          <p:cNvGraphicFramePr>
            <a:graphicFrameLocks noGrp="1"/>
          </p:cNvGraphicFramePr>
          <p:nvPr/>
        </p:nvGraphicFramePr>
        <p:xfrm>
          <a:off x="5841391" y="1955262"/>
          <a:ext cx="5937250" cy="33445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11162">
                  <a:extLst>
                    <a:ext uri="{9D8B030D-6E8A-4147-A177-3AD203B41FA5}">
                      <a16:colId xmlns:a16="http://schemas.microsoft.com/office/drawing/2014/main" val="1430697513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3613919434"/>
                    </a:ext>
                  </a:extLst>
                </a:gridCol>
                <a:gridCol w="1235413">
                  <a:extLst>
                    <a:ext uri="{9D8B030D-6E8A-4147-A177-3AD203B41FA5}">
                      <a16:colId xmlns:a16="http://schemas.microsoft.com/office/drawing/2014/main" val="3930331272"/>
                    </a:ext>
                  </a:extLst>
                </a:gridCol>
                <a:gridCol w="2430360">
                  <a:extLst>
                    <a:ext uri="{9D8B030D-6E8A-4147-A177-3AD203B41FA5}">
                      <a16:colId xmlns:a16="http://schemas.microsoft.com/office/drawing/2014/main" val="4233188900"/>
                    </a:ext>
                  </a:extLst>
                </a:gridCol>
              </a:tblGrid>
              <a:tr h="6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Table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Records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 of Variables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Unique Identifiers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390101195"/>
                  </a:ext>
                </a:extLst>
              </a:tr>
              <a:tr h="6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Accident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54,409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CASENUM.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997795184"/>
                  </a:ext>
                </a:extLst>
              </a:tr>
              <a:tr h="6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Vehicle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96,717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CASENUM &amp; VEH_NO.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47418320"/>
                  </a:ext>
                </a:extLst>
              </a:tr>
              <a:tr h="6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Person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135,410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CASENUM, VEH_NO &amp; PER_NO.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92842684"/>
                  </a:ext>
                </a:extLst>
              </a:tr>
              <a:tr h="668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Distract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96,751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CASENUM, VEH_NO &amp; MDRDSTRD.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5860706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2341CC-C07D-F140-AB15-1F7E29857B6E}"/>
              </a:ext>
            </a:extLst>
          </p:cNvPr>
          <p:cNvSpPr txBox="1"/>
          <p:nvPr/>
        </p:nvSpPr>
        <p:spPr>
          <a:xfrm>
            <a:off x="5841391" y="1536973"/>
            <a:ext cx="2361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Characteristics: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70AF-7035-1F93-11EC-06215B4A0B60}"/>
              </a:ext>
            </a:extLst>
          </p:cNvPr>
          <p:cNvSpPr txBox="1"/>
          <p:nvPr/>
        </p:nvSpPr>
        <p:spPr>
          <a:xfrm>
            <a:off x="194448" y="5807631"/>
            <a:ext cx="1180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unique identifiers were used to join the four data files with the help of entity relationship model provided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32927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8F32-E0B3-B800-DC7E-B6E736E1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281"/>
          </a:xfrm>
        </p:spPr>
        <p:txBody>
          <a:bodyPr>
            <a:normAutofit/>
          </a:bodyPr>
          <a:lstStyle/>
          <a:p>
            <a:r>
              <a:rPr lang="en-US" sz="4000" b="1" dirty="0"/>
              <a:t>Data Preparation -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066E-486C-6D0D-86A0-D0A6DD6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213"/>
            <a:ext cx="5154038" cy="4840750"/>
          </a:xfrm>
        </p:spPr>
        <p:txBody>
          <a:bodyPr>
            <a:normAutofit/>
          </a:bodyPr>
          <a:lstStyle/>
          <a:p>
            <a:r>
              <a:rPr lang="en-US" sz="1800" dirty="0"/>
              <a:t>The data used in this study are in .sas7bdat format. </a:t>
            </a:r>
          </a:p>
          <a:p>
            <a:r>
              <a:rPr lang="en-US" sz="1800" dirty="0"/>
              <a:t>The four data tables were configured in KNIME using ‘SAS7BDAT Reader’ node.</a:t>
            </a:r>
          </a:p>
          <a:p>
            <a:r>
              <a:rPr lang="en-US" sz="1800" dirty="0"/>
              <a:t>The ‘Joiner’ node was used to join the tables using Left-Join.</a:t>
            </a:r>
          </a:p>
          <a:p>
            <a:r>
              <a:rPr lang="en-US" sz="1800" dirty="0"/>
              <a:t>The accident and vehicle tables were linked together with primary key "CASENUM".</a:t>
            </a:r>
          </a:p>
          <a:p>
            <a:r>
              <a:rPr lang="en-US" sz="1800" dirty="0"/>
              <a:t>The preceding join's output is then joined with the person table with primary keys “CASENUM” and “VEH_NO.”</a:t>
            </a:r>
          </a:p>
          <a:p>
            <a:r>
              <a:rPr lang="en-US" sz="1800" dirty="0"/>
              <a:t>Finally, using the prior matching criteria, the output of the previous join is merged with the distract table.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0FF1502-CB19-1387-94A8-F24A12B2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9019"/>
            <a:ext cx="5429036" cy="4119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B9B33-0612-DBA0-2B25-479B467B219C}"/>
              </a:ext>
            </a:extLst>
          </p:cNvPr>
          <p:cNvSpPr txBox="1"/>
          <p:nvPr/>
        </p:nvSpPr>
        <p:spPr>
          <a:xfrm>
            <a:off x="6096000" y="966881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Joining:</a:t>
            </a:r>
          </a:p>
        </p:txBody>
      </p:sp>
    </p:spTree>
    <p:extLst>
      <p:ext uri="{BB962C8B-B14F-4D97-AF65-F5344CB8AC3E}">
        <p14:creationId xmlns:p14="http://schemas.microsoft.com/office/powerpoint/2010/main" val="400292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F8C6-6E8C-9369-4008-44222EE7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Variables Selection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5FED-F9E2-F25C-E45F-D743902C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ariables that fit into categories such as technical attributes of the vehicle, environmental factors, conditions of the road, crash-related attributes, sociological attributes of a person.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2. D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elete the columns with variances close to ‘0’.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3. V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ariable importance chart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4. B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ackward elimination and forward selection techniques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27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8706B5A-1D3B-293A-185E-847B56436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712092"/>
              </p:ext>
            </p:extLst>
          </p:nvPr>
        </p:nvGraphicFramePr>
        <p:xfrm>
          <a:off x="344160" y="251939"/>
          <a:ext cx="6139769" cy="6082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394">
                  <a:extLst>
                    <a:ext uri="{9D8B030D-6E8A-4147-A177-3AD203B41FA5}">
                      <a16:colId xmlns:a16="http://schemas.microsoft.com/office/drawing/2014/main" val="331022779"/>
                    </a:ext>
                  </a:extLst>
                </a:gridCol>
                <a:gridCol w="1125266">
                  <a:extLst>
                    <a:ext uri="{9D8B030D-6E8A-4147-A177-3AD203B41FA5}">
                      <a16:colId xmlns:a16="http://schemas.microsoft.com/office/drawing/2014/main" val="2914607900"/>
                    </a:ext>
                  </a:extLst>
                </a:gridCol>
                <a:gridCol w="821504">
                  <a:extLst>
                    <a:ext uri="{9D8B030D-6E8A-4147-A177-3AD203B41FA5}">
                      <a16:colId xmlns:a16="http://schemas.microsoft.com/office/drawing/2014/main" val="1030836751"/>
                    </a:ext>
                  </a:extLst>
                </a:gridCol>
                <a:gridCol w="3912605">
                  <a:extLst>
                    <a:ext uri="{9D8B030D-6E8A-4147-A177-3AD203B41FA5}">
                      <a16:colId xmlns:a16="http://schemas.microsoft.com/office/drawing/2014/main" val="1497482692"/>
                    </a:ext>
                  </a:extLst>
                </a:gridCol>
              </a:tblGrid>
              <a:tr h="3660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673055909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Northeast, Midwest, South, West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4099700024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ALCOHOL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Alcohol involved; No alcohol involved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4078555550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VE_TOTAL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1-199 (Number of vehicles in crash)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170180084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WRK_ZONE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Construction, Maintenance, Utility (Work zone)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705864177"/>
                  </a:ext>
                </a:extLst>
              </a:tr>
              <a:tr h="6625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WEATHER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Clear, Rain, Sleet, Snow, Fog/smog/smoke, Severe Crosswinds, Blowing Sand/soil/dirt, cloudy, blowing snow, freezing rain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693762743"/>
                  </a:ext>
                </a:extLst>
              </a:tr>
              <a:tr h="6625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ROLINLOC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 Rollover, On Roadway, On Shoulder, On Median, In Gore, On Roadside, outside of Trafficway, In Parking Lane/Zone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96099310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NUMOCCS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1-98 (Number of occupants)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3000903790"/>
                  </a:ext>
                </a:extLst>
              </a:tr>
              <a:tr h="6625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P_CRASH2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Nominal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vehicle loss of control due to, this vehicle traveling, other motor vehicle in lane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3167303917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Towed, Not towed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946545344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FIRE_EXP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Yes, no (Whether a fire occurred in the vehicle or not)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3997606757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VEH_ALCH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Alcohol involved; No alcohol involved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236443940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1-120 (years of age)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3163512525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Male, Female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116071146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URBANCITY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Urban; Rural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1069344427"/>
                  </a:ext>
                </a:extLst>
              </a:tr>
              <a:tr h="3107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DRUGS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Yes, no (Drugs involvement)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685" marR="63685" marT="0" marB="0"/>
                </a:tc>
                <a:extLst>
                  <a:ext uri="{0D108BD9-81ED-4DB2-BD59-A6C34878D82A}">
                    <a16:rowId xmlns:a16="http://schemas.microsoft.com/office/drawing/2014/main" val="219450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9DA4-3784-4AB9-84D9-544B5024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B58747-2D64-4A0E-8E33-CC43BA0CF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19730"/>
              </p:ext>
            </p:extLst>
          </p:nvPr>
        </p:nvGraphicFramePr>
        <p:xfrm>
          <a:off x="576561" y="405034"/>
          <a:ext cx="9184925" cy="6047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49">
                  <a:extLst>
                    <a:ext uri="{9D8B030D-6E8A-4147-A177-3AD203B41FA5}">
                      <a16:colId xmlns:a16="http://schemas.microsoft.com/office/drawing/2014/main" val="2882347200"/>
                    </a:ext>
                  </a:extLst>
                </a:gridCol>
                <a:gridCol w="2360056">
                  <a:extLst>
                    <a:ext uri="{9D8B030D-6E8A-4147-A177-3AD203B41FA5}">
                      <a16:colId xmlns:a16="http://schemas.microsoft.com/office/drawing/2014/main" val="547442578"/>
                    </a:ext>
                  </a:extLst>
                </a:gridCol>
                <a:gridCol w="1114620">
                  <a:extLst>
                    <a:ext uri="{9D8B030D-6E8A-4147-A177-3AD203B41FA5}">
                      <a16:colId xmlns:a16="http://schemas.microsoft.com/office/drawing/2014/main" val="2448224414"/>
                    </a:ext>
                  </a:extLst>
                </a:gridCol>
                <a:gridCol w="4189500">
                  <a:extLst>
                    <a:ext uri="{9D8B030D-6E8A-4147-A177-3AD203B41FA5}">
                      <a16:colId xmlns:a16="http://schemas.microsoft.com/office/drawing/2014/main" val="1010473876"/>
                    </a:ext>
                  </a:extLst>
                </a:gridCol>
              </a:tblGrid>
              <a:tr h="8425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HOSPITAL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Numeric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Transported; Not transported; EMS air; EMS ground; Transported unknown source; Law enforcement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80108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REST_USE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Occupant’s restraint equipment (0-29)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1616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DRINKING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Alcohol involved; No alcohol involved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58499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BODY_TYP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Body type of the vehicle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773221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ROLLOVER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rollover, rollover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459025"/>
                  </a:ext>
                </a:extLst>
              </a:tr>
              <a:tr h="460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DEFORMED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Major, Minor (amount of damage)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10437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SEAT_POS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Front, second, third, trailing (seating position)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967675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REST_MIS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Restraint system (No misuse, misuse)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766357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AIR_BAG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Deployed, Not deployed (air bag)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718880"/>
                  </a:ext>
                </a:extLst>
              </a:tr>
              <a:tr h="8425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EJECTION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ejected, ejected (person ejected/not ejected) from the vehicle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935610"/>
                  </a:ext>
                </a:extLst>
              </a:tr>
              <a:tr h="1120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INJ_SEV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Injury Severity (High, Low)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7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96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1164</Words>
  <Application>Microsoft Office PowerPoint</Application>
  <PresentationFormat>Widescreen</PresentationFormat>
  <Paragraphs>332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Malgun Gothic</vt:lpstr>
      <vt:lpstr>Arial</vt:lpstr>
      <vt:lpstr>Calibri</vt:lpstr>
      <vt:lpstr>Calibri Light</vt:lpstr>
      <vt:lpstr>times</vt:lpstr>
      <vt:lpstr>Times New Roman</vt:lpstr>
      <vt:lpstr>Verdana</vt:lpstr>
      <vt:lpstr>Wingdings</vt:lpstr>
      <vt:lpstr>Office Theme</vt:lpstr>
      <vt:lpstr>PowerPoint Presentation</vt:lpstr>
      <vt:lpstr>Executive Summary</vt:lpstr>
      <vt:lpstr>Business Understanding</vt:lpstr>
      <vt:lpstr>Business Understanding</vt:lpstr>
      <vt:lpstr>Data Understanding</vt:lpstr>
      <vt:lpstr>Data Preparation - Joining</vt:lpstr>
      <vt:lpstr>Data preparation – Variables Selection</vt:lpstr>
      <vt:lpstr>PowerPoint Presentation</vt:lpstr>
      <vt:lpstr>Data preparation</vt:lpstr>
      <vt:lpstr>Data Preparation - Steps in processing</vt:lpstr>
      <vt:lpstr>Rule Engine</vt:lpstr>
      <vt:lpstr>Rule Engine</vt:lpstr>
      <vt:lpstr>PowerPoint Presentation</vt:lpstr>
      <vt:lpstr>Modeling</vt:lpstr>
      <vt:lpstr>  Modeling - Decision Trees  Decision trees are widely used in machine learning due to its easy of interpretation. “how they do what they do” </vt:lpstr>
      <vt:lpstr>Modeling - Logistic Regression</vt:lpstr>
      <vt:lpstr>Modeling – Random Forest</vt:lpstr>
      <vt:lpstr>Modeling - Gradient Boosted Tree</vt:lpstr>
      <vt:lpstr>Modeling - Artificial Neural Networks (ANN): </vt:lpstr>
      <vt:lpstr>Evaluation – Accuracy Table</vt:lpstr>
      <vt:lpstr>Evaluation  - Confusion Matrix</vt:lpstr>
      <vt:lpstr>Evaluation – ROC Curves</vt:lpstr>
      <vt:lpstr>Evaluation – Variable Importance</vt:lpstr>
      <vt:lpstr>Deployment</vt:lpstr>
      <vt:lpstr>CONCLUSION</vt:lpstr>
      <vt:lpstr>The end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Jiyoun West</dc:creator>
  <cp:lastModifiedBy>Jiyoun West</cp:lastModifiedBy>
  <cp:revision>147</cp:revision>
  <dcterms:created xsi:type="dcterms:W3CDTF">2022-04-29T20:44:39Z</dcterms:created>
  <dcterms:modified xsi:type="dcterms:W3CDTF">2022-05-01T12:34:13Z</dcterms:modified>
</cp:coreProperties>
</file>