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90" r:id="rId28"/>
    <p:sldId id="288" r:id="rId29"/>
    <p:sldId id="289" r:id="rId30"/>
    <p:sldId id="285" r:id="rId31"/>
    <p:sldId id="282" r:id="rId32"/>
    <p:sldId id="291" r:id="rId33"/>
    <p:sldId id="284"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E67C4-5259-8CB9-FFC8-2467F0934379}" v="160" dt="2022-04-29T20:18:22.396"/>
    <p1510:client id="{11AF7798-43AA-4850-B42A-A8F4EADD0154}" v="950" dt="2022-04-25T01:34:20.053"/>
    <p1510:client id="{134E9056-6D0D-A9DC-26D3-C57ED7DA8A68}" v="27" dt="2022-04-27T00:58:41.170"/>
    <p1510:client id="{1CF47127-834B-4BE2-08C8-86F9BEAB5824}" v="2" dt="2022-04-27T00:51:12.913"/>
    <p1510:client id="{1FAA6E7F-5147-42E0-9BC2-B7335383B0BA}" v="10" dt="2022-04-27T00:46:55.538"/>
    <p1510:client id="{35209F2F-1F2B-632A-DA11-49377D58576E}" v="74" dt="2022-04-27T06:26:43.860"/>
    <p1510:client id="{7E8DEC4E-C6E5-A4D3-6135-3227E21F4873}" v="5" dt="2022-04-26T22:22:42.516"/>
    <p1510:client id="{9C67AA4D-E516-C299-7FAE-9CDEE7F1452A}" v="6" dt="2022-04-27T17:11:42.905"/>
    <p1510:client id="{A66B30C5-90F0-7B18-53AF-07ECBFC1243B}" v="2" dt="2022-04-27T06:16:13.528"/>
    <p1510:client id="{AB6114FF-6527-4089-875B-A39A324D58FC}" v="25" dt="2022-04-24T20:12:13.315"/>
    <p1510:client id="{F9B20BAD-F929-35B1-B2E8-CA2E029F47A9}" v="3" dt="2022-04-27T20:22:26.955"/>
    <p1510:client id="{FBC67ECE-D2F4-7F9F-395B-4818E1E0BD58}" v="14" dt="2022-04-27T06:28:58.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36C583-8FD6-4ED0-86CE-7215694D1C70}"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A1F31-8D6B-4074-9374-6536E86C4DA5}" type="slidenum">
              <a:rPr lang="en-US" smtClean="0"/>
              <a:t>‹#›</a:t>
            </a:fld>
            <a:endParaRPr lang="en-US"/>
          </a:p>
        </p:txBody>
      </p:sp>
    </p:spTree>
    <p:extLst>
      <p:ext uri="{BB962C8B-B14F-4D97-AF65-F5344CB8AC3E}">
        <p14:creationId xmlns:p14="http://schemas.microsoft.com/office/powerpoint/2010/main" val="119712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6C583-8FD6-4ED0-86CE-7215694D1C70}"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A1F31-8D6B-4074-9374-6536E86C4DA5}" type="slidenum">
              <a:rPr lang="en-US" smtClean="0"/>
              <a:t>‹#›</a:t>
            </a:fld>
            <a:endParaRPr lang="en-US"/>
          </a:p>
        </p:txBody>
      </p:sp>
    </p:spTree>
    <p:extLst>
      <p:ext uri="{BB962C8B-B14F-4D97-AF65-F5344CB8AC3E}">
        <p14:creationId xmlns:p14="http://schemas.microsoft.com/office/powerpoint/2010/main" val="105760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6C583-8FD6-4ED0-86CE-7215694D1C70}"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A1F31-8D6B-4074-9374-6536E86C4D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653708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6C583-8FD6-4ED0-86CE-7215694D1C70}"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A1F31-8D6B-4074-9374-6536E86C4DA5}" type="slidenum">
              <a:rPr lang="en-US" smtClean="0"/>
              <a:t>‹#›</a:t>
            </a:fld>
            <a:endParaRPr lang="en-US"/>
          </a:p>
        </p:txBody>
      </p:sp>
    </p:spTree>
    <p:extLst>
      <p:ext uri="{BB962C8B-B14F-4D97-AF65-F5344CB8AC3E}">
        <p14:creationId xmlns:p14="http://schemas.microsoft.com/office/powerpoint/2010/main" val="3949557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6C583-8FD6-4ED0-86CE-7215694D1C70}"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A1F31-8D6B-4074-9374-6536E86C4D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4639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6C583-8FD6-4ED0-86CE-7215694D1C70}"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A1F31-8D6B-4074-9374-6536E86C4DA5}" type="slidenum">
              <a:rPr lang="en-US" smtClean="0"/>
              <a:t>‹#›</a:t>
            </a:fld>
            <a:endParaRPr lang="en-US"/>
          </a:p>
        </p:txBody>
      </p:sp>
    </p:spTree>
    <p:extLst>
      <p:ext uri="{BB962C8B-B14F-4D97-AF65-F5344CB8AC3E}">
        <p14:creationId xmlns:p14="http://schemas.microsoft.com/office/powerpoint/2010/main" val="3233535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36C583-8FD6-4ED0-86CE-7215694D1C70}"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A1F31-8D6B-4074-9374-6536E86C4DA5}" type="slidenum">
              <a:rPr lang="en-US" smtClean="0"/>
              <a:t>‹#›</a:t>
            </a:fld>
            <a:endParaRPr lang="en-US"/>
          </a:p>
        </p:txBody>
      </p:sp>
    </p:spTree>
    <p:extLst>
      <p:ext uri="{BB962C8B-B14F-4D97-AF65-F5344CB8AC3E}">
        <p14:creationId xmlns:p14="http://schemas.microsoft.com/office/powerpoint/2010/main" val="867831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36C583-8FD6-4ED0-86CE-7215694D1C70}"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A1F31-8D6B-4074-9374-6536E86C4DA5}" type="slidenum">
              <a:rPr lang="en-US" smtClean="0"/>
              <a:t>‹#›</a:t>
            </a:fld>
            <a:endParaRPr lang="en-US"/>
          </a:p>
        </p:txBody>
      </p:sp>
    </p:spTree>
    <p:extLst>
      <p:ext uri="{BB962C8B-B14F-4D97-AF65-F5344CB8AC3E}">
        <p14:creationId xmlns:p14="http://schemas.microsoft.com/office/powerpoint/2010/main" val="346351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36C583-8FD6-4ED0-86CE-7215694D1C70}"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A1F31-8D6B-4074-9374-6536E86C4DA5}" type="slidenum">
              <a:rPr lang="en-US" smtClean="0"/>
              <a:t>‹#›</a:t>
            </a:fld>
            <a:endParaRPr lang="en-US"/>
          </a:p>
        </p:txBody>
      </p:sp>
    </p:spTree>
    <p:extLst>
      <p:ext uri="{BB962C8B-B14F-4D97-AF65-F5344CB8AC3E}">
        <p14:creationId xmlns:p14="http://schemas.microsoft.com/office/powerpoint/2010/main" val="325172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6C583-8FD6-4ED0-86CE-7215694D1C70}"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A1F31-8D6B-4074-9374-6536E86C4DA5}" type="slidenum">
              <a:rPr lang="en-US" smtClean="0"/>
              <a:t>‹#›</a:t>
            </a:fld>
            <a:endParaRPr lang="en-US"/>
          </a:p>
        </p:txBody>
      </p:sp>
    </p:spTree>
    <p:extLst>
      <p:ext uri="{BB962C8B-B14F-4D97-AF65-F5344CB8AC3E}">
        <p14:creationId xmlns:p14="http://schemas.microsoft.com/office/powerpoint/2010/main" val="22622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36C583-8FD6-4ED0-86CE-7215694D1C70}"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A1F31-8D6B-4074-9374-6536E86C4DA5}" type="slidenum">
              <a:rPr lang="en-US" smtClean="0"/>
              <a:t>‹#›</a:t>
            </a:fld>
            <a:endParaRPr lang="en-US"/>
          </a:p>
        </p:txBody>
      </p:sp>
    </p:spTree>
    <p:extLst>
      <p:ext uri="{BB962C8B-B14F-4D97-AF65-F5344CB8AC3E}">
        <p14:creationId xmlns:p14="http://schemas.microsoft.com/office/powerpoint/2010/main" val="349176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36C583-8FD6-4ED0-86CE-7215694D1C70}"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EA1F31-8D6B-4074-9374-6536E86C4DA5}" type="slidenum">
              <a:rPr lang="en-US" smtClean="0"/>
              <a:t>‹#›</a:t>
            </a:fld>
            <a:endParaRPr lang="en-US"/>
          </a:p>
        </p:txBody>
      </p:sp>
    </p:spTree>
    <p:extLst>
      <p:ext uri="{BB962C8B-B14F-4D97-AF65-F5344CB8AC3E}">
        <p14:creationId xmlns:p14="http://schemas.microsoft.com/office/powerpoint/2010/main" val="100110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E36C583-8FD6-4ED0-86CE-7215694D1C70}"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EA1F31-8D6B-4074-9374-6536E86C4DA5}" type="slidenum">
              <a:rPr lang="en-US" smtClean="0"/>
              <a:t>‹#›</a:t>
            </a:fld>
            <a:endParaRPr lang="en-US"/>
          </a:p>
        </p:txBody>
      </p:sp>
    </p:spTree>
    <p:extLst>
      <p:ext uri="{BB962C8B-B14F-4D97-AF65-F5344CB8AC3E}">
        <p14:creationId xmlns:p14="http://schemas.microsoft.com/office/powerpoint/2010/main" val="325442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6C583-8FD6-4ED0-86CE-7215694D1C70}"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EA1F31-8D6B-4074-9374-6536E86C4DA5}" type="slidenum">
              <a:rPr lang="en-US" smtClean="0"/>
              <a:t>‹#›</a:t>
            </a:fld>
            <a:endParaRPr lang="en-US"/>
          </a:p>
        </p:txBody>
      </p:sp>
    </p:spTree>
    <p:extLst>
      <p:ext uri="{BB962C8B-B14F-4D97-AF65-F5344CB8AC3E}">
        <p14:creationId xmlns:p14="http://schemas.microsoft.com/office/powerpoint/2010/main" val="36505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36C583-8FD6-4ED0-86CE-7215694D1C70}"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A1F31-8D6B-4074-9374-6536E86C4DA5}" type="slidenum">
              <a:rPr lang="en-US" smtClean="0"/>
              <a:t>‹#›</a:t>
            </a:fld>
            <a:endParaRPr lang="en-US"/>
          </a:p>
        </p:txBody>
      </p:sp>
    </p:spTree>
    <p:extLst>
      <p:ext uri="{BB962C8B-B14F-4D97-AF65-F5344CB8AC3E}">
        <p14:creationId xmlns:p14="http://schemas.microsoft.com/office/powerpoint/2010/main" val="270754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36C583-8FD6-4ED0-86CE-7215694D1C70}"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A1F31-8D6B-4074-9374-6536E86C4DA5}" type="slidenum">
              <a:rPr lang="en-US" smtClean="0"/>
              <a:t>‹#›</a:t>
            </a:fld>
            <a:endParaRPr lang="en-US"/>
          </a:p>
        </p:txBody>
      </p:sp>
    </p:spTree>
    <p:extLst>
      <p:ext uri="{BB962C8B-B14F-4D97-AF65-F5344CB8AC3E}">
        <p14:creationId xmlns:p14="http://schemas.microsoft.com/office/powerpoint/2010/main" val="149290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36C583-8FD6-4ED0-86CE-7215694D1C70}" type="datetimeFigureOut">
              <a:rPr lang="en-US" smtClean="0"/>
              <a:t>5/1/2022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EA1F31-8D6B-4074-9374-6536E86C4DA5}" type="slidenum">
              <a:rPr lang="en-US" smtClean="0"/>
              <a:t>‹#›</a:t>
            </a:fld>
            <a:endParaRPr lang="en-US"/>
          </a:p>
        </p:txBody>
      </p:sp>
    </p:spTree>
    <p:extLst>
      <p:ext uri="{BB962C8B-B14F-4D97-AF65-F5344CB8AC3E}">
        <p14:creationId xmlns:p14="http://schemas.microsoft.com/office/powerpoint/2010/main" val="3994234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1428-43EB-4FEB-BEC8-3FA4127ECFFD}"/>
              </a:ext>
            </a:extLst>
          </p:cNvPr>
          <p:cNvSpPr>
            <a:spLocks noGrp="1"/>
          </p:cNvSpPr>
          <p:nvPr>
            <p:ph type="ctrTitle"/>
          </p:nvPr>
        </p:nvSpPr>
        <p:spPr>
          <a:xfrm>
            <a:off x="1507067" y="1569466"/>
            <a:ext cx="7766936" cy="1969890"/>
          </a:xfrm>
        </p:spPr>
        <p:txBody>
          <a:bodyPr>
            <a:normAutofit fontScale="90000"/>
          </a:bodyPr>
          <a:lstStyle/>
          <a:p>
            <a:pPr algn="ctr"/>
            <a:br>
              <a:rPr lang="en-US" sz="3800" b="1" dirty="0"/>
            </a:br>
            <a:r>
              <a:rPr lang="en-US" sz="3600" b="1" dirty="0"/>
              <a:t>Predicting Injury Severity Risk Factors using US Accidents Data</a:t>
            </a:r>
            <a:br>
              <a:rPr lang="en-US" sz="3600" b="1" dirty="0"/>
            </a:br>
            <a:br>
              <a:rPr lang="en-US" sz="3200" b="1" dirty="0"/>
            </a:br>
            <a:r>
              <a:rPr lang="en-US" sz="2000" b="1" dirty="0">
                <a:ea typeface="+mj-lt"/>
                <a:cs typeface="+mj-lt"/>
              </a:rPr>
              <a:t>MSIS 5633 PREDICTIVE ANALYTICS</a:t>
            </a:r>
            <a:endParaRPr lang="en-US" sz="2000" b="1" dirty="0"/>
          </a:p>
        </p:txBody>
      </p:sp>
      <p:sp>
        <p:nvSpPr>
          <p:cNvPr id="3" name="Subtitle 2">
            <a:extLst>
              <a:ext uri="{FF2B5EF4-FFF2-40B4-BE49-F238E27FC236}">
                <a16:creationId xmlns:a16="http://schemas.microsoft.com/office/drawing/2014/main" id="{8FD1D376-842E-485F-8C16-F6DB3AF657AD}"/>
              </a:ext>
            </a:extLst>
          </p:cNvPr>
          <p:cNvSpPr>
            <a:spLocks noGrp="1"/>
          </p:cNvSpPr>
          <p:nvPr>
            <p:ph type="subTitle" idx="1"/>
          </p:nvPr>
        </p:nvSpPr>
        <p:spPr>
          <a:xfrm>
            <a:off x="1507067" y="4050833"/>
            <a:ext cx="7766936" cy="1547327"/>
          </a:xfrm>
        </p:spPr>
        <p:txBody>
          <a:bodyPr>
            <a:normAutofit lnSpcReduction="10000"/>
          </a:bodyPr>
          <a:lstStyle/>
          <a:p>
            <a:pPr algn="ctr"/>
            <a:r>
              <a:rPr lang="en-US" sz="2000" b="1" dirty="0"/>
              <a:t>TERM PROJECT PRESENTATION – TEAM 2</a:t>
            </a:r>
            <a:endParaRPr lang="en-US" dirty="0"/>
          </a:p>
          <a:p>
            <a:pPr algn="ctr"/>
            <a:r>
              <a:rPr lang="en-US" dirty="0"/>
              <a:t>Satheneni Nithya Sri – A20341237</a:t>
            </a:r>
          </a:p>
          <a:p>
            <a:pPr algn="ctr"/>
            <a:r>
              <a:rPr lang="en-US" dirty="0"/>
              <a:t>Paul Davis - A20357720</a:t>
            </a:r>
          </a:p>
          <a:p>
            <a:pPr algn="ctr"/>
            <a:r>
              <a:rPr lang="en-US" dirty="0"/>
              <a:t>Shirley She - A20252695</a:t>
            </a:r>
          </a:p>
          <a:p>
            <a:pPr algn="ctr"/>
            <a:endParaRPr lang="en-US"/>
          </a:p>
        </p:txBody>
      </p:sp>
    </p:spTree>
    <p:extLst>
      <p:ext uri="{BB962C8B-B14F-4D97-AF65-F5344CB8AC3E}">
        <p14:creationId xmlns:p14="http://schemas.microsoft.com/office/powerpoint/2010/main" val="101810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ormAutofit/>
          </a:bodyPr>
          <a:lstStyle/>
          <a:p>
            <a:r>
              <a:rPr lang="en-US" sz="3800"/>
              <a:t>DATA PREPARATION (Cont.)</a:t>
            </a:r>
          </a:p>
        </p:txBody>
      </p:sp>
      <p:pic>
        <p:nvPicPr>
          <p:cNvPr id="5" name="Content Placeholder 4">
            <a:extLst>
              <a:ext uri="{FF2B5EF4-FFF2-40B4-BE49-F238E27FC236}">
                <a16:creationId xmlns:a16="http://schemas.microsoft.com/office/drawing/2014/main" id="{4480EFB1-EAFF-4042-A1E9-5EB179C40AB6}"/>
              </a:ext>
            </a:extLst>
          </p:cNvPr>
          <p:cNvPicPr>
            <a:picLocks noGrp="1" noChangeAspect="1"/>
          </p:cNvPicPr>
          <p:nvPr>
            <p:ph idx="1"/>
          </p:nvPr>
        </p:nvPicPr>
        <p:blipFill>
          <a:blip r:embed="rId2"/>
          <a:stretch>
            <a:fillRect/>
          </a:stretch>
        </p:blipFill>
        <p:spPr>
          <a:xfrm>
            <a:off x="1092726" y="2418080"/>
            <a:ext cx="7453811" cy="3230880"/>
          </a:xfrm>
        </p:spPr>
      </p:pic>
    </p:spTree>
    <p:extLst>
      <p:ext uri="{BB962C8B-B14F-4D97-AF65-F5344CB8AC3E}">
        <p14:creationId xmlns:p14="http://schemas.microsoft.com/office/powerpoint/2010/main" val="3790782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a:xfrm>
            <a:off x="677334" y="609600"/>
            <a:ext cx="5222281" cy="1292352"/>
          </a:xfrm>
        </p:spPr>
        <p:txBody>
          <a:bodyPr>
            <a:normAutofit/>
          </a:bodyPr>
          <a:lstStyle/>
          <a:p>
            <a:r>
              <a:rPr lang="en-US"/>
              <a:t>DATA PREPARATION (Cont.)</a:t>
            </a:r>
          </a:p>
        </p:txBody>
      </p:sp>
      <p:sp>
        <p:nvSpPr>
          <p:cNvPr id="30" name="Isosceles Triangle 8">
            <a:extLst>
              <a:ext uri="{FF2B5EF4-FFF2-40B4-BE49-F238E27FC236}">
                <a16:creationId xmlns:a16="http://schemas.microsoft.com/office/drawing/2014/main" id="{82FCA8AA-470A-46EF-AC08-74C610468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Content Placeholder 12">
            <a:extLst>
              <a:ext uri="{FF2B5EF4-FFF2-40B4-BE49-F238E27FC236}">
                <a16:creationId xmlns:a16="http://schemas.microsoft.com/office/drawing/2014/main" id="{34960827-78FD-43FA-8101-819894678C8F}"/>
              </a:ext>
            </a:extLst>
          </p:cNvPr>
          <p:cNvSpPr>
            <a:spLocks noGrp="1"/>
          </p:cNvSpPr>
          <p:nvPr>
            <p:ph idx="1"/>
          </p:nvPr>
        </p:nvSpPr>
        <p:spPr>
          <a:xfrm>
            <a:off x="681001" y="2185416"/>
            <a:ext cx="5211607" cy="3855946"/>
          </a:xfrm>
        </p:spPr>
        <p:txBody>
          <a:bodyPr>
            <a:normAutofit/>
          </a:bodyPr>
          <a:lstStyle/>
          <a:p>
            <a:pPr>
              <a:lnSpc>
                <a:spcPct val="150000"/>
              </a:lnSpc>
            </a:pPr>
            <a:r>
              <a:rPr lang="en-US"/>
              <a:t>The variable INJ_SEV is used to describe the severity of an injury. The numbers that are relevant range from 0.5 to 5.5, and the remaining values are unknown or missing. To include only the relevant values, we utilize a row filter and numeric binner.</a:t>
            </a:r>
          </a:p>
          <a:p>
            <a:pPr>
              <a:lnSpc>
                <a:spcPct val="150000"/>
              </a:lnSpc>
            </a:pPr>
            <a:r>
              <a:rPr lang="en-US"/>
              <a:t>In this way, we use various filters to get only the appropriate data from variables.</a:t>
            </a:r>
          </a:p>
          <a:p>
            <a:pPr marL="0" indent="0">
              <a:buNone/>
            </a:pPr>
            <a:endParaRPr lang="en-US"/>
          </a:p>
        </p:txBody>
      </p:sp>
      <p:pic>
        <p:nvPicPr>
          <p:cNvPr id="16" name="Picture 15" descr="Graphical user interface, text, application, email&#10;&#10;Description automatically generated">
            <a:extLst>
              <a:ext uri="{FF2B5EF4-FFF2-40B4-BE49-F238E27FC236}">
                <a16:creationId xmlns:a16="http://schemas.microsoft.com/office/drawing/2014/main" id="{4C41957B-96B7-4F67-BCDC-22D1A48EB390}"/>
              </a:ext>
            </a:extLst>
          </p:cNvPr>
          <p:cNvPicPr>
            <a:picLocks noChangeAspect="1"/>
          </p:cNvPicPr>
          <p:nvPr/>
        </p:nvPicPr>
        <p:blipFill rotWithShape="1">
          <a:blip r:embed="rId2"/>
          <a:srcRect r="-6" b="4620"/>
          <a:stretch/>
        </p:blipFill>
        <p:spPr>
          <a:xfrm>
            <a:off x="6129405" y="1102999"/>
            <a:ext cx="2694555" cy="2229395"/>
          </a:xfrm>
          <a:prstGeom prst="rect">
            <a:avLst/>
          </a:prstGeom>
        </p:spPr>
      </p:pic>
      <p:pic>
        <p:nvPicPr>
          <p:cNvPr id="17" name="Content Placeholder 7" descr="Graphical user interface, text, application&#10;&#10;Description automatically generated">
            <a:extLst>
              <a:ext uri="{FF2B5EF4-FFF2-40B4-BE49-F238E27FC236}">
                <a16:creationId xmlns:a16="http://schemas.microsoft.com/office/drawing/2014/main" id="{EB1A51F0-DD3A-4B48-AD46-F9A2F507FB61}"/>
              </a:ext>
            </a:extLst>
          </p:cNvPr>
          <p:cNvPicPr>
            <a:picLocks noChangeAspect="1"/>
          </p:cNvPicPr>
          <p:nvPr/>
        </p:nvPicPr>
        <p:blipFill rotWithShape="1">
          <a:blip r:embed="rId3"/>
          <a:srcRect r="27181" b="3"/>
          <a:stretch/>
        </p:blipFill>
        <p:spPr>
          <a:xfrm>
            <a:off x="5983101" y="3429000"/>
            <a:ext cx="2840859" cy="2350442"/>
          </a:xfrm>
          <a:prstGeom prst="rect">
            <a:avLst/>
          </a:prstGeom>
        </p:spPr>
      </p:pic>
    </p:spTree>
    <p:extLst>
      <p:ext uri="{BB962C8B-B14F-4D97-AF65-F5344CB8AC3E}">
        <p14:creationId xmlns:p14="http://schemas.microsoft.com/office/powerpoint/2010/main" val="110916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a:xfrm>
            <a:off x="677330" y="609600"/>
            <a:ext cx="6208102" cy="821891"/>
          </a:xfrm>
        </p:spPr>
        <p:txBody>
          <a:bodyPr anchor="ctr">
            <a:noAutofit/>
          </a:bodyPr>
          <a:lstStyle/>
          <a:p>
            <a:pPr>
              <a:lnSpc>
                <a:spcPct val="90000"/>
              </a:lnSpc>
            </a:pPr>
            <a:r>
              <a:rPr lang="en-US" sz="3800"/>
              <a:t>DATA PREPARATION (Cont.)</a:t>
            </a:r>
          </a:p>
        </p:txBody>
      </p:sp>
      <p:pic>
        <p:nvPicPr>
          <p:cNvPr id="9" name="Picture 8" descr="Graphical user interface, text, application&#10;&#10;Description automatically generated">
            <a:extLst>
              <a:ext uri="{FF2B5EF4-FFF2-40B4-BE49-F238E27FC236}">
                <a16:creationId xmlns:a16="http://schemas.microsoft.com/office/drawing/2014/main" id="{81B4BDBF-BB97-4016-8AE7-3D2DD113A18B}"/>
              </a:ext>
            </a:extLst>
          </p:cNvPr>
          <p:cNvPicPr>
            <a:picLocks noChangeAspect="1"/>
          </p:cNvPicPr>
          <p:nvPr/>
        </p:nvPicPr>
        <p:blipFill>
          <a:blip r:embed="rId2"/>
          <a:stretch>
            <a:fillRect/>
          </a:stretch>
        </p:blipFill>
        <p:spPr>
          <a:xfrm>
            <a:off x="1755648" y="4339082"/>
            <a:ext cx="3193436" cy="1909317"/>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7F5FDF76-F509-4804-AC46-D08D4582395C}"/>
              </a:ext>
            </a:extLst>
          </p:cNvPr>
          <p:cNvPicPr>
            <a:picLocks noChangeAspect="1"/>
          </p:cNvPicPr>
          <p:nvPr/>
        </p:nvPicPr>
        <p:blipFill>
          <a:blip r:embed="rId3"/>
          <a:stretch>
            <a:fillRect/>
          </a:stretch>
        </p:blipFill>
        <p:spPr>
          <a:xfrm>
            <a:off x="5406702" y="4303455"/>
            <a:ext cx="3069786" cy="1944944"/>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383D3728-71EB-4D6B-8431-FB7F3D872EB4}"/>
              </a:ext>
            </a:extLst>
          </p:cNvPr>
          <p:cNvPicPr>
            <a:picLocks noChangeAspect="1"/>
          </p:cNvPicPr>
          <p:nvPr/>
        </p:nvPicPr>
        <p:blipFill>
          <a:blip r:embed="rId4"/>
          <a:stretch>
            <a:fillRect/>
          </a:stretch>
        </p:blipFill>
        <p:spPr>
          <a:xfrm>
            <a:off x="2272182" y="1618488"/>
            <a:ext cx="5858032" cy="2533597"/>
          </a:xfrm>
          <a:prstGeom prst="rect">
            <a:avLst/>
          </a:prstGeom>
        </p:spPr>
      </p:pic>
    </p:spTree>
    <p:extLst>
      <p:ext uri="{BB962C8B-B14F-4D97-AF65-F5344CB8AC3E}">
        <p14:creationId xmlns:p14="http://schemas.microsoft.com/office/powerpoint/2010/main" val="2099068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DATA PREPARATION (Cont.)</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a:xfrm>
            <a:off x="677334" y="1930400"/>
            <a:ext cx="8402658" cy="4031488"/>
          </a:xfrm>
        </p:spPr>
        <p:txBody>
          <a:bodyPr>
            <a:normAutofit lnSpcReduction="10000"/>
          </a:bodyPr>
          <a:lstStyle/>
          <a:p>
            <a:pPr>
              <a:lnSpc>
                <a:spcPct val="150000"/>
              </a:lnSpc>
            </a:pPr>
            <a:r>
              <a:rPr lang="en-US"/>
              <a:t>After deciding the suitable variables, the next step is to </a:t>
            </a:r>
            <a:r>
              <a:rPr lang="en-US" b="1"/>
              <a:t>partition</a:t>
            </a:r>
            <a:r>
              <a:rPr lang="en-US"/>
              <a:t> the data that is used for training various machine learning models. In our model, we used two ways to partition the data into training and testing sets.</a:t>
            </a:r>
          </a:p>
          <a:p>
            <a:pPr>
              <a:lnSpc>
                <a:spcPct val="150000"/>
              </a:lnSpc>
            </a:pPr>
            <a:r>
              <a:rPr lang="en-US"/>
              <a:t>X-Partitioner Node and Partitioner Node.</a:t>
            </a:r>
          </a:p>
          <a:p>
            <a:pPr>
              <a:lnSpc>
                <a:spcPct val="150000"/>
              </a:lnSpc>
            </a:pPr>
            <a:r>
              <a:rPr lang="en-US" b="1"/>
              <a:t>X-Partitioner Node: </a:t>
            </a:r>
            <a:r>
              <a:rPr lang="en-US"/>
              <a:t>This node divides the data into N number of folds as specified by the user and combines all the data using an aggregator after modeling.</a:t>
            </a:r>
          </a:p>
          <a:p>
            <a:pPr>
              <a:lnSpc>
                <a:spcPct val="150000"/>
              </a:lnSpc>
            </a:pPr>
            <a:r>
              <a:rPr lang="en-US" b="1"/>
              <a:t>Partitioner Node: </a:t>
            </a:r>
            <a:r>
              <a:rPr lang="en-US"/>
              <a:t>This node partitions the data into a single training and testing set based on the percentage we provide in the configurations.</a:t>
            </a:r>
            <a:endParaRPr lang="en-US" b="1"/>
          </a:p>
        </p:txBody>
      </p:sp>
    </p:spTree>
    <p:extLst>
      <p:ext uri="{BB962C8B-B14F-4D97-AF65-F5344CB8AC3E}">
        <p14:creationId xmlns:p14="http://schemas.microsoft.com/office/powerpoint/2010/main" val="364389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DATA PREPARATION (Cont.)</a:t>
            </a:r>
          </a:p>
        </p:txBody>
      </p:sp>
      <p:sp>
        <p:nvSpPr>
          <p:cNvPr id="8" name="Text Placeholder 7">
            <a:extLst>
              <a:ext uri="{FF2B5EF4-FFF2-40B4-BE49-F238E27FC236}">
                <a16:creationId xmlns:a16="http://schemas.microsoft.com/office/drawing/2014/main" id="{D6CCA489-6229-4857-B9E1-0BC26D6B21F5}"/>
              </a:ext>
            </a:extLst>
          </p:cNvPr>
          <p:cNvSpPr>
            <a:spLocks noGrp="1"/>
          </p:cNvSpPr>
          <p:nvPr>
            <p:ph type="body" sz="quarter" idx="1"/>
          </p:nvPr>
        </p:nvSpPr>
        <p:spPr>
          <a:xfrm>
            <a:off x="675745" y="1691641"/>
            <a:ext cx="4185623" cy="576262"/>
          </a:xfrm>
        </p:spPr>
        <p:txBody>
          <a:bodyPr/>
          <a:lstStyle/>
          <a:p>
            <a:r>
              <a:rPr lang="en-US" sz="1800"/>
              <a:t>X-Partitioner Node:</a:t>
            </a:r>
          </a:p>
        </p:txBody>
      </p:sp>
      <p:pic>
        <p:nvPicPr>
          <p:cNvPr id="5" name="Content Placeholder 4">
            <a:extLst>
              <a:ext uri="{FF2B5EF4-FFF2-40B4-BE49-F238E27FC236}">
                <a16:creationId xmlns:a16="http://schemas.microsoft.com/office/drawing/2014/main" id="{B12467D8-D3DC-43A3-AF12-8867D268BBEC}"/>
              </a:ext>
            </a:extLst>
          </p:cNvPr>
          <p:cNvPicPr>
            <a:picLocks noGrp="1" noChangeAspect="1"/>
          </p:cNvPicPr>
          <p:nvPr>
            <p:ph sz="half" idx="2"/>
          </p:nvPr>
        </p:nvPicPr>
        <p:blipFill>
          <a:blip r:embed="rId2"/>
          <a:stretch>
            <a:fillRect/>
          </a:stretch>
        </p:blipFill>
        <p:spPr>
          <a:xfrm>
            <a:off x="676718" y="2395728"/>
            <a:ext cx="4184650" cy="3453259"/>
          </a:xfrm>
        </p:spPr>
      </p:pic>
      <p:sp>
        <p:nvSpPr>
          <p:cNvPr id="9" name="Text Placeholder 8">
            <a:extLst>
              <a:ext uri="{FF2B5EF4-FFF2-40B4-BE49-F238E27FC236}">
                <a16:creationId xmlns:a16="http://schemas.microsoft.com/office/drawing/2014/main" id="{F62CC157-1206-49E8-A902-07B790E6DA6C}"/>
              </a:ext>
            </a:extLst>
          </p:cNvPr>
          <p:cNvSpPr>
            <a:spLocks noGrp="1"/>
          </p:cNvSpPr>
          <p:nvPr>
            <p:ph type="body" idx="3"/>
          </p:nvPr>
        </p:nvSpPr>
        <p:spPr>
          <a:xfrm>
            <a:off x="5088383" y="1691642"/>
            <a:ext cx="4185618" cy="576262"/>
          </a:xfrm>
        </p:spPr>
        <p:txBody>
          <a:bodyPr/>
          <a:lstStyle/>
          <a:p>
            <a:r>
              <a:rPr lang="en-US" sz="1800"/>
              <a:t>Partitioner Node:</a:t>
            </a:r>
          </a:p>
        </p:txBody>
      </p:sp>
      <p:pic>
        <p:nvPicPr>
          <p:cNvPr id="7" name="Picture 6">
            <a:extLst>
              <a:ext uri="{FF2B5EF4-FFF2-40B4-BE49-F238E27FC236}">
                <a16:creationId xmlns:a16="http://schemas.microsoft.com/office/drawing/2014/main" id="{51CCE562-8FCE-4782-9B61-148AE5BB0B64}"/>
              </a:ext>
            </a:extLst>
          </p:cNvPr>
          <p:cNvPicPr>
            <a:picLocks noChangeAspect="1"/>
          </p:cNvPicPr>
          <p:nvPr/>
        </p:nvPicPr>
        <p:blipFill>
          <a:blip r:embed="rId3"/>
          <a:stretch>
            <a:fillRect/>
          </a:stretch>
        </p:blipFill>
        <p:spPr>
          <a:xfrm>
            <a:off x="5275649" y="2463868"/>
            <a:ext cx="3811085" cy="3385119"/>
          </a:xfrm>
          <a:prstGeom prst="rect">
            <a:avLst/>
          </a:prstGeom>
        </p:spPr>
      </p:pic>
    </p:spTree>
    <p:extLst>
      <p:ext uri="{BB962C8B-B14F-4D97-AF65-F5344CB8AC3E}">
        <p14:creationId xmlns:p14="http://schemas.microsoft.com/office/powerpoint/2010/main" val="71825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DATA PREPARATION (Cont.)</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a:xfrm>
            <a:off x="677334" y="1755648"/>
            <a:ext cx="8596668" cy="4315968"/>
          </a:xfrm>
        </p:spPr>
        <p:txBody>
          <a:bodyPr>
            <a:noAutofit/>
          </a:bodyPr>
          <a:lstStyle/>
          <a:p>
            <a:pPr>
              <a:lnSpc>
                <a:spcPct val="150000"/>
              </a:lnSpc>
            </a:pPr>
            <a:r>
              <a:rPr lang="en-US" sz="1750" b="1">
                <a:effectLst/>
                <a:ea typeface="Calibri" panose="020F0502020204030204" pitchFamily="34" charset="0"/>
                <a:cs typeface="Times New Roman" panose="02020603050405020304" pitchFamily="18" charset="0"/>
              </a:rPr>
              <a:t>Data balancing</a:t>
            </a:r>
            <a:r>
              <a:rPr lang="en-US" sz="1750">
                <a:effectLst/>
                <a:ea typeface="Calibri" panose="020F0502020204030204" pitchFamily="34" charset="0"/>
                <a:cs typeface="Times New Roman" panose="02020603050405020304" pitchFamily="18" charset="0"/>
              </a:rPr>
              <a:t> is another key aspect of data preparation. We won't be able to get reliable findings for our machine learning models until we have properly balanced data, which will be a big disadvantage. We employed two alternative methods of data sampling to address this problem: SMOTE and Equal Size Sampling.</a:t>
            </a:r>
          </a:p>
          <a:p>
            <a:pPr>
              <a:lnSpc>
                <a:spcPct val="150000"/>
              </a:lnSpc>
            </a:pPr>
            <a:r>
              <a:rPr lang="en-US" sz="1750" b="1">
                <a:cs typeface="Times New Roman" panose="02020603050405020304" pitchFamily="18" charset="0"/>
              </a:rPr>
              <a:t>SMOTE: </a:t>
            </a:r>
            <a:r>
              <a:rPr lang="en-US" sz="1750">
                <a:cs typeface="Times New Roman" panose="02020603050405020304" pitchFamily="18" charset="0"/>
              </a:rPr>
              <a:t>Smote node usually oversamples the minority classes or under samples the majority classes in our data based on the k-nearest neighbors.</a:t>
            </a:r>
          </a:p>
          <a:p>
            <a:pPr>
              <a:lnSpc>
                <a:spcPct val="150000"/>
              </a:lnSpc>
            </a:pPr>
            <a:r>
              <a:rPr lang="en-US" sz="1750" b="1">
                <a:cs typeface="Times New Roman" panose="02020603050405020304" pitchFamily="18" charset="0"/>
              </a:rPr>
              <a:t>Equal Size Sampling: </a:t>
            </a:r>
            <a:r>
              <a:rPr lang="en-US" sz="1750">
                <a:cs typeface="Times New Roman" panose="02020603050405020304" pitchFamily="18" charset="0"/>
              </a:rPr>
              <a:t>This node removes the rows from input data to balance all the classes that are involved in the data. We used exact sampling for each of the model to have exactly same number of rows in our data for few models.</a:t>
            </a:r>
            <a:endParaRPr lang="en-US" sz="1750" b="1"/>
          </a:p>
        </p:txBody>
      </p:sp>
    </p:spTree>
    <p:extLst>
      <p:ext uri="{BB962C8B-B14F-4D97-AF65-F5344CB8AC3E}">
        <p14:creationId xmlns:p14="http://schemas.microsoft.com/office/powerpoint/2010/main" val="4000238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DATA PREPARATION (Cont.)</a:t>
            </a:r>
          </a:p>
        </p:txBody>
      </p:sp>
      <p:sp>
        <p:nvSpPr>
          <p:cNvPr id="8" name="Text Placeholder 7">
            <a:extLst>
              <a:ext uri="{FF2B5EF4-FFF2-40B4-BE49-F238E27FC236}">
                <a16:creationId xmlns:a16="http://schemas.microsoft.com/office/drawing/2014/main" id="{D6CCA489-6229-4857-B9E1-0BC26D6B21F5}"/>
              </a:ext>
            </a:extLst>
          </p:cNvPr>
          <p:cNvSpPr>
            <a:spLocks noGrp="1"/>
          </p:cNvSpPr>
          <p:nvPr>
            <p:ph type="body" sz="quarter" idx="1"/>
          </p:nvPr>
        </p:nvSpPr>
        <p:spPr>
          <a:xfrm>
            <a:off x="675745" y="1691641"/>
            <a:ext cx="4185623" cy="576262"/>
          </a:xfrm>
        </p:spPr>
        <p:txBody>
          <a:bodyPr/>
          <a:lstStyle/>
          <a:p>
            <a:r>
              <a:rPr lang="en-US" sz="1800"/>
              <a:t>SMOTE Node:</a:t>
            </a:r>
          </a:p>
        </p:txBody>
      </p:sp>
      <p:sp>
        <p:nvSpPr>
          <p:cNvPr id="9" name="Text Placeholder 8">
            <a:extLst>
              <a:ext uri="{FF2B5EF4-FFF2-40B4-BE49-F238E27FC236}">
                <a16:creationId xmlns:a16="http://schemas.microsoft.com/office/drawing/2014/main" id="{F62CC157-1206-49E8-A902-07B790E6DA6C}"/>
              </a:ext>
            </a:extLst>
          </p:cNvPr>
          <p:cNvSpPr>
            <a:spLocks noGrp="1"/>
          </p:cNvSpPr>
          <p:nvPr>
            <p:ph type="body" idx="3"/>
          </p:nvPr>
        </p:nvSpPr>
        <p:spPr>
          <a:xfrm>
            <a:off x="5088383" y="1691642"/>
            <a:ext cx="4185618" cy="576262"/>
          </a:xfrm>
        </p:spPr>
        <p:txBody>
          <a:bodyPr/>
          <a:lstStyle/>
          <a:p>
            <a:r>
              <a:rPr lang="en-US" sz="1800"/>
              <a:t>Equal Size Sampling Node:</a:t>
            </a:r>
          </a:p>
        </p:txBody>
      </p:sp>
      <p:pic>
        <p:nvPicPr>
          <p:cNvPr id="10" name="Picture 9">
            <a:extLst>
              <a:ext uri="{FF2B5EF4-FFF2-40B4-BE49-F238E27FC236}">
                <a16:creationId xmlns:a16="http://schemas.microsoft.com/office/drawing/2014/main" id="{978C4178-6251-4DB0-B496-FA00DA59C537}"/>
              </a:ext>
            </a:extLst>
          </p:cNvPr>
          <p:cNvPicPr>
            <a:picLocks noChangeAspect="1"/>
          </p:cNvPicPr>
          <p:nvPr/>
        </p:nvPicPr>
        <p:blipFill>
          <a:blip r:embed="rId2"/>
          <a:stretch>
            <a:fillRect/>
          </a:stretch>
        </p:blipFill>
        <p:spPr>
          <a:xfrm>
            <a:off x="461556" y="2582741"/>
            <a:ext cx="4399812" cy="3132260"/>
          </a:xfrm>
          <a:prstGeom prst="rect">
            <a:avLst/>
          </a:prstGeom>
        </p:spPr>
      </p:pic>
      <p:pic>
        <p:nvPicPr>
          <p:cNvPr id="12" name="Picture 11">
            <a:extLst>
              <a:ext uri="{FF2B5EF4-FFF2-40B4-BE49-F238E27FC236}">
                <a16:creationId xmlns:a16="http://schemas.microsoft.com/office/drawing/2014/main" id="{675BFC60-B859-4098-BB49-416EAA4684DA}"/>
              </a:ext>
            </a:extLst>
          </p:cNvPr>
          <p:cNvPicPr>
            <a:picLocks noChangeAspect="1"/>
          </p:cNvPicPr>
          <p:nvPr/>
        </p:nvPicPr>
        <p:blipFill>
          <a:blip r:embed="rId3"/>
          <a:stretch>
            <a:fillRect/>
          </a:stretch>
        </p:blipFill>
        <p:spPr>
          <a:xfrm>
            <a:off x="5045742" y="2646750"/>
            <a:ext cx="4405694" cy="3068251"/>
          </a:xfrm>
          <a:prstGeom prst="rect">
            <a:avLst/>
          </a:prstGeom>
        </p:spPr>
      </p:pic>
    </p:spTree>
    <p:extLst>
      <p:ext uri="{BB962C8B-B14F-4D97-AF65-F5344CB8AC3E}">
        <p14:creationId xmlns:p14="http://schemas.microsoft.com/office/powerpoint/2010/main" val="1683788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a:xfrm>
            <a:off x="676746" y="609600"/>
            <a:ext cx="6373278" cy="1320800"/>
          </a:xfrm>
        </p:spPr>
        <p:txBody>
          <a:bodyPr anchor="ctr">
            <a:normAutofit/>
          </a:bodyPr>
          <a:lstStyle/>
          <a:p>
            <a:r>
              <a:rPr lang="en-US" sz="3800"/>
              <a:t>DATA PREPARATION (Cont.)</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a:xfrm>
            <a:off x="685167" y="1930400"/>
            <a:ext cx="3720916" cy="4442968"/>
          </a:xfrm>
        </p:spPr>
        <p:txBody>
          <a:bodyPr>
            <a:normAutofit fontScale="77500" lnSpcReduction="20000"/>
          </a:bodyPr>
          <a:lstStyle/>
          <a:p>
            <a:pPr>
              <a:lnSpc>
                <a:spcPct val="150000"/>
              </a:lnSpc>
            </a:pPr>
            <a:r>
              <a:rPr lang="en-US" sz="2300">
                <a:effectLst/>
                <a:ea typeface="Calibri" panose="020F0502020204030204" pitchFamily="34" charset="0"/>
                <a:cs typeface="Times New Roman" panose="02020603050405020304" pitchFamily="18" charset="0"/>
              </a:rPr>
              <a:t>The </a:t>
            </a:r>
            <a:r>
              <a:rPr lang="en-US" sz="2300" b="1">
                <a:effectLst/>
                <a:ea typeface="Calibri" panose="020F0502020204030204" pitchFamily="34" charset="0"/>
                <a:cs typeface="Times New Roman" panose="02020603050405020304" pitchFamily="18" charset="0"/>
              </a:rPr>
              <a:t>normalizer</a:t>
            </a:r>
            <a:r>
              <a:rPr lang="en-US" sz="2300">
                <a:effectLst/>
                <a:ea typeface="Calibri" panose="020F0502020204030204" pitchFamily="34" charset="0"/>
                <a:cs typeface="Times New Roman" panose="02020603050405020304" pitchFamily="18" charset="0"/>
              </a:rPr>
              <a:t> node, which is used to normalize numerical data into a specific range/boundary, is another significant node. Typically, we employ Min-Max Normalization, which transforms all input data to lie inside the specified range. We can pick and select the variables we want to standardize.</a:t>
            </a:r>
          </a:p>
          <a:p>
            <a:endParaRPr lang="en-US"/>
          </a:p>
        </p:txBody>
      </p:sp>
      <p:pic>
        <p:nvPicPr>
          <p:cNvPr id="5" name="Picture 4">
            <a:extLst>
              <a:ext uri="{FF2B5EF4-FFF2-40B4-BE49-F238E27FC236}">
                <a16:creationId xmlns:a16="http://schemas.microsoft.com/office/drawing/2014/main" id="{58AA2FD8-3F32-497B-885F-9094BF62EAA8}"/>
              </a:ext>
            </a:extLst>
          </p:cNvPr>
          <p:cNvPicPr>
            <a:picLocks noChangeAspect="1"/>
          </p:cNvPicPr>
          <p:nvPr/>
        </p:nvPicPr>
        <p:blipFill>
          <a:blip r:embed="rId2"/>
          <a:stretch>
            <a:fillRect/>
          </a:stretch>
        </p:blipFill>
        <p:spPr>
          <a:xfrm>
            <a:off x="4654035" y="2095203"/>
            <a:ext cx="4602747" cy="3498086"/>
          </a:xfrm>
          <a:prstGeom prst="rect">
            <a:avLst/>
          </a:prstGeom>
        </p:spPr>
      </p:pic>
    </p:spTree>
    <p:extLst>
      <p:ext uri="{BB962C8B-B14F-4D97-AF65-F5344CB8AC3E}">
        <p14:creationId xmlns:p14="http://schemas.microsoft.com/office/powerpoint/2010/main" val="2951245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MODELING</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a:xfrm>
            <a:off x="677334" y="1655064"/>
            <a:ext cx="8596668" cy="4416552"/>
          </a:xfrm>
        </p:spPr>
        <p:txBody>
          <a:bodyPr>
            <a:noAutofit/>
          </a:bodyPr>
          <a:lstStyle/>
          <a:p>
            <a:pPr>
              <a:lnSpc>
                <a:spcPct val="150000"/>
              </a:lnSpc>
            </a:pPr>
            <a:r>
              <a:rPr lang="en-US" sz="1750"/>
              <a:t>We used a few different machine learning models. Set-based predictive models and numerical predictive models are both available in KNIME. The majority of numerically based predictive models use nominal data, which is ideal for our data. With the modified variables from the data preparation phase, we also applied set-based approaches. Each model has its own value, and once we've trained and tested them, we'll choose one to use for our data mining project based on the accuracy statistics. We'll pick the greatest model that aligns with our business goals.</a:t>
            </a:r>
          </a:p>
          <a:p>
            <a:pPr>
              <a:lnSpc>
                <a:spcPct val="150000"/>
              </a:lnSpc>
            </a:pPr>
            <a:r>
              <a:rPr lang="en-US" sz="1750"/>
              <a:t>The models which we used for our data mining project are each shown in the below slides.</a:t>
            </a:r>
          </a:p>
          <a:p>
            <a:pPr>
              <a:lnSpc>
                <a:spcPct val="150000"/>
              </a:lnSpc>
            </a:pPr>
            <a:endParaRPr lang="en-US" sz="1750"/>
          </a:p>
          <a:p>
            <a:pPr>
              <a:lnSpc>
                <a:spcPct val="150000"/>
              </a:lnSpc>
            </a:pPr>
            <a:endParaRPr lang="en-US" sz="1750"/>
          </a:p>
        </p:txBody>
      </p:sp>
    </p:spTree>
    <p:extLst>
      <p:ext uri="{BB962C8B-B14F-4D97-AF65-F5344CB8AC3E}">
        <p14:creationId xmlns:p14="http://schemas.microsoft.com/office/powerpoint/2010/main" val="163615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MODELING</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p:txBody>
          <a:bodyPr>
            <a:noAutofit/>
          </a:bodyPr>
          <a:lstStyle/>
          <a:p>
            <a:pPr>
              <a:lnSpc>
                <a:spcPct val="150000"/>
              </a:lnSpc>
            </a:pPr>
            <a:endParaRPr lang="en-US" sz="1750"/>
          </a:p>
          <a:p>
            <a:pPr>
              <a:lnSpc>
                <a:spcPct val="150000"/>
              </a:lnSpc>
            </a:pPr>
            <a:endParaRPr lang="en-US" sz="1750"/>
          </a:p>
        </p:txBody>
      </p:sp>
      <p:sp>
        <p:nvSpPr>
          <p:cNvPr id="4" name="Text Placeholder 3">
            <a:extLst>
              <a:ext uri="{FF2B5EF4-FFF2-40B4-BE49-F238E27FC236}">
                <a16:creationId xmlns:a16="http://schemas.microsoft.com/office/drawing/2014/main" id="{C25D6AC4-12B7-4098-AAF7-469B904520F2}"/>
              </a:ext>
            </a:extLst>
          </p:cNvPr>
          <p:cNvSpPr>
            <a:spLocks noGrp="1"/>
          </p:cNvSpPr>
          <p:nvPr>
            <p:ph type="body" idx="4294967295"/>
          </p:nvPr>
        </p:nvSpPr>
        <p:spPr>
          <a:xfrm>
            <a:off x="677334" y="1757364"/>
            <a:ext cx="4186238" cy="576262"/>
          </a:xfrm>
        </p:spPr>
        <p:txBody>
          <a:bodyPr>
            <a:normAutofit/>
          </a:bodyPr>
          <a:lstStyle/>
          <a:p>
            <a:pPr marL="0" indent="0">
              <a:buNone/>
            </a:pPr>
            <a:r>
              <a:rPr lang="en-US" sz="2000" b="1"/>
              <a:t>Decision Tree Model:</a:t>
            </a:r>
          </a:p>
        </p:txBody>
      </p:sp>
      <p:pic>
        <p:nvPicPr>
          <p:cNvPr id="8" name="Picture 7">
            <a:extLst>
              <a:ext uri="{FF2B5EF4-FFF2-40B4-BE49-F238E27FC236}">
                <a16:creationId xmlns:a16="http://schemas.microsoft.com/office/drawing/2014/main" id="{AC79DC8C-221B-418E-B3E2-AF4FE3CE7298}"/>
              </a:ext>
            </a:extLst>
          </p:cNvPr>
          <p:cNvPicPr>
            <a:picLocks noChangeAspect="1"/>
          </p:cNvPicPr>
          <p:nvPr/>
        </p:nvPicPr>
        <p:blipFill>
          <a:blip r:embed="rId2"/>
          <a:stretch>
            <a:fillRect/>
          </a:stretch>
        </p:blipFill>
        <p:spPr>
          <a:xfrm>
            <a:off x="519304" y="2707833"/>
            <a:ext cx="8487536" cy="2356126"/>
          </a:xfrm>
          <a:prstGeom prst="rect">
            <a:avLst/>
          </a:prstGeom>
        </p:spPr>
      </p:pic>
    </p:spTree>
    <p:extLst>
      <p:ext uri="{BB962C8B-B14F-4D97-AF65-F5344CB8AC3E}">
        <p14:creationId xmlns:p14="http://schemas.microsoft.com/office/powerpoint/2010/main" val="25577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ACB-B50F-4FD3-B45B-D001A66FAA00}"/>
              </a:ext>
            </a:extLst>
          </p:cNvPr>
          <p:cNvSpPr>
            <a:spLocks noGrp="1"/>
          </p:cNvSpPr>
          <p:nvPr>
            <p:ph type="title"/>
          </p:nvPr>
        </p:nvSpPr>
        <p:spPr/>
        <p:txBody>
          <a:bodyPr>
            <a:normAutofit/>
          </a:bodyPr>
          <a:lstStyle/>
          <a:p>
            <a:r>
              <a:rPr lang="en-US" sz="3800"/>
              <a:t>What is CRISP-DM?</a:t>
            </a:r>
          </a:p>
        </p:txBody>
      </p:sp>
      <p:sp>
        <p:nvSpPr>
          <p:cNvPr id="3" name="Content Placeholder 2">
            <a:extLst>
              <a:ext uri="{FF2B5EF4-FFF2-40B4-BE49-F238E27FC236}">
                <a16:creationId xmlns:a16="http://schemas.microsoft.com/office/drawing/2014/main" id="{A0CDE8CF-9712-4D02-8DF5-7F069F62DD87}"/>
              </a:ext>
            </a:extLst>
          </p:cNvPr>
          <p:cNvSpPr>
            <a:spLocks noGrp="1"/>
          </p:cNvSpPr>
          <p:nvPr>
            <p:ph idx="1"/>
          </p:nvPr>
        </p:nvSpPr>
        <p:spPr/>
        <p:txBody>
          <a:bodyPr/>
          <a:lstStyle/>
          <a:p>
            <a:pPr algn="just">
              <a:lnSpc>
                <a:spcPct val="150000"/>
              </a:lnSpc>
            </a:pPr>
            <a:r>
              <a:rPr lang="en-US"/>
              <a:t>CRISP-DM stands for cross-industry process for data mining.</a:t>
            </a:r>
          </a:p>
          <a:p>
            <a:pPr algn="just">
              <a:lnSpc>
                <a:spcPct val="150000"/>
              </a:lnSpc>
            </a:pPr>
            <a:r>
              <a:rPr lang="en-US"/>
              <a:t>This is a method for planning a data mining project.</a:t>
            </a:r>
          </a:p>
          <a:p>
            <a:pPr algn="just">
              <a:lnSpc>
                <a:spcPct val="150000"/>
              </a:lnSpc>
            </a:pPr>
            <a:r>
              <a:rPr lang="en-US"/>
              <a:t>It starts with a thorough understanding of the company's goals and ends with the project's deployment.</a:t>
            </a:r>
          </a:p>
          <a:p>
            <a:pPr algn="just">
              <a:lnSpc>
                <a:spcPct val="150000"/>
              </a:lnSpc>
            </a:pPr>
            <a:r>
              <a:rPr lang="en-US"/>
              <a:t>CRISP-DM can be used in any Data Mining project, regardless of the domain.</a:t>
            </a:r>
          </a:p>
          <a:p>
            <a:pPr algn="just">
              <a:lnSpc>
                <a:spcPct val="150000"/>
              </a:lnSpc>
            </a:pPr>
            <a:r>
              <a:rPr lang="en-US"/>
              <a:t>This method is cost-effective since it incorporates several processes that eliminate basic data mining activities.</a:t>
            </a:r>
          </a:p>
        </p:txBody>
      </p:sp>
    </p:spTree>
    <p:extLst>
      <p:ext uri="{BB962C8B-B14F-4D97-AF65-F5344CB8AC3E}">
        <p14:creationId xmlns:p14="http://schemas.microsoft.com/office/powerpoint/2010/main" val="3569574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MODELING</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p:txBody>
          <a:bodyPr>
            <a:noAutofit/>
          </a:bodyPr>
          <a:lstStyle/>
          <a:p>
            <a:pPr>
              <a:lnSpc>
                <a:spcPct val="150000"/>
              </a:lnSpc>
            </a:pPr>
            <a:endParaRPr lang="en-US" sz="1750"/>
          </a:p>
          <a:p>
            <a:pPr>
              <a:lnSpc>
                <a:spcPct val="150000"/>
              </a:lnSpc>
            </a:pPr>
            <a:endParaRPr lang="en-US" sz="1750"/>
          </a:p>
        </p:txBody>
      </p:sp>
      <p:sp>
        <p:nvSpPr>
          <p:cNvPr id="4" name="Text Placeholder 3">
            <a:extLst>
              <a:ext uri="{FF2B5EF4-FFF2-40B4-BE49-F238E27FC236}">
                <a16:creationId xmlns:a16="http://schemas.microsoft.com/office/drawing/2014/main" id="{C25D6AC4-12B7-4098-AAF7-469B904520F2}"/>
              </a:ext>
            </a:extLst>
          </p:cNvPr>
          <p:cNvSpPr>
            <a:spLocks noGrp="1"/>
          </p:cNvSpPr>
          <p:nvPr>
            <p:ph type="body" idx="4294967295"/>
          </p:nvPr>
        </p:nvSpPr>
        <p:spPr>
          <a:xfrm>
            <a:off x="677334" y="1757364"/>
            <a:ext cx="4186238" cy="576262"/>
          </a:xfrm>
        </p:spPr>
        <p:txBody>
          <a:bodyPr>
            <a:normAutofit/>
          </a:bodyPr>
          <a:lstStyle/>
          <a:p>
            <a:pPr marL="0" indent="0">
              <a:buNone/>
            </a:pPr>
            <a:r>
              <a:rPr lang="en-US" sz="2000" b="1"/>
              <a:t>Random Forest Model:</a:t>
            </a:r>
          </a:p>
        </p:txBody>
      </p:sp>
      <p:pic>
        <p:nvPicPr>
          <p:cNvPr id="6" name="Picture 5">
            <a:extLst>
              <a:ext uri="{FF2B5EF4-FFF2-40B4-BE49-F238E27FC236}">
                <a16:creationId xmlns:a16="http://schemas.microsoft.com/office/drawing/2014/main" id="{312BE603-5738-4808-A652-D1D0884F4561}"/>
              </a:ext>
            </a:extLst>
          </p:cNvPr>
          <p:cNvPicPr>
            <a:picLocks noChangeAspect="1"/>
          </p:cNvPicPr>
          <p:nvPr/>
        </p:nvPicPr>
        <p:blipFill>
          <a:blip r:embed="rId2"/>
          <a:stretch>
            <a:fillRect/>
          </a:stretch>
        </p:blipFill>
        <p:spPr>
          <a:xfrm>
            <a:off x="573024" y="2935342"/>
            <a:ext cx="8596668" cy="2085713"/>
          </a:xfrm>
          <a:prstGeom prst="rect">
            <a:avLst/>
          </a:prstGeom>
        </p:spPr>
      </p:pic>
    </p:spTree>
    <p:extLst>
      <p:ext uri="{BB962C8B-B14F-4D97-AF65-F5344CB8AC3E}">
        <p14:creationId xmlns:p14="http://schemas.microsoft.com/office/powerpoint/2010/main" val="2616264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MODELING</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p:txBody>
          <a:bodyPr>
            <a:noAutofit/>
          </a:bodyPr>
          <a:lstStyle/>
          <a:p>
            <a:pPr>
              <a:lnSpc>
                <a:spcPct val="150000"/>
              </a:lnSpc>
            </a:pPr>
            <a:endParaRPr lang="en-US" sz="1750"/>
          </a:p>
          <a:p>
            <a:pPr>
              <a:lnSpc>
                <a:spcPct val="150000"/>
              </a:lnSpc>
            </a:pPr>
            <a:endParaRPr lang="en-US" sz="1750"/>
          </a:p>
        </p:txBody>
      </p:sp>
      <p:sp>
        <p:nvSpPr>
          <p:cNvPr id="4" name="Text Placeholder 3">
            <a:extLst>
              <a:ext uri="{FF2B5EF4-FFF2-40B4-BE49-F238E27FC236}">
                <a16:creationId xmlns:a16="http://schemas.microsoft.com/office/drawing/2014/main" id="{C25D6AC4-12B7-4098-AAF7-469B904520F2}"/>
              </a:ext>
            </a:extLst>
          </p:cNvPr>
          <p:cNvSpPr>
            <a:spLocks noGrp="1"/>
          </p:cNvSpPr>
          <p:nvPr>
            <p:ph type="body" idx="4294967295"/>
          </p:nvPr>
        </p:nvSpPr>
        <p:spPr>
          <a:xfrm>
            <a:off x="677334" y="1757364"/>
            <a:ext cx="4186238" cy="576262"/>
          </a:xfrm>
        </p:spPr>
        <p:txBody>
          <a:bodyPr>
            <a:normAutofit/>
          </a:bodyPr>
          <a:lstStyle/>
          <a:p>
            <a:pPr marL="0" indent="0">
              <a:buNone/>
            </a:pPr>
            <a:r>
              <a:rPr lang="en-US" sz="2000" b="1"/>
              <a:t>Gradient Boosted Tree Model:</a:t>
            </a:r>
          </a:p>
        </p:txBody>
      </p:sp>
      <p:pic>
        <p:nvPicPr>
          <p:cNvPr id="7" name="Picture 6">
            <a:extLst>
              <a:ext uri="{FF2B5EF4-FFF2-40B4-BE49-F238E27FC236}">
                <a16:creationId xmlns:a16="http://schemas.microsoft.com/office/drawing/2014/main" id="{EDFA3609-65AB-4908-8CA8-AF7E47E9DD50}"/>
              </a:ext>
            </a:extLst>
          </p:cNvPr>
          <p:cNvPicPr>
            <a:picLocks noChangeAspect="1"/>
          </p:cNvPicPr>
          <p:nvPr/>
        </p:nvPicPr>
        <p:blipFill>
          <a:blip r:embed="rId2"/>
          <a:stretch>
            <a:fillRect/>
          </a:stretch>
        </p:blipFill>
        <p:spPr>
          <a:xfrm>
            <a:off x="677334" y="2819847"/>
            <a:ext cx="8528297" cy="2191377"/>
          </a:xfrm>
          <a:prstGeom prst="rect">
            <a:avLst/>
          </a:prstGeom>
        </p:spPr>
      </p:pic>
    </p:spTree>
    <p:extLst>
      <p:ext uri="{BB962C8B-B14F-4D97-AF65-F5344CB8AC3E}">
        <p14:creationId xmlns:p14="http://schemas.microsoft.com/office/powerpoint/2010/main" val="3171404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MODELING</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p:txBody>
          <a:bodyPr>
            <a:noAutofit/>
          </a:bodyPr>
          <a:lstStyle/>
          <a:p>
            <a:pPr>
              <a:lnSpc>
                <a:spcPct val="150000"/>
              </a:lnSpc>
            </a:pPr>
            <a:endParaRPr lang="en-US" sz="1750"/>
          </a:p>
          <a:p>
            <a:pPr>
              <a:lnSpc>
                <a:spcPct val="150000"/>
              </a:lnSpc>
            </a:pPr>
            <a:endParaRPr lang="en-US" sz="1750"/>
          </a:p>
        </p:txBody>
      </p:sp>
      <p:sp>
        <p:nvSpPr>
          <p:cNvPr id="4" name="Text Placeholder 3">
            <a:extLst>
              <a:ext uri="{FF2B5EF4-FFF2-40B4-BE49-F238E27FC236}">
                <a16:creationId xmlns:a16="http://schemas.microsoft.com/office/drawing/2014/main" id="{C25D6AC4-12B7-4098-AAF7-469B904520F2}"/>
              </a:ext>
            </a:extLst>
          </p:cNvPr>
          <p:cNvSpPr>
            <a:spLocks noGrp="1"/>
          </p:cNvSpPr>
          <p:nvPr>
            <p:ph type="body" idx="4294967295"/>
          </p:nvPr>
        </p:nvSpPr>
        <p:spPr>
          <a:xfrm>
            <a:off x="677334" y="1757364"/>
            <a:ext cx="4186238" cy="576262"/>
          </a:xfrm>
        </p:spPr>
        <p:txBody>
          <a:bodyPr>
            <a:normAutofit/>
          </a:bodyPr>
          <a:lstStyle/>
          <a:p>
            <a:pPr marL="0" indent="0">
              <a:buNone/>
            </a:pPr>
            <a:r>
              <a:rPr lang="en-US" sz="2000" b="1"/>
              <a:t>RProp Model:</a:t>
            </a:r>
          </a:p>
        </p:txBody>
      </p:sp>
      <p:pic>
        <p:nvPicPr>
          <p:cNvPr id="6" name="Picture 5">
            <a:extLst>
              <a:ext uri="{FF2B5EF4-FFF2-40B4-BE49-F238E27FC236}">
                <a16:creationId xmlns:a16="http://schemas.microsoft.com/office/drawing/2014/main" id="{87923CA5-EECB-4EAA-84E5-38EE89522418}"/>
              </a:ext>
            </a:extLst>
          </p:cNvPr>
          <p:cNvPicPr>
            <a:picLocks noChangeAspect="1"/>
          </p:cNvPicPr>
          <p:nvPr/>
        </p:nvPicPr>
        <p:blipFill>
          <a:blip r:embed="rId2"/>
          <a:stretch>
            <a:fillRect/>
          </a:stretch>
        </p:blipFill>
        <p:spPr>
          <a:xfrm>
            <a:off x="564003" y="2940249"/>
            <a:ext cx="8973634" cy="2321452"/>
          </a:xfrm>
          <a:prstGeom prst="rect">
            <a:avLst/>
          </a:prstGeom>
        </p:spPr>
      </p:pic>
    </p:spTree>
    <p:extLst>
      <p:ext uri="{BB962C8B-B14F-4D97-AF65-F5344CB8AC3E}">
        <p14:creationId xmlns:p14="http://schemas.microsoft.com/office/powerpoint/2010/main" val="14287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MODELING</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p:txBody>
          <a:bodyPr>
            <a:noAutofit/>
          </a:bodyPr>
          <a:lstStyle/>
          <a:p>
            <a:pPr>
              <a:lnSpc>
                <a:spcPct val="150000"/>
              </a:lnSpc>
            </a:pPr>
            <a:endParaRPr lang="en-US" sz="1750"/>
          </a:p>
          <a:p>
            <a:pPr>
              <a:lnSpc>
                <a:spcPct val="150000"/>
              </a:lnSpc>
            </a:pPr>
            <a:endParaRPr lang="en-US" sz="1750"/>
          </a:p>
        </p:txBody>
      </p:sp>
      <p:sp>
        <p:nvSpPr>
          <p:cNvPr id="4" name="Text Placeholder 3">
            <a:extLst>
              <a:ext uri="{FF2B5EF4-FFF2-40B4-BE49-F238E27FC236}">
                <a16:creationId xmlns:a16="http://schemas.microsoft.com/office/drawing/2014/main" id="{C25D6AC4-12B7-4098-AAF7-469B904520F2}"/>
              </a:ext>
            </a:extLst>
          </p:cNvPr>
          <p:cNvSpPr>
            <a:spLocks noGrp="1"/>
          </p:cNvSpPr>
          <p:nvPr>
            <p:ph type="body" idx="4294967295"/>
          </p:nvPr>
        </p:nvSpPr>
        <p:spPr>
          <a:xfrm>
            <a:off x="677334" y="1757364"/>
            <a:ext cx="4186238" cy="576262"/>
          </a:xfrm>
        </p:spPr>
        <p:txBody>
          <a:bodyPr>
            <a:normAutofit/>
          </a:bodyPr>
          <a:lstStyle/>
          <a:p>
            <a:pPr marL="0" indent="0">
              <a:buNone/>
            </a:pPr>
            <a:r>
              <a:rPr lang="en-US" sz="2000" b="1"/>
              <a:t>Logistic Regression Model:</a:t>
            </a:r>
          </a:p>
        </p:txBody>
      </p:sp>
      <p:pic>
        <p:nvPicPr>
          <p:cNvPr id="7" name="Picture 6">
            <a:extLst>
              <a:ext uri="{FF2B5EF4-FFF2-40B4-BE49-F238E27FC236}">
                <a16:creationId xmlns:a16="http://schemas.microsoft.com/office/drawing/2014/main" id="{35D638A0-AAEA-41E4-95C2-753E3B1186BE}"/>
              </a:ext>
            </a:extLst>
          </p:cNvPr>
          <p:cNvPicPr>
            <a:picLocks noChangeAspect="1"/>
          </p:cNvPicPr>
          <p:nvPr/>
        </p:nvPicPr>
        <p:blipFill>
          <a:blip r:embed="rId2"/>
          <a:stretch>
            <a:fillRect/>
          </a:stretch>
        </p:blipFill>
        <p:spPr>
          <a:xfrm>
            <a:off x="411225" y="2471581"/>
            <a:ext cx="9272271" cy="2983769"/>
          </a:xfrm>
          <a:prstGeom prst="rect">
            <a:avLst/>
          </a:prstGeom>
        </p:spPr>
      </p:pic>
    </p:spTree>
    <p:extLst>
      <p:ext uri="{BB962C8B-B14F-4D97-AF65-F5344CB8AC3E}">
        <p14:creationId xmlns:p14="http://schemas.microsoft.com/office/powerpoint/2010/main" val="2388294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MODELING</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p:txBody>
          <a:bodyPr>
            <a:noAutofit/>
          </a:bodyPr>
          <a:lstStyle/>
          <a:p>
            <a:pPr>
              <a:lnSpc>
                <a:spcPct val="150000"/>
              </a:lnSpc>
            </a:pPr>
            <a:endParaRPr lang="en-US" sz="1750"/>
          </a:p>
          <a:p>
            <a:pPr>
              <a:lnSpc>
                <a:spcPct val="150000"/>
              </a:lnSpc>
            </a:pPr>
            <a:endParaRPr lang="en-US" sz="1750"/>
          </a:p>
        </p:txBody>
      </p:sp>
      <p:sp>
        <p:nvSpPr>
          <p:cNvPr id="4" name="Text Placeholder 3">
            <a:extLst>
              <a:ext uri="{FF2B5EF4-FFF2-40B4-BE49-F238E27FC236}">
                <a16:creationId xmlns:a16="http://schemas.microsoft.com/office/drawing/2014/main" id="{C25D6AC4-12B7-4098-AAF7-469B904520F2}"/>
              </a:ext>
            </a:extLst>
          </p:cNvPr>
          <p:cNvSpPr>
            <a:spLocks noGrp="1"/>
          </p:cNvSpPr>
          <p:nvPr>
            <p:ph type="body" idx="4294967295"/>
          </p:nvPr>
        </p:nvSpPr>
        <p:spPr>
          <a:xfrm>
            <a:off x="677334" y="1757364"/>
            <a:ext cx="4186238" cy="576262"/>
          </a:xfrm>
        </p:spPr>
        <p:txBody>
          <a:bodyPr>
            <a:normAutofit/>
          </a:bodyPr>
          <a:lstStyle/>
          <a:p>
            <a:pPr marL="0" indent="0">
              <a:buNone/>
            </a:pPr>
            <a:r>
              <a:rPr lang="en-US" sz="2000" b="1"/>
              <a:t>Support Vector Machine Model:</a:t>
            </a:r>
          </a:p>
        </p:txBody>
      </p:sp>
      <p:pic>
        <p:nvPicPr>
          <p:cNvPr id="6" name="Picture 5">
            <a:extLst>
              <a:ext uri="{FF2B5EF4-FFF2-40B4-BE49-F238E27FC236}">
                <a16:creationId xmlns:a16="http://schemas.microsoft.com/office/drawing/2014/main" id="{DD421A9D-4245-42FE-910C-E378B39B1830}"/>
              </a:ext>
            </a:extLst>
          </p:cNvPr>
          <p:cNvPicPr>
            <a:picLocks noChangeAspect="1"/>
          </p:cNvPicPr>
          <p:nvPr/>
        </p:nvPicPr>
        <p:blipFill>
          <a:blip r:embed="rId2"/>
          <a:stretch>
            <a:fillRect/>
          </a:stretch>
        </p:blipFill>
        <p:spPr>
          <a:xfrm>
            <a:off x="677334" y="2947170"/>
            <a:ext cx="8766143" cy="2085903"/>
          </a:xfrm>
          <a:prstGeom prst="rect">
            <a:avLst/>
          </a:prstGeom>
        </p:spPr>
      </p:pic>
    </p:spTree>
    <p:extLst>
      <p:ext uri="{BB962C8B-B14F-4D97-AF65-F5344CB8AC3E}">
        <p14:creationId xmlns:p14="http://schemas.microsoft.com/office/powerpoint/2010/main" val="4223973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EVALUATION</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a:xfrm>
            <a:off x="677334" y="1755648"/>
            <a:ext cx="8596668" cy="4315968"/>
          </a:xfrm>
        </p:spPr>
        <p:txBody>
          <a:bodyPr>
            <a:noAutofit/>
          </a:bodyPr>
          <a:lstStyle/>
          <a:p>
            <a:pPr>
              <a:lnSpc>
                <a:spcPct val="150000"/>
              </a:lnSpc>
            </a:pPr>
            <a:r>
              <a:rPr lang="en-US" sz="1700"/>
              <a:t>We compared the accuracy statistics for each model based on the findings obtained from each of the above models. We will cross-check if we are meeting our business goal or not in this step.</a:t>
            </a:r>
          </a:p>
          <a:p>
            <a:pPr>
              <a:lnSpc>
                <a:spcPct val="150000"/>
              </a:lnSpc>
            </a:pPr>
            <a:r>
              <a:rPr lang="en-US" sz="1700"/>
              <a:t>The model's accuracy specifies the percentage of correct predictions we obtained from our models.</a:t>
            </a:r>
          </a:p>
          <a:p>
            <a:pPr>
              <a:lnSpc>
                <a:spcPct val="150000"/>
              </a:lnSpc>
            </a:pPr>
            <a:r>
              <a:rPr lang="en-US" sz="1700"/>
              <a:t>The percent of genuine positives we predicted is measured by sensitivity, whereas the percent of true negatives is measured by specificity.</a:t>
            </a:r>
          </a:p>
          <a:p>
            <a:pPr>
              <a:lnSpc>
                <a:spcPct val="150000"/>
              </a:lnSpc>
            </a:pPr>
            <a:r>
              <a:rPr lang="en-US" sz="1700"/>
              <a:t>ROC Curves depict the link between our model's sensitivity and specificity and take the original class value and the forecasted one to calculate the percent that was correctly predicted.</a:t>
            </a:r>
          </a:p>
          <a:p>
            <a:pPr>
              <a:lnSpc>
                <a:spcPct val="150000"/>
              </a:lnSpc>
            </a:pPr>
            <a:endParaRPr lang="en-US" sz="1750"/>
          </a:p>
          <a:p>
            <a:pPr>
              <a:lnSpc>
                <a:spcPct val="150000"/>
              </a:lnSpc>
            </a:pPr>
            <a:endParaRPr lang="en-US" sz="1750"/>
          </a:p>
        </p:txBody>
      </p:sp>
    </p:spTree>
    <p:extLst>
      <p:ext uri="{BB962C8B-B14F-4D97-AF65-F5344CB8AC3E}">
        <p14:creationId xmlns:p14="http://schemas.microsoft.com/office/powerpoint/2010/main" val="2004991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8480C943-06F3-4C5D-83BB-96A8D74962EC}"/>
              </a:ext>
            </a:extLst>
          </p:cNvPr>
          <p:cNvPicPr>
            <a:picLocks noChangeAspect="1"/>
          </p:cNvPicPr>
          <p:nvPr/>
        </p:nvPicPr>
        <p:blipFill>
          <a:blip r:embed="rId2"/>
          <a:stretch>
            <a:fillRect/>
          </a:stretch>
        </p:blipFill>
        <p:spPr>
          <a:xfrm>
            <a:off x="921947" y="1608953"/>
            <a:ext cx="8231702" cy="5080424"/>
          </a:xfrm>
          <a:prstGeom prst="rect">
            <a:avLst/>
          </a:prstGeom>
        </p:spPr>
      </p:pic>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EVALUATION</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a:xfrm>
            <a:off x="677334" y="1494971"/>
            <a:ext cx="8596668" cy="4141216"/>
          </a:xfrm>
        </p:spPr>
        <p:txBody>
          <a:bodyPr>
            <a:noAutofit/>
          </a:bodyPr>
          <a:lstStyle/>
          <a:p>
            <a:pPr>
              <a:lnSpc>
                <a:spcPct val="150000"/>
              </a:lnSpc>
            </a:pPr>
            <a:r>
              <a:rPr lang="en-US" sz="1750" b="1"/>
              <a:t>Decision Tree (Up to 3 Levels):</a:t>
            </a:r>
          </a:p>
          <a:p>
            <a:pPr>
              <a:lnSpc>
                <a:spcPct val="150000"/>
              </a:lnSpc>
            </a:pPr>
            <a:endParaRPr lang="en-US" sz="1750" b="1"/>
          </a:p>
        </p:txBody>
      </p:sp>
    </p:spTree>
    <p:extLst>
      <p:ext uri="{BB962C8B-B14F-4D97-AF65-F5344CB8AC3E}">
        <p14:creationId xmlns:p14="http://schemas.microsoft.com/office/powerpoint/2010/main" val="3850121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EVALUATION</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a:xfrm>
            <a:off x="677334" y="1494971"/>
            <a:ext cx="8596668" cy="4141216"/>
          </a:xfrm>
        </p:spPr>
        <p:txBody>
          <a:bodyPr vert="horz" lIns="91440" tIns="45720" rIns="91440" bIns="45720" rtlCol="0" anchor="t">
            <a:noAutofit/>
          </a:bodyPr>
          <a:lstStyle/>
          <a:p>
            <a:pPr marL="0" indent="0">
              <a:lnSpc>
                <a:spcPct val="150000"/>
              </a:lnSpc>
              <a:buNone/>
            </a:pPr>
            <a:r>
              <a:rPr lang="en-US" sz="1750" b="1"/>
              <a:t>Decision Tree Variable Importance, Variables in Top 4 Splits:</a:t>
            </a:r>
            <a:endParaRPr lang="en-US"/>
          </a:p>
          <a:p>
            <a:pPr>
              <a:lnSpc>
                <a:spcPct val="150000"/>
              </a:lnSpc>
            </a:pPr>
            <a:endParaRPr lang="en-US" sz="1750" b="1"/>
          </a:p>
        </p:txBody>
      </p:sp>
      <p:pic>
        <p:nvPicPr>
          <p:cNvPr id="4" name="Picture 5" descr="Chart, bar chart&#10;&#10;Description automatically generated">
            <a:extLst>
              <a:ext uri="{FF2B5EF4-FFF2-40B4-BE49-F238E27FC236}">
                <a16:creationId xmlns:a16="http://schemas.microsoft.com/office/drawing/2014/main" id="{F927FA09-8B57-6EB9-0D5A-922D8069E959}"/>
              </a:ext>
            </a:extLst>
          </p:cNvPr>
          <p:cNvPicPr>
            <a:picLocks noChangeAspect="1"/>
          </p:cNvPicPr>
          <p:nvPr/>
        </p:nvPicPr>
        <p:blipFill>
          <a:blip r:embed="rId2"/>
          <a:stretch>
            <a:fillRect/>
          </a:stretch>
        </p:blipFill>
        <p:spPr>
          <a:xfrm>
            <a:off x="994229" y="2084285"/>
            <a:ext cx="7540170" cy="4532746"/>
          </a:xfrm>
          <a:prstGeom prst="rect">
            <a:avLst/>
          </a:prstGeom>
        </p:spPr>
      </p:pic>
    </p:spTree>
    <p:extLst>
      <p:ext uri="{BB962C8B-B14F-4D97-AF65-F5344CB8AC3E}">
        <p14:creationId xmlns:p14="http://schemas.microsoft.com/office/powerpoint/2010/main" val="990495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EVALUATION</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a:xfrm>
            <a:off x="677334" y="1494971"/>
            <a:ext cx="8596668" cy="4141216"/>
          </a:xfrm>
        </p:spPr>
        <p:txBody>
          <a:bodyPr vert="horz" lIns="91440" tIns="45720" rIns="91440" bIns="45720" rtlCol="0" anchor="t">
            <a:noAutofit/>
          </a:bodyPr>
          <a:lstStyle/>
          <a:p>
            <a:pPr>
              <a:lnSpc>
                <a:spcPct val="150000"/>
              </a:lnSpc>
            </a:pPr>
            <a:r>
              <a:rPr lang="en-US" sz="1750" b="1"/>
              <a:t>Random Forest Variable Importance, Top 10 Variables:</a:t>
            </a:r>
          </a:p>
          <a:p>
            <a:pPr>
              <a:lnSpc>
                <a:spcPct val="150000"/>
              </a:lnSpc>
            </a:pPr>
            <a:endParaRPr lang="en-US" sz="1750" b="1"/>
          </a:p>
        </p:txBody>
      </p:sp>
      <p:pic>
        <p:nvPicPr>
          <p:cNvPr id="5" name="Picture 5" descr="Chart, bar chart&#10;&#10;Description automatically generated">
            <a:extLst>
              <a:ext uri="{FF2B5EF4-FFF2-40B4-BE49-F238E27FC236}">
                <a16:creationId xmlns:a16="http://schemas.microsoft.com/office/drawing/2014/main" id="{8EC7CF9A-0D6D-8A31-DEF7-B451AB07F62D}"/>
              </a:ext>
            </a:extLst>
          </p:cNvPr>
          <p:cNvPicPr>
            <a:picLocks noChangeAspect="1"/>
          </p:cNvPicPr>
          <p:nvPr/>
        </p:nvPicPr>
        <p:blipFill>
          <a:blip r:embed="rId2"/>
          <a:stretch>
            <a:fillRect/>
          </a:stretch>
        </p:blipFill>
        <p:spPr>
          <a:xfrm>
            <a:off x="1364343" y="2040741"/>
            <a:ext cx="7699828" cy="4619832"/>
          </a:xfrm>
          <a:prstGeom prst="rect">
            <a:avLst/>
          </a:prstGeom>
        </p:spPr>
      </p:pic>
    </p:spTree>
    <p:extLst>
      <p:ext uri="{BB962C8B-B14F-4D97-AF65-F5344CB8AC3E}">
        <p14:creationId xmlns:p14="http://schemas.microsoft.com/office/powerpoint/2010/main" val="926774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EVALUATION</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a:xfrm>
            <a:off x="677334" y="1494971"/>
            <a:ext cx="8596668" cy="4141216"/>
          </a:xfrm>
        </p:spPr>
        <p:txBody>
          <a:bodyPr vert="horz" lIns="91440" tIns="45720" rIns="91440" bIns="45720" rtlCol="0" anchor="t">
            <a:noAutofit/>
          </a:bodyPr>
          <a:lstStyle/>
          <a:p>
            <a:pPr marL="0" indent="0">
              <a:lnSpc>
                <a:spcPct val="150000"/>
              </a:lnSpc>
              <a:buNone/>
            </a:pPr>
            <a:r>
              <a:rPr lang="en-US" sz="1750" b="1"/>
              <a:t>Logistic Regression Variable Importance, Top 15 Variables:</a:t>
            </a:r>
            <a:endParaRPr lang="en-US"/>
          </a:p>
          <a:p>
            <a:pPr>
              <a:lnSpc>
                <a:spcPct val="150000"/>
              </a:lnSpc>
            </a:pPr>
            <a:endParaRPr lang="en-US" sz="1750" b="1"/>
          </a:p>
        </p:txBody>
      </p:sp>
      <p:pic>
        <p:nvPicPr>
          <p:cNvPr id="5" name="Picture 5" descr="Chart, bar chart&#10;&#10;Description automatically generated">
            <a:extLst>
              <a:ext uri="{FF2B5EF4-FFF2-40B4-BE49-F238E27FC236}">
                <a16:creationId xmlns:a16="http://schemas.microsoft.com/office/drawing/2014/main" id="{395775FE-D857-0D5B-9058-6F1EBEA429A8}"/>
              </a:ext>
            </a:extLst>
          </p:cNvPr>
          <p:cNvPicPr>
            <a:picLocks noChangeAspect="1"/>
          </p:cNvPicPr>
          <p:nvPr/>
        </p:nvPicPr>
        <p:blipFill>
          <a:blip r:embed="rId2"/>
          <a:stretch>
            <a:fillRect/>
          </a:stretch>
        </p:blipFill>
        <p:spPr>
          <a:xfrm>
            <a:off x="1320801" y="2022438"/>
            <a:ext cx="7757885" cy="4656438"/>
          </a:xfrm>
          <a:prstGeom prst="rect">
            <a:avLst/>
          </a:prstGeom>
        </p:spPr>
      </p:pic>
    </p:spTree>
    <p:extLst>
      <p:ext uri="{BB962C8B-B14F-4D97-AF65-F5344CB8AC3E}">
        <p14:creationId xmlns:p14="http://schemas.microsoft.com/office/powerpoint/2010/main" val="161709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B7BB-ABA8-4A44-80B0-09D6890DA7CB}"/>
              </a:ext>
            </a:extLst>
          </p:cNvPr>
          <p:cNvSpPr>
            <a:spLocks noGrp="1"/>
          </p:cNvSpPr>
          <p:nvPr>
            <p:ph type="title"/>
          </p:nvPr>
        </p:nvSpPr>
        <p:spPr/>
        <p:txBody>
          <a:bodyPr>
            <a:normAutofit/>
          </a:bodyPr>
          <a:lstStyle/>
          <a:p>
            <a:r>
              <a:rPr lang="en-US" sz="3800"/>
              <a:t>Phases of CRISP-DM</a:t>
            </a:r>
          </a:p>
        </p:txBody>
      </p:sp>
      <p:sp>
        <p:nvSpPr>
          <p:cNvPr id="3" name="Content Placeholder 2">
            <a:extLst>
              <a:ext uri="{FF2B5EF4-FFF2-40B4-BE49-F238E27FC236}">
                <a16:creationId xmlns:a16="http://schemas.microsoft.com/office/drawing/2014/main" id="{5F0704DB-DEFC-40D2-A80A-1175A0F34A75}"/>
              </a:ext>
            </a:extLst>
          </p:cNvPr>
          <p:cNvSpPr>
            <a:spLocks noGrp="1"/>
          </p:cNvSpPr>
          <p:nvPr>
            <p:ph idx="1"/>
          </p:nvPr>
        </p:nvSpPr>
        <p:spPr/>
        <p:txBody>
          <a:bodyPr>
            <a:noAutofit/>
          </a:bodyPr>
          <a:lstStyle/>
          <a:p>
            <a:pPr algn="just">
              <a:lnSpc>
                <a:spcPct val="150000"/>
              </a:lnSpc>
              <a:buFont typeface="+mj-lt"/>
              <a:buAutoNum type="arabicPeriod"/>
            </a:pPr>
            <a:r>
              <a:rPr lang="en-US" sz="2200"/>
              <a:t>Business Understanding</a:t>
            </a:r>
          </a:p>
          <a:p>
            <a:pPr algn="just">
              <a:lnSpc>
                <a:spcPct val="150000"/>
              </a:lnSpc>
              <a:buFont typeface="+mj-lt"/>
              <a:buAutoNum type="arabicPeriod"/>
            </a:pPr>
            <a:r>
              <a:rPr lang="en-US" sz="2200"/>
              <a:t>Data Understanding</a:t>
            </a:r>
          </a:p>
          <a:p>
            <a:pPr algn="just">
              <a:lnSpc>
                <a:spcPct val="150000"/>
              </a:lnSpc>
              <a:buFont typeface="+mj-lt"/>
              <a:buAutoNum type="arabicPeriod"/>
            </a:pPr>
            <a:r>
              <a:rPr lang="en-US" sz="2200"/>
              <a:t>Data Preparation</a:t>
            </a:r>
          </a:p>
          <a:p>
            <a:pPr algn="just">
              <a:lnSpc>
                <a:spcPct val="150000"/>
              </a:lnSpc>
              <a:buFont typeface="+mj-lt"/>
              <a:buAutoNum type="arabicPeriod"/>
            </a:pPr>
            <a:r>
              <a:rPr lang="en-US" sz="2200"/>
              <a:t>Modeling</a:t>
            </a:r>
          </a:p>
          <a:p>
            <a:pPr algn="just">
              <a:lnSpc>
                <a:spcPct val="150000"/>
              </a:lnSpc>
              <a:buFont typeface="+mj-lt"/>
              <a:buAutoNum type="arabicPeriod"/>
            </a:pPr>
            <a:r>
              <a:rPr lang="en-US" sz="2200"/>
              <a:t>Evaluation</a:t>
            </a:r>
          </a:p>
          <a:p>
            <a:pPr algn="just">
              <a:lnSpc>
                <a:spcPct val="150000"/>
              </a:lnSpc>
              <a:buFont typeface="+mj-lt"/>
              <a:buAutoNum type="arabicPeriod"/>
            </a:pPr>
            <a:r>
              <a:rPr lang="en-US" sz="2200"/>
              <a:t>Deployment</a:t>
            </a:r>
          </a:p>
        </p:txBody>
      </p:sp>
      <p:pic>
        <p:nvPicPr>
          <p:cNvPr id="7" name="Picture 6">
            <a:extLst>
              <a:ext uri="{FF2B5EF4-FFF2-40B4-BE49-F238E27FC236}">
                <a16:creationId xmlns:a16="http://schemas.microsoft.com/office/drawing/2014/main" id="{D967A560-7CB6-46A0-9B74-39078BCEDDC2}"/>
              </a:ext>
            </a:extLst>
          </p:cNvPr>
          <p:cNvPicPr>
            <a:picLocks noChangeAspect="1"/>
          </p:cNvPicPr>
          <p:nvPr/>
        </p:nvPicPr>
        <p:blipFill>
          <a:blip r:embed="rId2"/>
          <a:stretch>
            <a:fillRect/>
          </a:stretch>
        </p:blipFill>
        <p:spPr>
          <a:xfrm>
            <a:off x="4163522" y="2231709"/>
            <a:ext cx="4800473" cy="3630611"/>
          </a:xfrm>
          <a:prstGeom prst="rect">
            <a:avLst/>
          </a:prstGeom>
        </p:spPr>
      </p:pic>
    </p:spTree>
    <p:extLst>
      <p:ext uri="{BB962C8B-B14F-4D97-AF65-F5344CB8AC3E}">
        <p14:creationId xmlns:p14="http://schemas.microsoft.com/office/powerpoint/2010/main" val="2650605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EVALUATION</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a:xfrm>
            <a:off x="677334" y="1538514"/>
            <a:ext cx="8596668" cy="4141216"/>
          </a:xfrm>
        </p:spPr>
        <p:txBody>
          <a:bodyPr>
            <a:noAutofit/>
          </a:bodyPr>
          <a:lstStyle/>
          <a:p>
            <a:pPr>
              <a:lnSpc>
                <a:spcPct val="150000"/>
              </a:lnSpc>
            </a:pPr>
            <a:r>
              <a:rPr lang="en-US" sz="1750" b="1"/>
              <a:t>Combined ROC Curve:</a:t>
            </a:r>
          </a:p>
          <a:p>
            <a:pPr>
              <a:lnSpc>
                <a:spcPct val="150000"/>
              </a:lnSpc>
            </a:pPr>
            <a:endParaRPr lang="en-US" sz="1750" b="1"/>
          </a:p>
        </p:txBody>
      </p:sp>
      <p:pic>
        <p:nvPicPr>
          <p:cNvPr id="5" name="Picture 4" descr="Chart&#10;&#10;Description automatically generated">
            <a:extLst>
              <a:ext uri="{FF2B5EF4-FFF2-40B4-BE49-F238E27FC236}">
                <a16:creationId xmlns:a16="http://schemas.microsoft.com/office/drawing/2014/main" id="{BE37BAFD-3525-4D71-AADE-82CEAE2ED262}"/>
              </a:ext>
            </a:extLst>
          </p:cNvPr>
          <p:cNvPicPr>
            <a:picLocks noChangeAspect="1"/>
          </p:cNvPicPr>
          <p:nvPr/>
        </p:nvPicPr>
        <p:blipFill rotWithShape="1">
          <a:blip r:embed="rId2">
            <a:extLst>
              <a:ext uri="{28A0092B-C50C-407E-A947-70E740481C1C}">
                <a14:useLocalDpi xmlns:a14="http://schemas.microsoft.com/office/drawing/2010/main" val="0"/>
              </a:ext>
            </a:extLst>
          </a:blip>
          <a:srcRect r="637" b="14868"/>
          <a:stretch/>
        </p:blipFill>
        <p:spPr>
          <a:xfrm>
            <a:off x="1259929" y="2011970"/>
            <a:ext cx="6734793" cy="4516415"/>
          </a:xfrm>
          <a:prstGeom prst="rect">
            <a:avLst/>
          </a:prstGeom>
        </p:spPr>
      </p:pic>
    </p:spTree>
    <p:extLst>
      <p:ext uri="{BB962C8B-B14F-4D97-AF65-F5344CB8AC3E}">
        <p14:creationId xmlns:p14="http://schemas.microsoft.com/office/powerpoint/2010/main" val="1505541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EVALUATION</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a:xfrm>
            <a:off x="677334" y="1930400"/>
            <a:ext cx="8596668" cy="4141216"/>
          </a:xfrm>
        </p:spPr>
        <p:txBody>
          <a:bodyPr>
            <a:noAutofit/>
          </a:bodyPr>
          <a:lstStyle/>
          <a:p>
            <a:pPr>
              <a:lnSpc>
                <a:spcPct val="150000"/>
              </a:lnSpc>
            </a:pPr>
            <a:r>
              <a:rPr lang="en-US" sz="1750"/>
              <a:t>Below is the table that compares the accuracy, sensitivity, specificity, and ROC value for each model.</a:t>
            </a:r>
          </a:p>
          <a:p>
            <a:pPr>
              <a:lnSpc>
                <a:spcPct val="150000"/>
              </a:lnSpc>
            </a:pPr>
            <a:endParaRPr lang="en-US" sz="1750"/>
          </a:p>
          <a:p>
            <a:pPr>
              <a:lnSpc>
                <a:spcPct val="150000"/>
              </a:lnSpc>
            </a:pPr>
            <a:endParaRPr lang="en-US" sz="1750"/>
          </a:p>
          <a:p>
            <a:pPr>
              <a:lnSpc>
                <a:spcPct val="150000"/>
              </a:lnSpc>
            </a:pPr>
            <a:endParaRPr lang="en-US" sz="1750"/>
          </a:p>
          <a:p>
            <a:pPr>
              <a:lnSpc>
                <a:spcPct val="150000"/>
              </a:lnSpc>
            </a:pPr>
            <a:endParaRPr lang="en-US" sz="1750"/>
          </a:p>
        </p:txBody>
      </p:sp>
      <p:graphicFrame>
        <p:nvGraphicFramePr>
          <p:cNvPr id="5" name="Table 4">
            <a:extLst>
              <a:ext uri="{FF2B5EF4-FFF2-40B4-BE49-F238E27FC236}">
                <a16:creationId xmlns:a16="http://schemas.microsoft.com/office/drawing/2014/main" id="{1DD0E12B-FB7A-4019-8F59-BAD2CEE7FDBC}"/>
              </a:ext>
            </a:extLst>
          </p:cNvPr>
          <p:cNvGraphicFramePr>
            <a:graphicFrameLocks noGrp="1"/>
          </p:cNvGraphicFramePr>
          <p:nvPr>
            <p:extLst>
              <p:ext uri="{D42A27DB-BD31-4B8C-83A1-F6EECF244321}">
                <p14:modId xmlns:p14="http://schemas.microsoft.com/office/powerpoint/2010/main" val="1772668332"/>
              </p:ext>
            </p:extLst>
          </p:nvPr>
        </p:nvGraphicFramePr>
        <p:xfrm>
          <a:off x="1182334" y="2966430"/>
          <a:ext cx="8050653" cy="2990667"/>
        </p:xfrm>
        <a:graphic>
          <a:graphicData uri="http://schemas.openxmlformats.org/drawingml/2006/table">
            <a:tbl>
              <a:tblPr firstRow="1" firstCol="1" bandRow="1">
                <a:tableStyleId>{5C22544A-7EE6-4342-B048-85BDC9FD1C3A}</a:tableStyleId>
              </a:tblPr>
              <a:tblGrid>
                <a:gridCol w="2630455">
                  <a:extLst>
                    <a:ext uri="{9D8B030D-6E8A-4147-A177-3AD203B41FA5}">
                      <a16:colId xmlns:a16="http://schemas.microsoft.com/office/drawing/2014/main" val="1771788519"/>
                    </a:ext>
                  </a:extLst>
                </a:gridCol>
                <a:gridCol w="1045028">
                  <a:extLst>
                    <a:ext uri="{9D8B030D-6E8A-4147-A177-3AD203B41FA5}">
                      <a16:colId xmlns:a16="http://schemas.microsoft.com/office/drawing/2014/main" val="4172852343"/>
                    </a:ext>
                  </a:extLst>
                </a:gridCol>
                <a:gridCol w="1247040">
                  <a:extLst>
                    <a:ext uri="{9D8B030D-6E8A-4147-A177-3AD203B41FA5}">
                      <a16:colId xmlns:a16="http://schemas.microsoft.com/office/drawing/2014/main" val="1750969936"/>
                    </a:ext>
                  </a:extLst>
                </a:gridCol>
                <a:gridCol w="1578272">
                  <a:extLst>
                    <a:ext uri="{9D8B030D-6E8A-4147-A177-3AD203B41FA5}">
                      <a16:colId xmlns:a16="http://schemas.microsoft.com/office/drawing/2014/main" val="2306462704"/>
                    </a:ext>
                  </a:extLst>
                </a:gridCol>
                <a:gridCol w="1549858">
                  <a:extLst>
                    <a:ext uri="{9D8B030D-6E8A-4147-A177-3AD203B41FA5}">
                      <a16:colId xmlns:a16="http://schemas.microsoft.com/office/drawing/2014/main" val="2513438037"/>
                    </a:ext>
                  </a:extLst>
                </a:gridCol>
              </a:tblGrid>
              <a:tr h="546864">
                <a:tc>
                  <a:txBody>
                    <a:bodyPr/>
                    <a:lstStyle/>
                    <a:p>
                      <a:pPr marL="0" marR="0" algn="ctr">
                        <a:lnSpc>
                          <a:spcPct val="107000"/>
                        </a:lnSpc>
                        <a:spcBef>
                          <a:spcPts val="0"/>
                        </a:spcBef>
                        <a:spcAft>
                          <a:spcPts val="0"/>
                        </a:spcAft>
                      </a:pPr>
                      <a:r>
                        <a:rPr lang="en-US" sz="1600">
                          <a:effectLst/>
                        </a:rPr>
                        <a:t>Model</a:t>
                      </a:r>
                      <a:endParaRPr lang="en-US" sz="1600">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a:effectLst/>
                        </a:rPr>
                        <a:t>Accuracy</a:t>
                      </a:r>
                      <a:endParaRPr lang="en-US" sz="1600">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a:effectLst/>
                        </a:rPr>
                        <a:t>Sensitivity</a:t>
                      </a:r>
                      <a:endParaRPr lang="en-US" sz="1600">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a:effectLst/>
                        </a:rPr>
                        <a:t>Specificity</a:t>
                      </a:r>
                      <a:endParaRPr lang="en-US" sz="1600">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a:effectLst/>
                        </a:rPr>
                        <a:t>ROC</a:t>
                      </a:r>
                      <a:endParaRPr lang="en-US" sz="1600">
                        <a:effectLst/>
                        <a:latin typeface="Calibri"/>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3398881708"/>
                  </a:ext>
                </a:extLst>
              </a:tr>
              <a:tr h="393058">
                <a:tc>
                  <a:txBody>
                    <a:bodyPr/>
                    <a:lstStyle/>
                    <a:p>
                      <a:pPr marL="0" marR="0" algn="ctr">
                        <a:lnSpc>
                          <a:spcPct val="107000"/>
                        </a:lnSpc>
                        <a:spcBef>
                          <a:spcPts val="0"/>
                        </a:spcBef>
                        <a:spcAft>
                          <a:spcPts val="0"/>
                        </a:spcAft>
                      </a:pPr>
                      <a:r>
                        <a:rPr lang="en-US" sz="1600">
                          <a:effectLst/>
                        </a:rPr>
                        <a:t>Decision Tree</a:t>
                      </a:r>
                      <a:endParaRPr lang="en-US" sz="1600">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b="1">
                          <a:effectLst/>
                        </a:rPr>
                        <a:t>0.754</a:t>
                      </a:r>
                      <a:endParaRPr lang="en-US" sz="1600" b="1">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0.354</a:t>
                      </a:r>
                    </a:p>
                  </a:txBody>
                  <a:tcPr marL="68580" marR="68580" marT="0" marB="0" anchor="ctr"/>
                </a:tc>
                <a:tc>
                  <a:txBody>
                    <a:bodyPr/>
                    <a:lstStyle/>
                    <a:p>
                      <a:pPr marL="0" marR="0" algn="ctr">
                        <a:lnSpc>
                          <a:spcPct val="107000"/>
                        </a:lnSpc>
                        <a:spcBef>
                          <a:spcPts val="0"/>
                        </a:spcBef>
                        <a:spcAft>
                          <a:spcPts val="0"/>
                        </a:spcAft>
                      </a:pPr>
                      <a:r>
                        <a:rPr lang="en-US" sz="1600" b="1">
                          <a:effectLst/>
                        </a:rPr>
                        <a:t>0.857</a:t>
                      </a:r>
                      <a:endParaRPr lang="en-US" sz="1600" b="1">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b="1">
                          <a:effectLst/>
                        </a:rPr>
                        <a:t>0.631</a:t>
                      </a:r>
                      <a:endParaRPr lang="en-US" sz="1600" b="1">
                        <a:effectLst/>
                        <a:latin typeface="Calibri"/>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3181197183"/>
                  </a:ext>
                </a:extLst>
              </a:tr>
              <a:tr h="410149">
                <a:tc>
                  <a:txBody>
                    <a:bodyPr/>
                    <a:lstStyle/>
                    <a:p>
                      <a:pPr marL="0" marR="0" algn="ctr">
                        <a:lnSpc>
                          <a:spcPct val="107000"/>
                        </a:lnSpc>
                        <a:spcBef>
                          <a:spcPts val="0"/>
                        </a:spcBef>
                        <a:spcAft>
                          <a:spcPts val="0"/>
                        </a:spcAft>
                      </a:pPr>
                      <a:r>
                        <a:rPr lang="en-US" sz="1600">
                          <a:effectLst/>
                        </a:rPr>
                        <a:t>Random Forest</a:t>
                      </a:r>
                      <a:endParaRPr lang="en-US" sz="1600">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0.819</a:t>
                      </a: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0.293</a:t>
                      </a: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0.950</a:t>
                      </a: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0.773</a:t>
                      </a:r>
                    </a:p>
                  </a:txBody>
                  <a:tcPr marL="68580" marR="68580" marT="0" marB="0" anchor="ctr"/>
                </a:tc>
                <a:extLst>
                  <a:ext uri="{0D108BD9-81ED-4DB2-BD59-A6C34878D82A}">
                    <a16:rowId xmlns:a16="http://schemas.microsoft.com/office/drawing/2014/main" val="4227645531"/>
                  </a:ext>
                </a:extLst>
              </a:tr>
              <a:tr h="410149">
                <a:tc>
                  <a:txBody>
                    <a:bodyPr/>
                    <a:lstStyle/>
                    <a:p>
                      <a:pPr marL="0" marR="0" algn="ctr">
                        <a:lnSpc>
                          <a:spcPct val="107000"/>
                        </a:lnSpc>
                        <a:spcBef>
                          <a:spcPts val="0"/>
                        </a:spcBef>
                        <a:spcAft>
                          <a:spcPts val="0"/>
                        </a:spcAft>
                      </a:pPr>
                      <a:r>
                        <a:rPr lang="en-US" sz="1600">
                          <a:effectLst/>
                        </a:rPr>
                        <a:t>Gradient Boosted Trees</a:t>
                      </a:r>
                      <a:endParaRPr lang="en-US" sz="1600">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0.817</a:t>
                      </a: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0.195</a:t>
                      </a: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0.972</a:t>
                      </a: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0.767</a:t>
                      </a:r>
                    </a:p>
                  </a:txBody>
                  <a:tcPr marL="68580" marR="68580" marT="0" marB="0" anchor="ctr"/>
                </a:tc>
                <a:extLst>
                  <a:ext uri="{0D108BD9-81ED-4DB2-BD59-A6C34878D82A}">
                    <a16:rowId xmlns:a16="http://schemas.microsoft.com/office/drawing/2014/main" val="892765826"/>
                  </a:ext>
                </a:extLst>
              </a:tr>
              <a:tr h="410149">
                <a:tc>
                  <a:txBody>
                    <a:bodyPr/>
                    <a:lstStyle/>
                    <a:p>
                      <a:pPr marL="0" marR="0" algn="ctr">
                        <a:lnSpc>
                          <a:spcPct val="107000"/>
                        </a:lnSpc>
                        <a:spcBef>
                          <a:spcPts val="0"/>
                        </a:spcBef>
                        <a:spcAft>
                          <a:spcPts val="0"/>
                        </a:spcAft>
                      </a:pPr>
                      <a:r>
                        <a:rPr lang="en-US" sz="1600">
                          <a:effectLst/>
                        </a:rPr>
                        <a:t>RProp</a:t>
                      </a:r>
                      <a:endParaRPr lang="en-US" sz="1600">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b="1">
                          <a:effectLst/>
                        </a:rPr>
                        <a:t> 0.796</a:t>
                      </a:r>
                      <a:endParaRPr lang="en-US" sz="1600" b="1">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0.007</a:t>
                      </a: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0.999</a:t>
                      </a: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0.665</a:t>
                      </a:r>
                    </a:p>
                  </a:txBody>
                  <a:tcPr marL="68580" marR="68580" marT="0" marB="0" anchor="ctr"/>
                </a:tc>
                <a:extLst>
                  <a:ext uri="{0D108BD9-81ED-4DB2-BD59-A6C34878D82A}">
                    <a16:rowId xmlns:a16="http://schemas.microsoft.com/office/drawing/2014/main" val="2871549399"/>
                  </a:ext>
                </a:extLst>
              </a:tr>
              <a:tr h="410149">
                <a:tc>
                  <a:txBody>
                    <a:bodyPr/>
                    <a:lstStyle/>
                    <a:p>
                      <a:pPr marL="0" marR="0" algn="ctr">
                        <a:lnSpc>
                          <a:spcPct val="107000"/>
                        </a:lnSpc>
                        <a:spcBef>
                          <a:spcPts val="0"/>
                        </a:spcBef>
                        <a:spcAft>
                          <a:spcPts val="0"/>
                        </a:spcAft>
                      </a:pPr>
                      <a:r>
                        <a:rPr lang="en-US" sz="1600">
                          <a:effectLst/>
                        </a:rPr>
                        <a:t>Logistic Regression</a:t>
                      </a:r>
                      <a:endParaRPr lang="en-US" sz="1600">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b="1">
                          <a:effectLst/>
                        </a:rPr>
                        <a:t> 0.706</a:t>
                      </a:r>
                      <a:endParaRPr lang="en-US" sz="1600" b="1">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0.623</a:t>
                      </a: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0.728</a:t>
                      </a: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0.747</a:t>
                      </a:r>
                    </a:p>
                  </a:txBody>
                  <a:tcPr marL="68580" marR="68580" marT="0" marB="0" anchor="ctr"/>
                </a:tc>
                <a:extLst>
                  <a:ext uri="{0D108BD9-81ED-4DB2-BD59-A6C34878D82A}">
                    <a16:rowId xmlns:a16="http://schemas.microsoft.com/office/drawing/2014/main" val="3629784965"/>
                  </a:ext>
                </a:extLst>
              </a:tr>
              <a:tr h="410149">
                <a:tc>
                  <a:txBody>
                    <a:bodyPr/>
                    <a:lstStyle/>
                    <a:p>
                      <a:pPr marL="0" marR="0" algn="ctr">
                        <a:lnSpc>
                          <a:spcPct val="107000"/>
                        </a:lnSpc>
                        <a:spcBef>
                          <a:spcPts val="0"/>
                        </a:spcBef>
                        <a:spcAft>
                          <a:spcPts val="0"/>
                        </a:spcAft>
                      </a:pPr>
                      <a:r>
                        <a:rPr lang="en-US" sz="1600">
                          <a:effectLst/>
                        </a:rPr>
                        <a:t>Support Vector Machines</a:t>
                      </a:r>
                      <a:endParaRPr lang="en-US" sz="1600">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b="1">
                          <a:effectLst/>
                        </a:rPr>
                        <a:t> 0.808</a:t>
                      </a:r>
                      <a:endParaRPr lang="en-US" sz="1600" b="1">
                        <a:effectLst/>
                        <a:latin typeface="Calibri"/>
                        <a:ea typeface="Calibri" panose="020F0502020204030204" pitchFamily="34" charset="0"/>
                        <a:cs typeface="Times New Roman"/>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0.000</a:t>
                      </a:r>
                    </a:p>
                  </a:txBody>
                  <a:tcPr marL="68580" marR="68580" marT="0" marB="0" anchor="ctr"/>
                </a:tc>
                <a:tc>
                  <a:txBody>
                    <a:bodyPr/>
                    <a:lstStyle/>
                    <a:p>
                      <a:pPr marL="0" marR="0" algn="ctr">
                        <a:lnSpc>
                          <a:spcPct val="107000"/>
                        </a:lnSpc>
                        <a:spcBef>
                          <a:spcPts val="0"/>
                        </a:spcBef>
                        <a:spcAft>
                          <a:spcPts val="0"/>
                        </a:spcAft>
                      </a:pPr>
                      <a:r>
                        <a:rPr lang="en-US" sz="1600" b="1">
                          <a:effectLst/>
                          <a:latin typeface="Calibri"/>
                          <a:ea typeface="Calibri" panose="020F0502020204030204" pitchFamily="34" charset="0"/>
                          <a:cs typeface="Times New Roman"/>
                        </a:rPr>
                        <a:t>1.000</a:t>
                      </a:r>
                    </a:p>
                  </a:txBody>
                  <a:tcPr marL="68580" marR="68580" marT="0" marB="0" anchor="ctr"/>
                </a:tc>
                <a:tc>
                  <a:txBody>
                    <a:bodyPr/>
                    <a:lstStyle/>
                    <a:p>
                      <a:pPr marL="0" marR="0" algn="ctr">
                        <a:lnSpc>
                          <a:spcPct val="107000"/>
                        </a:lnSpc>
                        <a:spcBef>
                          <a:spcPts val="0"/>
                        </a:spcBef>
                        <a:spcAft>
                          <a:spcPts val="0"/>
                        </a:spcAft>
                      </a:pPr>
                      <a:r>
                        <a:rPr lang="en-US" sz="1600" b="1">
                          <a:effectLst/>
                        </a:rPr>
                        <a:t> 0.500</a:t>
                      </a:r>
                      <a:endParaRPr lang="en-US" sz="1600" b="1">
                        <a:effectLst/>
                        <a:latin typeface="Calibri"/>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3621678947"/>
                  </a:ext>
                </a:extLst>
              </a:tr>
            </a:tbl>
          </a:graphicData>
        </a:graphic>
      </p:graphicFrame>
    </p:spTree>
    <p:extLst>
      <p:ext uri="{BB962C8B-B14F-4D97-AF65-F5344CB8AC3E}">
        <p14:creationId xmlns:p14="http://schemas.microsoft.com/office/powerpoint/2010/main" val="1095275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3E5E-FE50-D6F5-3657-CF58A2443C6B}"/>
              </a:ext>
            </a:extLst>
          </p:cNvPr>
          <p:cNvSpPr>
            <a:spLocks noGrp="1"/>
          </p:cNvSpPr>
          <p:nvPr>
            <p:ph type="title"/>
          </p:nvPr>
        </p:nvSpPr>
        <p:spPr/>
        <p:txBody>
          <a:bodyPr/>
          <a:lstStyle/>
          <a:p>
            <a:r>
              <a:rPr lang="en-US"/>
              <a:t>EVALUATION – COMBINED VARIABLE RANK</a:t>
            </a:r>
          </a:p>
        </p:txBody>
      </p:sp>
      <p:graphicFrame>
        <p:nvGraphicFramePr>
          <p:cNvPr id="4" name="Table 3">
            <a:extLst>
              <a:ext uri="{FF2B5EF4-FFF2-40B4-BE49-F238E27FC236}">
                <a16:creationId xmlns:a16="http://schemas.microsoft.com/office/drawing/2014/main" id="{84A1A8D1-B280-F758-6719-D33012599C0D}"/>
              </a:ext>
            </a:extLst>
          </p:cNvPr>
          <p:cNvGraphicFramePr>
            <a:graphicFrameLocks noGrp="1"/>
          </p:cNvGraphicFramePr>
          <p:nvPr>
            <p:extLst>
              <p:ext uri="{D42A27DB-BD31-4B8C-83A1-F6EECF244321}">
                <p14:modId xmlns:p14="http://schemas.microsoft.com/office/powerpoint/2010/main" val="295838678"/>
              </p:ext>
            </p:extLst>
          </p:nvPr>
        </p:nvGraphicFramePr>
        <p:xfrm>
          <a:off x="1336109" y="1252602"/>
          <a:ext cx="6277411" cy="5328822"/>
        </p:xfrm>
        <a:graphic>
          <a:graphicData uri="http://schemas.openxmlformats.org/drawingml/2006/table">
            <a:tbl>
              <a:tblPr firstRow="1" bandRow="1">
                <a:tableStyleId>{5C22544A-7EE6-4342-B048-85BDC9FD1C3A}</a:tableStyleId>
              </a:tblPr>
              <a:tblGrid>
                <a:gridCol w="2164806">
                  <a:extLst>
                    <a:ext uri="{9D8B030D-6E8A-4147-A177-3AD203B41FA5}">
                      <a16:colId xmlns:a16="http://schemas.microsoft.com/office/drawing/2014/main" val="1076793320"/>
                    </a:ext>
                  </a:extLst>
                </a:gridCol>
                <a:gridCol w="1735839">
                  <a:extLst>
                    <a:ext uri="{9D8B030D-6E8A-4147-A177-3AD203B41FA5}">
                      <a16:colId xmlns:a16="http://schemas.microsoft.com/office/drawing/2014/main" val="2143831428"/>
                    </a:ext>
                  </a:extLst>
                </a:gridCol>
                <a:gridCol w="2376766">
                  <a:extLst>
                    <a:ext uri="{9D8B030D-6E8A-4147-A177-3AD203B41FA5}">
                      <a16:colId xmlns:a16="http://schemas.microsoft.com/office/drawing/2014/main" val="1135664555"/>
                    </a:ext>
                  </a:extLst>
                </a:gridCol>
              </a:tblGrid>
              <a:tr h="307321">
                <a:tc>
                  <a:txBody>
                    <a:bodyPr/>
                    <a:lstStyle/>
                    <a:p>
                      <a:pPr fontAlgn="b"/>
                      <a:r>
                        <a:rPr lang="en-US" sz="1400" dirty="0">
                          <a:effectLst/>
                        </a:rPr>
                        <a:t>Variable Name</a:t>
                      </a:r>
                      <a:endParaRPr lang="en-US" sz="1400" b="1" dirty="0">
                        <a:effectLst/>
                        <a:latin typeface="Calibri"/>
                      </a:endParaRPr>
                    </a:p>
                  </a:txBody>
                  <a:tcPr marL="9525" marR="9525" marT="9525" marB="0" anchor="b"/>
                </a:tc>
                <a:tc>
                  <a:txBody>
                    <a:bodyPr/>
                    <a:lstStyle/>
                    <a:p>
                      <a:pPr fontAlgn="b"/>
                      <a:r>
                        <a:rPr lang="en-US" sz="1400" dirty="0">
                          <a:effectLst/>
                        </a:rPr>
                        <a:t>Count of Models</a:t>
                      </a:r>
                      <a:endParaRPr lang="en-US" sz="1400" b="1" dirty="0">
                        <a:effectLst/>
                        <a:latin typeface="Calibri"/>
                      </a:endParaRPr>
                    </a:p>
                  </a:txBody>
                  <a:tcPr marL="9525" marR="9525" marT="9525" marB="0" anchor="b"/>
                </a:tc>
                <a:tc>
                  <a:txBody>
                    <a:bodyPr/>
                    <a:lstStyle/>
                    <a:p>
                      <a:pPr fontAlgn="b"/>
                      <a:r>
                        <a:rPr lang="en-US" sz="1400" dirty="0">
                          <a:effectLst/>
                        </a:rPr>
                        <a:t>Importance Score</a:t>
                      </a:r>
                      <a:endParaRPr lang="en-US" sz="1400" b="1" dirty="0">
                        <a:effectLst/>
                        <a:latin typeface="Calibri"/>
                      </a:endParaRPr>
                    </a:p>
                  </a:txBody>
                  <a:tcPr marL="9525" marR="9525" marT="9525" marB="0" anchor="b"/>
                </a:tc>
                <a:extLst>
                  <a:ext uri="{0D108BD9-81ED-4DB2-BD59-A6C34878D82A}">
                    <a16:rowId xmlns:a16="http://schemas.microsoft.com/office/drawing/2014/main" val="2746108859"/>
                  </a:ext>
                </a:extLst>
              </a:tr>
              <a:tr h="187064">
                <a:tc>
                  <a:txBody>
                    <a:bodyPr/>
                    <a:lstStyle/>
                    <a:p>
                      <a:pPr fontAlgn="b"/>
                      <a:r>
                        <a:rPr lang="en-US" sz="1200" dirty="0">
                          <a:effectLst/>
                        </a:rPr>
                        <a:t>HAZ_INV</a:t>
                      </a:r>
                      <a:endParaRPr lang="en-US" sz="1200" dirty="0">
                        <a:effectLst/>
                        <a:latin typeface="Calibri"/>
                      </a:endParaRPr>
                    </a:p>
                  </a:txBody>
                  <a:tcPr marL="9525" marR="9525" marT="9525" marB="0" anchor="b"/>
                </a:tc>
                <a:tc>
                  <a:txBody>
                    <a:bodyPr/>
                    <a:lstStyle/>
                    <a:p>
                      <a:pPr algn="r" fontAlgn="b"/>
                      <a:r>
                        <a:rPr lang="en-US" sz="1200" dirty="0">
                          <a:effectLst/>
                        </a:rPr>
                        <a:t>2</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1.490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892600163"/>
                  </a:ext>
                </a:extLst>
              </a:tr>
              <a:tr h="187064">
                <a:tc>
                  <a:txBody>
                    <a:bodyPr/>
                    <a:lstStyle/>
                    <a:p>
                      <a:pPr fontAlgn="b"/>
                      <a:r>
                        <a:rPr lang="en-US" sz="1200" err="1">
                          <a:effectLst/>
                        </a:rPr>
                        <a:t>TOWED_Binary</a:t>
                      </a:r>
                      <a:endParaRPr lang="en-US" sz="1200">
                        <a:effectLst/>
                        <a:latin typeface="Calibri"/>
                      </a:endParaRPr>
                    </a:p>
                  </a:txBody>
                  <a:tcPr marL="9525" marR="9525" marT="9525" marB="0" anchor="b"/>
                </a:tc>
                <a:tc>
                  <a:txBody>
                    <a:bodyPr/>
                    <a:lstStyle/>
                    <a:p>
                      <a:pPr algn="r" fontAlgn="b"/>
                      <a:r>
                        <a:rPr lang="en-US" sz="1200" dirty="0">
                          <a:effectLst/>
                        </a:rPr>
                        <a:t>3</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1.351</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225827139"/>
                  </a:ext>
                </a:extLst>
              </a:tr>
              <a:tr h="187064">
                <a:tc>
                  <a:txBody>
                    <a:bodyPr/>
                    <a:lstStyle/>
                    <a:p>
                      <a:pPr fontAlgn="b"/>
                      <a:r>
                        <a:rPr lang="en-US" sz="1200" dirty="0">
                          <a:effectLst/>
                        </a:rPr>
                        <a:t>REST_USE</a:t>
                      </a:r>
                      <a:endParaRPr lang="en-US" sz="1200" dirty="0">
                        <a:effectLst/>
                        <a:latin typeface="Calibri"/>
                      </a:endParaRPr>
                    </a:p>
                  </a:txBody>
                  <a:tcPr marL="9525" marR="9525" marT="9525" marB="0" anchor="b"/>
                </a:tc>
                <a:tc>
                  <a:txBody>
                    <a:bodyPr/>
                    <a:lstStyle/>
                    <a:p>
                      <a:pPr algn="r" fontAlgn="b"/>
                      <a:r>
                        <a:rPr lang="en-US" sz="1200" dirty="0">
                          <a:effectLst/>
                        </a:rPr>
                        <a:t>3</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1.335</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136255959"/>
                  </a:ext>
                </a:extLst>
              </a:tr>
              <a:tr h="187064">
                <a:tc>
                  <a:txBody>
                    <a:bodyPr/>
                    <a:lstStyle/>
                    <a:p>
                      <a:pPr fontAlgn="b"/>
                      <a:r>
                        <a:rPr lang="en-US" sz="1200" err="1">
                          <a:effectLst/>
                        </a:rPr>
                        <a:t>LGTCON_IM_binned</a:t>
                      </a:r>
                      <a:endParaRPr lang="en-US" sz="1200">
                        <a:effectLst/>
                        <a:latin typeface="Calibri"/>
                      </a:endParaRPr>
                    </a:p>
                  </a:txBody>
                  <a:tcPr marL="9525" marR="9525" marT="9525" marB="0" anchor="b"/>
                </a:tc>
                <a:tc>
                  <a:txBody>
                    <a:bodyPr/>
                    <a:lstStyle/>
                    <a:p>
                      <a:pPr algn="r" fontAlgn="b"/>
                      <a:r>
                        <a:rPr lang="en-US" sz="1200" dirty="0">
                          <a:effectLst/>
                        </a:rPr>
                        <a:t>2</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1.159</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264750004"/>
                  </a:ext>
                </a:extLst>
              </a:tr>
              <a:tr h="187064">
                <a:tc>
                  <a:txBody>
                    <a:bodyPr/>
                    <a:lstStyle/>
                    <a:p>
                      <a:pPr fontAlgn="b"/>
                      <a:r>
                        <a:rPr lang="en-US" sz="1200" dirty="0">
                          <a:effectLst/>
                        </a:rPr>
                        <a:t>DRINKING</a:t>
                      </a:r>
                      <a:endParaRPr lang="en-US" sz="1200" dirty="0">
                        <a:effectLst/>
                        <a:latin typeface="Calibri"/>
                      </a:endParaRPr>
                    </a:p>
                  </a:txBody>
                  <a:tcPr marL="9525" marR="9525" marT="9525" marB="0" anchor="b"/>
                </a:tc>
                <a:tc>
                  <a:txBody>
                    <a:bodyPr/>
                    <a:lstStyle/>
                    <a:p>
                      <a:pPr algn="r" fontAlgn="b"/>
                      <a:r>
                        <a:rPr lang="en-US" sz="1200" dirty="0">
                          <a:effectLst/>
                        </a:rPr>
                        <a:t>2</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1.109</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831117799"/>
                  </a:ext>
                </a:extLst>
              </a:tr>
              <a:tr h="187064">
                <a:tc>
                  <a:txBody>
                    <a:bodyPr/>
                    <a:lstStyle/>
                    <a:p>
                      <a:pPr fontAlgn="b"/>
                      <a:r>
                        <a:rPr lang="en-US" sz="1200" dirty="0">
                          <a:effectLst/>
                        </a:rPr>
                        <a:t>ALC_RES</a:t>
                      </a:r>
                      <a:endParaRPr lang="en-US" sz="1200" dirty="0">
                        <a:effectLst/>
                        <a:latin typeface="Calibri"/>
                      </a:endParaRPr>
                    </a:p>
                  </a:txBody>
                  <a:tcPr marL="9525" marR="9525" marT="9525" marB="0" anchor="b"/>
                </a:tc>
                <a:tc>
                  <a:txBody>
                    <a:bodyPr/>
                    <a:lstStyle/>
                    <a:p>
                      <a:pPr algn="r" fontAlgn="b"/>
                      <a:r>
                        <a:rPr lang="en-US" sz="1200" dirty="0">
                          <a:effectLst/>
                        </a:rPr>
                        <a:t>1</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1.000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2314279021"/>
                  </a:ext>
                </a:extLst>
              </a:tr>
              <a:tr h="187064">
                <a:tc>
                  <a:txBody>
                    <a:bodyPr/>
                    <a:lstStyle/>
                    <a:p>
                      <a:pPr fontAlgn="b"/>
                      <a:r>
                        <a:rPr lang="en-US" sz="1200" dirty="0">
                          <a:effectLst/>
                        </a:rPr>
                        <a:t>REL_ROAD</a:t>
                      </a:r>
                      <a:endParaRPr lang="en-US" sz="1200" dirty="0">
                        <a:effectLst/>
                        <a:latin typeface="Calibri"/>
                      </a:endParaRPr>
                    </a:p>
                  </a:txBody>
                  <a:tcPr marL="9525" marR="9525" marT="9525" marB="0" anchor="b"/>
                </a:tc>
                <a:tc>
                  <a:txBody>
                    <a:bodyPr/>
                    <a:lstStyle/>
                    <a:p>
                      <a:pPr algn="r" fontAlgn="b"/>
                      <a:r>
                        <a:rPr lang="en-US" sz="1200" dirty="0">
                          <a:effectLst/>
                        </a:rPr>
                        <a:t>2</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0.986</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405328734"/>
                  </a:ext>
                </a:extLst>
              </a:tr>
              <a:tr h="187064">
                <a:tc>
                  <a:txBody>
                    <a:bodyPr/>
                    <a:lstStyle/>
                    <a:p>
                      <a:pPr fontAlgn="b"/>
                      <a:r>
                        <a:rPr lang="en-US" sz="1200" dirty="0">
                          <a:effectLst/>
                        </a:rPr>
                        <a:t>FIRE_EXP</a:t>
                      </a:r>
                      <a:endParaRPr lang="en-US" sz="1200" dirty="0">
                        <a:effectLst/>
                        <a:latin typeface="Calibri"/>
                      </a:endParaRPr>
                    </a:p>
                  </a:txBody>
                  <a:tcPr marL="9525" marR="9525" marT="9525" marB="0" anchor="b"/>
                </a:tc>
                <a:tc>
                  <a:txBody>
                    <a:bodyPr/>
                    <a:lstStyle/>
                    <a:p>
                      <a:pPr algn="r" fontAlgn="b"/>
                      <a:r>
                        <a:rPr lang="en-US" sz="1200" dirty="0">
                          <a:effectLst/>
                        </a:rPr>
                        <a:t>2</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0.804</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2122539813"/>
                  </a:ext>
                </a:extLst>
              </a:tr>
              <a:tr h="187064">
                <a:tc>
                  <a:txBody>
                    <a:bodyPr/>
                    <a:lstStyle/>
                    <a:p>
                      <a:pPr fontAlgn="b"/>
                      <a:r>
                        <a:rPr lang="en-US" sz="1200" dirty="0">
                          <a:effectLst/>
                        </a:rPr>
                        <a:t>DRUGS</a:t>
                      </a:r>
                      <a:endParaRPr lang="en-US" sz="1200" dirty="0">
                        <a:effectLst/>
                        <a:latin typeface="Calibri"/>
                      </a:endParaRPr>
                    </a:p>
                  </a:txBody>
                  <a:tcPr marL="9525" marR="9525" marT="9525" marB="0" anchor="b"/>
                </a:tc>
                <a:tc>
                  <a:txBody>
                    <a:bodyPr/>
                    <a:lstStyle/>
                    <a:p>
                      <a:pPr algn="r" fontAlgn="b"/>
                      <a:r>
                        <a:rPr lang="en-US" sz="1200" dirty="0">
                          <a:effectLst/>
                        </a:rPr>
                        <a:t>3</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0.727</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2811790174"/>
                  </a:ext>
                </a:extLst>
              </a:tr>
              <a:tr h="211376">
                <a:tc>
                  <a:txBody>
                    <a:bodyPr/>
                    <a:lstStyle/>
                    <a:p>
                      <a:pPr fontAlgn="b"/>
                      <a:r>
                        <a:rPr lang="en-US" sz="1200" dirty="0">
                          <a:effectLst/>
                        </a:rPr>
                        <a:t>MANCOLL</a:t>
                      </a:r>
                      <a:endParaRPr lang="en-US" sz="1200" dirty="0">
                        <a:effectLst/>
                        <a:latin typeface="Calibri"/>
                      </a:endParaRPr>
                    </a:p>
                  </a:txBody>
                  <a:tcPr marL="9525" marR="9525" marT="9525" marB="0" anchor="b"/>
                </a:tc>
                <a:tc>
                  <a:txBody>
                    <a:bodyPr/>
                    <a:lstStyle/>
                    <a:p>
                      <a:pPr algn="r" fontAlgn="b"/>
                      <a:r>
                        <a:rPr lang="en-US" sz="1200" dirty="0">
                          <a:effectLst/>
                        </a:rPr>
                        <a:t>1</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0.700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260387808"/>
                  </a:ext>
                </a:extLst>
              </a:tr>
              <a:tr h="187064">
                <a:tc>
                  <a:txBody>
                    <a:bodyPr/>
                    <a:lstStyle/>
                    <a:p>
                      <a:pPr fontAlgn="b"/>
                      <a:r>
                        <a:rPr lang="en-US" sz="1200" dirty="0">
                          <a:effectLst/>
                        </a:rPr>
                        <a:t>REGION</a:t>
                      </a:r>
                      <a:endParaRPr lang="en-US" sz="1200" dirty="0">
                        <a:effectLst/>
                        <a:latin typeface="Calibri"/>
                      </a:endParaRPr>
                    </a:p>
                  </a:txBody>
                  <a:tcPr marL="9525" marR="9525" marT="9525" marB="0" anchor="b"/>
                </a:tc>
                <a:tc>
                  <a:txBody>
                    <a:bodyPr/>
                    <a:lstStyle/>
                    <a:p>
                      <a:pPr algn="r" fontAlgn="b"/>
                      <a:r>
                        <a:rPr lang="en-US" sz="1200" dirty="0">
                          <a:effectLst/>
                        </a:rPr>
                        <a:t>3</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0.556</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203123151"/>
                  </a:ext>
                </a:extLst>
              </a:tr>
              <a:tr h="187064">
                <a:tc>
                  <a:txBody>
                    <a:bodyPr/>
                    <a:lstStyle/>
                    <a:p>
                      <a:pPr fontAlgn="b"/>
                      <a:r>
                        <a:rPr lang="en-US" sz="1200" dirty="0">
                          <a:effectLst/>
                        </a:rPr>
                        <a:t>BDYTYP_IM</a:t>
                      </a:r>
                      <a:endParaRPr lang="en-US" sz="1200" dirty="0">
                        <a:effectLst/>
                        <a:latin typeface="Calibri"/>
                      </a:endParaRPr>
                    </a:p>
                  </a:txBody>
                  <a:tcPr marL="9525" marR="9525" marT="9525" marB="0" anchor="b"/>
                </a:tc>
                <a:tc>
                  <a:txBody>
                    <a:bodyPr/>
                    <a:lstStyle/>
                    <a:p>
                      <a:pPr algn="r" fontAlgn="b"/>
                      <a:r>
                        <a:rPr lang="en-US" sz="1200" dirty="0">
                          <a:effectLst/>
                        </a:rPr>
                        <a:t>1</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0.400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686881767"/>
                  </a:ext>
                </a:extLst>
              </a:tr>
              <a:tr h="187064">
                <a:tc>
                  <a:txBody>
                    <a:bodyPr/>
                    <a:lstStyle/>
                    <a:p>
                      <a:pPr fontAlgn="b"/>
                      <a:r>
                        <a:rPr lang="en-US" sz="1200" dirty="0">
                          <a:effectLst/>
                        </a:rPr>
                        <a:t>MAN_COLL</a:t>
                      </a:r>
                      <a:endParaRPr lang="en-US" sz="1200" dirty="0">
                        <a:effectLst/>
                        <a:latin typeface="Calibri"/>
                      </a:endParaRPr>
                    </a:p>
                  </a:txBody>
                  <a:tcPr marL="9525" marR="9525" marT="9525" marB="0" anchor="b"/>
                </a:tc>
                <a:tc>
                  <a:txBody>
                    <a:bodyPr/>
                    <a:lstStyle/>
                    <a:p>
                      <a:pPr algn="r" fontAlgn="b"/>
                      <a:r>
                        <a:rPr lang="en-US" sz="1200" dirty="0">
                          <a:effectLst/>
                        </a:rPr>
                        <a:t>2</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0.347</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2780638804"/>
                  </a:ext>
                </a:extLst>
              </a:tr>
              <a:tr h="187064">
                <a:tc>
                  <a:txBody>
                    <a:bodyPr/>
                    <a:lstStyle/>
                    <a:p>
                      <a:pPr fontAlgn="b"/>
                      <a:r>
                        <a:rPr lang="en-US" sz="1200" dirty="0">
                          <a:effectLst/>
                        </a:rPr>
                        <a:t>AIR_BAG</a:t>
                      </a:r>
                      <a:endParaRPr lang="en-US" sz="1200" dirty="0">
                        <a:effectLst/>
                        <a:latin typeface="Calibri"/>
                      </a:endParaRPr>
                    </a:p>
                  </a:txBody>
                  <a:tcPr marL="9525" marR="9525" marT="9525" marB="0" anchor="b"/>
                </a:tc>
                <a:tc>
                  <a:txBody>
                    <a:bodyPr/>
                    <a:lstStyle/>
                    <a:p>
                      <a:pPr algn="r" fontAlgn="b"/>
                      <a:r>
                        <a:rPr lang="en-US" sz="1200" dirty="0">
                          <a:effectLst/>
                        </a:rPr>
                        <a:t>2</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0.338</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116557998"/>
                  </a:ext>
                </a:extLst>
              </a:tr>
              <a:tr h="187064">
                <a:tc>
                  <a:txBody>
                    <a:bodyPr/>
                    <a:lstStyle/>
                    <a:p>
                      <a:pPr fontAlgn="b"/>
                      <a:r>
                        <a:rPr lang="en-US" sz="1200" dirty="0">
                          <a:effectLst/>
                        </a:rPr>
                        <a:t>MONTH</a:t>
                      </a:r>
                      <a:endParaRPr lang="en-US" sz="1200" dirty="0">
                        <a:effectLst/>
                        <a:latin typeface="Calibri"/>
                      </a:endParaRPr>
                    </a:p>
                  </a:txBody>
                  <a:tcPr marL="9525" marR="9525" marT="9525" marB="0" anchor="b"/>
                </a:tc>
                <a:tc>
                  <a:txBody>
                    <a:bodyPr/>
                    <a:lstStyle/>
                    <a:p>
                      <a:pPr algn="r" fontAlgn="b"/>
                      <a:r>
                        <a:rPr lang="en-US" sz="1200" dirty="0">
                          <a:effectLst/>
                        </a:rPr>
                        <a:t>3</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0.338</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601580930"/>
                  </a:ext>
                </a:extLst>
              </a:tr>
              <a:tr h="187064">
                <a:tc>
                  <a:txBody>
                    <a:bodyPr/>
                    <a:lstStyle/>
                    <a:p>
                      <a:pPr fontAlgn="b"/>
                      <a:r>
                        <a:rPr lang="en-US" sz="1200" dirty="0">
                          <a:effectLst/>
                        </a:rPr>
                        <a:t>HOUR_IM</a:t>
                      </a:r>
                      <a:endParaRPr lang="en-US" sz="1200" dirty="0">
                        <a:effectLst/>
                        <a:latin typeface="Calibri"/>
                      </a:endParaRPr>
                    </a:p>
                  </a:txBody>
                  <a:tcPr marL="9525" marR="9525" marT="9525" marB="0" anchor="b"/>
                </a:tc>
                <a:tc>
                  <a:txBody>
                    <a:bodyPr/>
                    <a:lstStyle/>
                    <a:p>
                      <a:pPr algn="r" fontAlgn="b"/>
                      <a:r>
                        <a:rPr lang="en-US" sz="1200" dirty="0">
                          <a:effectLst/>
                        </a:rPr>
                        <a:t>1</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0.300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563762167"/>
                  </a:ext>
                </a:extLst>
              </a:tr>
              <a:tr h="187064">
                <a:tc>
                  <a:txBody>
                    <a:bodyPr/>
                    <a:lstStyle/>
                    <a:p>
                      <a:pPr fontAlgn="b"/>
                      <a:r>
                        <a:rPr lang="en-US" sz="1200" dirty="0">
                          <a:effectLst/>
                        </a:rPr>
                        <a:t>WKDY_IM</a:t>
                      </a:r>
                      <a:endParaRPr lang="en-US" sz="1200" dirty="0">
                        <a:effectLst/>
                        <a:latin typeface="Calibri"/>
                      </a:endParaRPr>
                    </a:p>
                  </a:txBody>
                  <a:tcPr marL="9525" marR="9525" marT="9525" marB="0" anchor="b"/>
                </a:tc>
                <a:tc>
                  <a:txBody>
                    <a:bodyPr/>
                    <a:lstStyle/>
                    <a:p>
                      <a:pPr algn="r" fontAlgn="b"/>
                      <a:r>
                        <a:rPr lang="en-US" sz="1200" dirty="0">
                          <a:effectLst/>
                        </a:rPr>
                        <a:t>1</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0.300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150845368"/>
                  </a:ext>
                </a:extLst>
              </a:tr>
              <a:tr h="187064">
                <a:tc>
                  <a:txBody>
                    <a:bodyPr/>
                    <a:lstStyle/>
                    <a:p>
                      <a:pPr fontAlgn="b"/>
                      <a:r>
                        <a:rPr lang="en-US" sz="1200" dirty="0">
                          <a:effectLst/>
                        </a:rPr>
                        <a:t>URBANICITY</a:t>
                      </a:r>
                      <a:endParaRPr lang="en-US" sz="1200" dirty="0">
                        <a:effectLst/>
                        <a:latin typeface="Calibri"/>
                      </a:endParaRPr>
                    </a:p>
                  </a:txBody>
                  <a:tcPr marL="9525" marR="9525" marT="9525" marB="0" anchor="b"/>
                </a:tc>
                <a:tc>
                  <a:txBody>
                    <a:bodyPr/>
                    <a:lstStyle/>
                    <a:p>
                      <a:pPr algn="r" fontAlgn="b"/>
                      <a:r>
                        <a:rPr lang="en-US" sz="1200" dirty="0">
                          <a:effectLst/>
                        </a:rPr>
                        <a:t>1</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0.287</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517928238"/>
                  </a:ext>
                </a:extLst>
              </a:tr>
              <a:tr h="187064">
                <a:tc>
                  <a:txBody>
                    <a:bodyPr/>
                    <a:lstStyle/>
                    <a:p>
                      <a:pPr fontAlgn="b"/>
                      <a:r>
                        <a:rPr lang="en-US" sz="1200" dirty="0">
                          <a:effectLst/>
                        </a:rPr>
                        <a:t>VEH_AGE</a:t>
                      </a:r>
                      <a:endParaRPr lang="en-US" sz="1200" dirty="0">
                        <a:effectLst/>
                        <a:latin typeface="Calibri"/>
                      </a:endParaRPr>
                    </a:p>
                  </a:txBody>
                  <a:tcPr marL="9525" marR="9525" marT="9525" marB="0" anchor="b"/>
                </a:tc>
                <a:tc>
                  <a:txBody>
                    <a:bodyPr/>
                    <a:lstStyle/>
                    <a:p>
                      <a:pPr algn="r" fontAlgn="b"/>
                      <a:r>
                        <a:rPr lang="en-US" sz="1200" dirty="0">
                          <a:effectLst/>
                        </a:rPr>
                        <a:t>1</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0.181</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2812389247"/>
                  </a:ext>
                </a:extLst>
              </a:tr>
              <a:tr h="187064">
                <a:tc>
                  <a:txBody>
                    <a:bodyPr/>
                    <a:lstStyle/>
                    <a:p>
                      <a:pPr fontAlgn="b"/>
                      <a:r>
                        <a:rPr lang="en-US" sz="1200" err="1">
                          <a:effectLst/>
                        </a:rPr>
                        <a:t>DEFORMED_binned</a:t>
                      </a:r>
                      <a:endParaRPr lang="en-US" sz="1200">
                        <a:effectLst/>
                        <a:latin typeface="Calibri"/>
                      </a:endParaRPr>
                    </a:p>
                  </a:txBody>
                  <a:tcPr marL="9525" marR="9525" marT="9525" marB="0" anchor="b"/>
                </a:tc>
                <a:tc>
                  <a:txBody>
                    <a:bodyPr/>
                    <a:lstStyle/>
                    <a:p>
                      <a:pPr algn="r" fontAlgn="b"/>
                      <a:r>
                        <a:rPr lang="en-US" sz="1200" dirty="0">
                          <a:effectLst/>
                        </a:rPr>
                        <a:t>1</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0.152</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2012281485"/>
                  </a:ext>
                </a:extLst>
              </a:tr>
              <a:tr h="187064">
                <a:tc>
                  <a:txBody>
                    <a:bodyPr/>
                    <a:lstStyle/>
                    <a:p>
                      <a:pPr fontAlgn="b"/>
                      <a:r>
                        <a:rPr lang="en-US" sz="1200" err="1">
                          <a:effectLst/>
                        </a:rPr>
                        <a:t>EJECT_IM_binned</a:t>
                      </a:r>
                      <a:endParaRPr lang="en-US" sz="1200">
                        <a:effectLst/>
                        <a:latin typeface="Calibri"/>
                      </a:endParaRPr>
                    </a:p>
                  </a:txBody>
                  <a:tcPr marL="9525" marR="9525" marT="9525" marB="0" anchor="b"/>
                </a:tc>
                <a:tc>
                  <a:txBody>
                    <a:bodyPr/>
                    <a:lstStyle/>
                    <a:p>
                      <a:pPr algn="r" fontAlgn="b"/>
                      <a:r>
                        <a:rPr lang="en-US" sz="1200" dirty="0">
                          <a:effectLst/>
                        </a:rPr>
                        <a:t>1</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0.102</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566204332"/>
                  </a:ext>
                </a:extLst>
              </a:tr>
              <a:tr h="187064">
                <a:tc>
                  <a:txBody>
                    <a:bodyPr/>
                    <a:lstStyle/>
                    <a:p>
                      <a:pPr fontAlgn="b"/>
                      <a:r>
                        <a:rPr lang="en-US" sz="1200" dirty="0">
                          <a:effectLst/>
                        </a:rPr>
                        <a:t>AGE</a:t>
                      </a:r>
                      <a:endParaRPr lang="en-US" sz="1200" dirty="0">
                        <a:effectLst/>
                        <a:latin typeface="Calibri"/>
                      </a:endParaRPr>
                    </a:p>
                  </a:txBody>
                  <a:tcPr marL="9525" marR="9525" marT="9525" marB="0" anchor="b"/>
                </a:tc>
                <a:tc>
                  <a:txBody>
                    <a:bodyPr/>
                    <a:lstStyle/>
                    <a:p>
                      <a:pPr algn="r" fontAlgn="b"/>
                      <a:r>
                        <a:rPr lang="en-US" sz="1200" dirty="0">
                          <a:effectLst/>
                        </a:rPr>
                        <a:t>1</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0.100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265509819"/>
                  </a:ext>
                </a:extLst>
              </a:tr>
              <a:tr h="187064">
                <a:tc>
                  <a:txBody>
                    <a:bodyPr/>
                    <a:lstStyle/>
                    <a:p>
                      <a:pPr fontAlgn="b"/>
                      <a:r>
                        <a:rPr lang="en-US" sz="1200" dirty="0">
                          <a:effectLst/>
                        </a:rPr>
                        <a:t>GVWR</a:t>
                      </a:r>
                      <a:endParaRPr lang="en-US" sz="1200" dirty="0">
                        <a:effectLst/>
                        <a:latin typeface="Calibri"/>
                      </a:endParaRPr>
                    </a:p>
                  </a:txBody>
                  <a:tcPr marL="9525" marR="9525" marT="9525" marB="0" anchor="b"/>
                </a:tc>
                <a:tc>
                  <a:txBody>
                    <a:bodyPr/>
                    <a:lstStyle/>
                    <a:p>
                      <a:pPr algn="r" fontAlgn="b"/>
                      <a:r>
                        <a:rPr lang="en-US" sz="1200" dirty="0">
                          <a:effectLst/>
                        </a:rPr>
                        <a:t>1</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0.019</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964561806"/>
                  </a:ext>
                </a:extLst>
              </a:tr>
              <a:tr h="187064">
                <a:tc>
                  <a:txBody>
                    <a:bodyPr/>
                    <a:lstStyle/>
                    <a:p>
                      <a:pPr fontAlgn="b"/>
                      <a:r>
                        <a:rPr lang="en-US" sz="1200" dirty="0">
                          <a:effectLst/>
                        </a:rPr>
                        <a:t>RELJCT1</a:t>
                      </a:r>
                      <a:endParaRPr lang="en-US" sz="1200" dirty="0">
                        <a:effectLst/>
                        <a:latin typeface="Calibri"/>
                      </a:endParaRPr>
                    </a:p>
                  </a:txBody>
                  <a:tcPr marL="9525" marR="9525" marT="9525" marB="0" anchor="b"/>
                </a:tc>
                <a:tc>
                  <a:txBody>
                    <a:bodyPr/>
                    <a:lstStyle/>
                    <a:p>
                      <a:pPr algn="r" fontAlgn="b"/>
                      <a:r>
                        <a:rPr lang="en-US" sz="1200" dirty="0">
                          <a:effectLst/>
                        </a:rPr>
                        <a:t>1</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0.017</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91355974"/>
                  </a:ext>
                </a:extLst>
              </a:tr>
              <a:tr h="187064">
                <a:tc>
                  <a:txBody>
                    <a:bodyPr/>
                    <a:lstStyle/>
                    <a:p>
                      <a:pPr fontAlgn="b"/>
                      <a:r>
                        <a:rPr lang="en-US" sz="1200" dirty="0">
                          <a:effectLst/>
                        </a:rPr>
                        <a:t>WRK_ZONE</a:t>
                      </a:r>
                      <a:endParaRPr lang="en-US" sz="1200" dirty="0">
                        <a:effectLst/>
                        <a:latin typeface="Calibri"/>
                      </a:endParaRPr>
                    </a:p>
                  </a:txBody>
                  <a:tcPr marL="9525" marR="9525" marT="9525" marB="0" anchor="b"/>
                </a:tc>
                <a:tc>
                  <a:txBody>
                    <a:bodyPr/>
                    <a:lstStyle/>
                    <a:p>
                      <a:pPr algn="r" fontAlgn="b"/>
                      <a:r>
                        <a:rPr lang="en-US" sz="1200" dirty="0">
                          <a:effectLst/>
                        </a:rPr>
                        <a:t>1</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0.010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522196125"/>
                  </a:ext>
                </a:extLst>
              </a:tr>
              <a:tr h="187064">
                <a:tc>
                  <a:txBody>
                    <a:bodyPr/>
                    <a:lstStyle/>
                    <a:p>
                      <a:pPr fontAlgn="b"/>
                      <a:r>
                        <a:rPr lang="en-US" sz="1200" dirty="0">
                          <a:effectLst/>
                        </a:rPr>
                        <a:t>SEX_IM</a:t>
                      </a:r>
                      <a:endParaRPr lang="en-US" sz="1200" dirty="0">
                        <a:effectLst/>
                        <a:latin typeface="Calibri"/>
                      </a:endParaRPr>
                    </a:p>
                  </a:txBody>
                  <a:tcPr marL="9525" marR="9525" marT="9525" marB="0" anchor="b"/>
                </a:tc>
                <a:tc>
                  <a:txBody>
                    <a:bodyPr/>
                    <a:lstStyle/>
                    <a:p>
                      <a:pPr algn="r" fontAlgn="b"/>
                      <a:r>
                        <a:rPr lang="en-US" sz="1200" dirty="0">
                          <a:effectLst/>
                        </a:rPr>
                        <a:t>1</a:t>
                      </a:r>
                      <a:endParaRPr lang="en-US" sz="1200" dirty="0">
                        <a:effectLst/>
                        <a:latin typeface="Calibri"/>
                      </a:endParaRPr>
                    </a:p>
                  </a:txBody>
                  <a:tcPr marL="9525" marR="9525" marT="9525" marB="0" anchor="b"/>
                </a:tc>
                <a:tc>
                  <a:txBody>
                    <a:bodyPr/>
                    <a:lstStyle/>
                    <a:p>
                      <a:pPr lvl="0" algn="r">
                        <a:buNone/>
                      </a:pPr>
                      <a:r>
                        <a:rPr lang="en-US" sz="1200" u="none" strike="noStrike" dirty="0">
                          <a:effectLst/>
                        </a:rPr>
                        <a:t>0.004</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661395355"/>
                  </a:ext>
                </a:extLst>
              </a:tr>
            </a:tbl>
          </a:graphicData>
        </a:graphic>
      </p:graphicFrame>
    </p:spTree>
    <p:extLst>
      <p:ext uri="{BB962C8B-B14F-4D97-AF65-F5344CB8AC3E}">
        <p14:creationId xmlns:p14="http://schemas.microsoft.com/office/powerpoint/2010/main" val="3284865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chor="ctr">
            <a:normAutofit/>
          </a:bodyPr>
          <a:lstStyle/>
          <a:p>
            <a:pPr>
              <a:lnSpc>
                <a:spcPct val="90000"/>
              </a:lnSpc>
            </a:pPr>
            <a:r>
              <a:rPr lang="en-US" sz="3800"/>
              <a:t>DEPLOYMENT</a:t>
            </a:r>
          </a:p>
        </p:txBody>
      </p:sp>
      <p:sp>
        <p:nvSpPr>
          <p:cNvPr id="3" name="Content Placeholder 2">
            <a:extLst>
              <a:ext uri="{FF2B5EF4-FFF2-40B4-BE49-F238E27FC236}">
                <a16:creationId xmlns:a16="http://schemas.microsoft.com/office/drawing/2014/main" id="{95D746CA-F8E1-4B59-A279-35269304FC8F}"/>
              </a:ext>
            </a:extLst>
          </p:cNvPr>
          <p:cNvSpPr>
            <a:spLocks noGrp="1"/>
          </p:cNvSpPr>
          <p:nvPr>
            <p:ph idx="1"/>
          </p:nvPr>
        </p:nvSpPr>
        <p:spPr/>
        <p:txBody>
          <a:bodyPr>
            <a:noAutofit/>
          </a:bodyPr>
          <a:lstStyle/>
          <a:p>
            <a:pPr>
              <a:lnSpc>
                <a:spcPct val="150000"/>
              </a:lnSpc>
            </a:pPr>
            <a:r>
              <a:rPr lang="en-US"/>
              <a:t>The final and most critical phase in our data mining process is deployment. Here, we put our data mining findings to good use.</a:t>
            </a:r>
          </a:p>
          <a:p>
            <a:pPr>
              <a:lnSpc>
                <a:spcPct val="150000"/>
              </a:lnSpc>
            </a:pPr>
            <a:r>
              <a:rPr lang="en-US"/>
              <a:t>The process must be regularly monitored and maintained. The results must be reported as part of this phase. </a:t>
            </a:r>
          </a:p>
          <a:p>
            <a:pPr>
              <a:lnSpc>
                <a:spcPct val="150000"/>
              </a:lnSpc>
            </a:pPr>
            <a:r>
              <a:rPr lang="en-US"/>
              <a:t>So, depending on the predictive models we selected during the review phase, we must put one into practice and monitor the results.</a:t>
            </a:r>
          </a:p>
          <a:p>
            <a:pPr>
              <a:lnSpc>
                <a:spcPct val="150000"/>
              </a:lnSpc>
            </a:pPr>
            <a:r>
              <a:rPr lang="en-US"/>
              <a:t>The business understanding phase is examined again in this step to ensure that we are on the right route.</a:t>
            </a:r>
          </a:p>
        </p:txBody>
      </p:sp>
    </p:spTree>
    <p:extLst>
      <p:ext uri="{BB962C8B-B14F-4D97-AF65-F5344CB8AC3E}">
        <p14:creationId xmlns:p14="http://schemas.microsoft.com/office/powerpoint/2010/main" val="3038853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a:xfrm>
            <a:off x="677334" y="812418"/>
            <a:ext cx="8596668" cy="769493"/>
          </a:xfrm>
        </p:spPr>
        <p:txBody>
          <a:bodyPr anchor="ctr">
            <a:normAutofit/>
          </a:bodyPr>
          <a:lstStyle/>
          <a:p>
            <a:pPr>
              <a:lnSpc>
                <a:spcPct val="90000"/>
              </a:lnSpc>
            </a:pPr>
            <a:r>
              <a:rPr lang="en-US" sz="3800"/>
              <a:t>KNIME WORKFLOW:</a:t>
            </a:r>
          </a:p>
        </p:txBody>
      </p:sp>
      <p:pic>
        <p:nvPicPr>
          <p:cNvPr id="5" name="Picture 4">
            <a:extLst>
              <a:ext uri="{FF2B5EF4-FFF2-40B4-BE49-F238E27FC236}">
                <a16:creationId xmlns:a16="http://schemas.microsoft.com/office/drawing/2014/main" id="{6D1C4AD1-9199-4DD0-A474-5BDF9FAB3E1D}"/>
              </a:ext>
            </a:extLst>
          </p:cNvPr>
          <p:cNvPicPr>
            <a:picLocks noChangeAspect="1"/>
          </p:cNvPicPr>
          <p:nvPr/>
        </p:nvPicPr>
        <p:blipFill>
          <a:blip r:embed="rId2"/>
          <a:stretch>
            <a:fillRect/>
          </a:stretch>
        </p:blipFill>
        <p:spPr>
          <a:xfrm>
            <a:off x="677334" y="1978477"/>
            <a:ext cx="8819029" cy="4067104"/>
          </a:xfrm>
          <a:prstGeom prst="rect">
            <a:avLst/>
          </a:prstGeom>
        </p:spPr>
      </p:pic>
    </p:spTree>
    <p:extLst>
      <p:ext uri="{BB962C8B-B14F-4D97-AF65-F5344CB8AC3E}">
        <p14:creationId xmlns:p14="http://schemas.microsoft.com/office/powerpoint/2010/main" val="1749523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ormAutofit/>
          </a:bodyPr>
          <a:lstStyle/>
          <a:p>
            <a:r>
              <a:rPr lang="en-US" sz="3800"/>
              <a:t>BUSINESS UNDERSTANDING</a:t>
            </a:r>
          </a:p>
        </p:txBody>
      </p:sp>
      <p:sp>
        <p:nvSpPr>
          <p:cNvPr id="3" name="Content Placeholder 2">
            <a:extLst>
              <a:ext uri="{FF2B5EF4-FFF2-40B4-BE49-F238E27FC236}">
                <a16:creationId xmlns:a16="http://schemas.microsoft.com/office/drawing/2014/main" id="{CD5F4857-7DF4-4CB5-A884-69E5A69FB8C9}"/>
              </a:ext>
            </a:extLst>
          </p:cNvPr>
          <p:cNvSpPr>
            <a:spLocks noGrp="1"/>
          </p:cNvSpPr>
          <p:nvPr>
            <p:ph idx="1"/>
          </p:nvPr>
        </p:nvSpPr>
        <p:spPr/>
        <p:txBody>
          <a:bodyPr/>
          <a:lstStyle/>
          <a:p>
            <a:pPr algn="just">
              <a:lnSpc>
                <a:spcPct val="150000"/>
              </a:lnSpc>
            </a:pPr>
            <a:r>
              <a:rPr lang="en-US"/>
              <a:t>The major goal is to discover the risk factors that cause accidents and car crashes, minimize the chance of accidents occurring, and lower the severity of injuries, all of which benefit society.</a:t>
            </a:r>
          </a:p>
          <a:p>
            <a:pPr algn="just">
              <a:lnSpc>
                <a:spcPct val="150000"/>
              </a:lnSpc>
            </a:pPr>
            <a:r>
              <a:rPr lang="en-US"/>
              <a:t>In the United States, road safety is a serious problem, with 1.36 fatalities per 100 vehicles in 2021, up from 1.35 fatalities in 2020.</a:t>
            </a:r>
          </a:p>
          <a:p>
            <a:pPr algn="just">
              <a:lnSpc>
                <a:spcPct val="150000"/>
              </a:lnSpc>
            </a:pPr>
            <a:r>
              <a:rPr lang="en-US"/>
              <a:t>To do so, we'll use historical data that covers all the components that contributed to the accidents, such as environmental conditions, car technical factors, and collision scenarios, among others.</a:t>
            </a:r>
          </a:p>
        </p:txBody>
      </p:sp>
    </p:spTree>
    <p:extLst>
      <p:ext uri="{BB962C8B-B14F-4D97-AF65-F5344CB8AC3E}">
        <p14:creationId xmlns:p14="http://schemas.microsoft.com/office/powerpoint/2010/main" val="235121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ormAutofit/>
          </a:bodyPr>
          <a:lstStyle/>
          <a:p>
            <a:r>
              <a:rPr lang="en-US" sz="3800"/>
              <a:t>BUSINESS UNDERSTANDING (Cont.)</a:t>
            </a:r>
          </a:p>
        </p:txBody>
      </p:sp>
      <p:sp>
        <p:nvSpPr>
          <p:cNvPr id="3" name="Content Placeholder 2">
            <a:extLst>
              <a:ext uri="{FF2B5EF4-FFF2-40B4-BE49-F238E27FC236}">
                <a16:creationId xmlns:a16="http://schemas.microsoft.com/office/drawing/2014/main" id="{CD5F4857-7DF4-4CB5-A884-69E5A69FB8C9}"/>
              </a:ext>
            </a:extLst>
          </p:cNvPr>
          <p:cNvSpPr>
            <a:spLocks noGrp="1"/>
          </p:cNvSpPr>
          <p:nvPr>
            <p:ph idx="1"/>
          </p:nvPr>
        </p:nvSpPr>
        <p:spPr/>
        <p:txBody>
          <a:bodyPr>
            <a:normAutofit/>
          </a:bodyPr>
          <a:lstStyle/>
          <a:p>
            <a:pPr algn="just">
              <a:lnSpc>
                <a:spcPct val="160000"/>
              </a:lnSpc>
            </a:pPr>
            <a:r>
              <a:rPr lang="en-US" sz="1780"/>
              <a:t>The data might be structured or unstructured, and it can come from a variety of sources. This is referred to as Big Data.</a:t>
            </a:r>
          </a:p>
          <a:p>
            <a:pPr algn="just">
              <a:lnSpc>
                <a:spcPct val="160000"/>
              </a:lnSpc>
            </a:pPr>
            <a:r>
              <a:rPr lang="en-US" sz="1780"/>
              <a:t>On this data, we will undertake data mining, also known as Big Data Analytics, which is increasingly popular these days in many fields such as health care systems, analyzing road safety measures etc.</a:t>
            </a:r>
          </a:p>
          <a:p>
            <a:pPr algn="just">
              <a:lnSpc>
                <a:spcPct val="160000"/>
              </a:lnSpc>
            </a:pPr>
            <a:r>
              <a:rPr lang="en-US" sz="1780"/>
              <a:t>We will apply machine learning approaches to our given datasets and determine the causes of rising car accidents/collisions and obtain reliable data that will assist us in reducing risks and injuries, potentially saving many lives.</a:t>
            </a:r>
          </a:p>
        </p:txBody>
      </p:sp>
    </p:spTree>
    <p:extLst>
      <p:ext uri="{BB962C8B-B14F-4D97-AF65-F5344CB8AC3E}">
        <p14:creationId xmlns:p14="http://schemas.microsoft.com/office/powerpoint/2010/main" val="62779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ormAutofit/>
          </a:bodyPr>
          <a:lstStyle/>
          <a:p>
            <a:r>
              <a:rPr lang="en-US" sz="3800" dirty="0"/>
              <a:t>DATA UNDERSTANDING</a:t>
            </a:r>
          </a:p>
        </p:txBody>
      </p:sp>
      <p:sp>
        <p:nvSpPr>
          <p:cNvPr id="3" name="Content Placeholder 2">
            <a:extLst>
              <a:ext uri="{FF2B5EF4-FFF2-40B4-BE49-F238E27FC236}">
                <a16:creationId xmlns:a16="http://schemas.microsoft.com/office/drawing/2014/main" id="{CD5F4857-7DF4-4CB5-A884-69E5A69FB8C9}"/>
              </a:ext>
            </a:extLst>
          </p:cNvPr>
          <p:cNvSpPr>
            <a:spLocks noGrp="1"/>
          </p:cNvSpPr>
          <p:nvPr>
            <p:ph idx="1"/>
          </p:nvPr>
        </p:nvSpPr>
        <p:spPr/>
        <p:txBody>
          <a:bodyPr vert="horz" lIns="91440" tIns="45720" rIns="91440" bIns="45720" rtlCol="0" anchor="t">
            <a:normAutofit lnSpcReduction="10000"/>
          </a:bodyPr>
          <a:lstStyle/>
          <a:p>
            <a:pPr algn="just">
              <a:lnSpc>
                <a:spcPct val="160000"/>
              </a:lnSpc>
            </a:pPr>
            <a:r>
              <a:rPr lang="en-US" dirty="0"/>
              <a:t>The accidents data file contains the data related to the situation of accident; the vehicle data file has the parameters related to the vehicle. The person data file contains parameters related to each person that was involved in the crash and whether the person is a driver or a passenger. The Distract file describes the data that was a distraction causing the accident.</a:t>
            </a:r>
          </a:p>
          <a:p>
            <a:pPr algn="just">
              <a:lnSpc>
                <a:spcPct val="160000"/>
              </a:lnSpc>
            </a:pPr>
            <a:r>
              <a:rPr lang="en-US" dirty="0"/>
              <a:t>We have a total of 130,228 number of records and 207 variables from all the files combined. We will clean and transform the data by removing missing values or unwanted data, reducing the variables to only that are an important factor for the analysis.</a:t>
            </a:r>
          </a:p>
        </p:txBody>
      </p:sp>
    </p:spTree>
    <p:extLst>
      <p:ext uri="{BB962C8B-B14F-4D97-AF65-F5344CB8AC3E}">
        <p14:creationId xmlns:p14="http://schemas.microsoft.com/office/powerpoint/2010/main" val="405611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ormAutofit/>
          </a:bodyPr>
          <a:lstStyle/>
          <a:p>
            <a:r>
              <a:rPr lang="en-US" sz="3800"/>
              <a:t>DATA PREPARATION</a:t>
            </a:r>
          </a:p>
        </p:txBody>
      </p:sp>
      <p:sp>
        <p:nvSpPr>
          <p:cNvPr id="3" name="Content Placeholder 2">
            <a:extLst>
              <a:ext uri="{FF2B5EF4-FFF2-40B4-BE49-F238E27FC236}">
                <a16:creationId xmlns:a16="http://schemas.microsoft.com/office/drawing/2014/main" id="{CD5F4857-7DF4-4CB5-A884-69E5A69FB8C9}"/>
              </a:ext>
            </a:extLst>
          </p:cNvPr>
          <p:cNvSpPr>
            <a:spLocks noGrp="1"/>
          </p:cNvSpPr>
          <p:nvPr>
            <p:ph idx="1"/>
          </p:nvPr>
        </p:nvSpPr>
        <p:spPr/>
        <p:txBody>
          <a:bodyPr>
            <a:normAutofit/>
          </a:bodyPr>
          <a:lstStyle/>
          <a:p>
            <a:pPr algn="just">
              <a:lnSpc>
                <a:spcPct val="160000"/>
              </a:lnSpc>
            </a:pPr>
            <a:r>
              <a:rPr lang="en-US"/>
              <a:t>Data Preparation is the most significant and time-consuming element in the Data Mining process.</a:t>
            </a:r>
          </a:p>
          <a:p>
            <a:pPr algn="just">
              <a:lnSpc>
                <a:spcPct val="160000"/>
              </a:lnSpc>
            </a:pPr>
            <a:r>
              <a:rPr lang="en-US"/>
              <a:t>This is because it is at this point that we must prepare the data for modelling and obtain reliable findings. If we squander our data, there's a good chance that our models will have a very poor efficiency rate.</a:t>
            </a:r>
          </a:p>
          <a:p>
            <a:pPr algn="just">
              <a:lnSpc>
                <a:spcPct val="160000"/>
              </a:lnSpc>
            </a:pPr>
            <a:r>
              <a:rPr lang="en-US"/>
              <a:t>There will be missing data in certain variables, and a few variables may be irrelevant to our research, necessitating the removal of such variables in order to obtain proper results.</a:t>
            </a:r>
          </a:p>
        </p:txBody>
      </p:sp>
    </p:spTree>
    <p:extLst>
      <p:ext uri="{BB962C8B-B14F-4D97-AF65-F5344CB8AC3E}">
        <p14:creationId xmlns:p14="http://schemas.microsoft.com/office/powerpoint/2010/main" val="72622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p:txBody>
          <a:bodyPr>
            <a:normAutofit/>
          </a:bodyPr>
          <a:lstStyle/>
          <a:p>
            <a:r>
              <a:rPr lang="en-US" sz="3800"/>
              <a:t>DATA PREPARATION (Cont.)</a:t>
            </a:r>
          </a:p>
        </p:txBody>
      </p:sp>
      <p:sp>
        <p:nvSpPr>
          <p:cNvPr id="3" name="Content Placeholder 2">
            <a:extLst>
              <a:ext uri="{FF2B5EF4-FFF2-40B4-BE49-F238E27FC236}">
                <a16:creationId xmlns:a16="http://schemas.microsoft.com/office/drawing/2014/main" id="{CD5F4857-7DF4-4CB5-A884-69E5A69FB8C9}"/>
              </a:ext>
            </a:extLst>
          </p:cNvPr>
          <p:cNvSpPr>
            <a:spLocks noGrp="1"/>
          </p:cNvSpPr>
          <p:nvPr>
            <p:ph idx="1"/>
          </p:nvPr>
        </p:nvSpPr>
        <p:spPr/>
        <p:txBody>
          <a:bodyPr>
            <a:normAutofit/>
          </a:bodyPr>
          <a:lstStyle/>
          <a:p>
            <a:pPr algn="just">
              <a:lnSpc>
                <a:spcPct val="160000"/>
              </a:lnSpc>
            </a:pPr>
            <a:r>
              <a:rPr lang="en-US"/>
              <a:t>We eliminated most of the non-essential variables, reducing the total number of variables to 37. We believe that these are the most essential elements to estimate the severity of an accident's injuries based on all the information presented and our expertise.</a:t>
            </a:r>
          </a:p>
          <a:p>
            <a:pPr algn="just">
              <a:lnSpc>
                <a:spcPct val="160000"/>
              </a:lnSpc>
            </a:pPr>
            <a:r>
              <a:rPr lang="en-US"/>
              <a:t>For the data cleaning and model training processes, we used KNIME, a data mining tool. We used several nodes from KNIME's node repository that were critical for data manipulations.</a:t>
            </a:r>
          </a:p>
        </p:txBody>
      </p:sp>
    </p:spTree>
    <p:extLst>
      <p:ext uri="{BB962C8B-B14F-4D97-AF65-F5344CB8AC3E}">
        <p14:creationId xmlns:p14="http://schemas.microsoft.com/office/powerpoint/2010/main" val="386074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E0EF-6E58-46BD-8986-520279CD4F16}"/>
              </a:ext>
            </a:extLst>
          </p:cNvPr>
          <p:cNvSpPr>
            <a:spLocks noGrp="1"/>
          </p:cNvSpPr>
          <p:nvPr>
            <p:ph type="title"/>
          </p:nvPr>
        </p:nvSpPr>
        <p:spPr>
          <a:xfrm>
            <a:off x="677334" y="449943"/>
            <a:ext cx="8596668" cy="1320800"/>
          </a:xfrm>
        </p:spPr>
        <p:txBody>
          <a:bodyPr>
            <a:normAutofit/>
          </a:bodyPr>
          <a:lstStyle/>
          <a:p>
            <a:r>
              <a:rPr lang="en-US" sz="3800"/>
              <a:t>DATA PREPARATION (Cont.)</a:t>
            </a:r>
          </a:p>
        </p:txBody>
      </p:sp>
      <p:sp>
        <p:nvSpPr>
          <p:cNvPr id="4" name="Content Placeholder 3">
            <a:extLst>
              <a:ext uri="{FF2B5EF4-FFF2-40B4-BE49-F238E27FC236}">
                <a16:creationId xmlns:a16="http://schemas.microsoft.com/office/drawing/2014/main" id="{AEB49E45-66DD-48C6-AA49-D602ADE4E4FE}"/>
              </a:ext>
            </a:extLst>
          </p:cNvPr>
          <p:cNvSpPr>
            <a:spLocks noGrp="1"/>
          </p:cNvSpPr>
          <p:nvPr>
            <p:ph idx="1"/>
          </p:nvPr>
        </p:nvSpPr>
        <p:spPr>
          <a:xfrm>
            <a:off x="677334" y="1105990"/>
            <a:ext cx="8596668" cy="4558002"/>
          </a:xfrm>
        </p:spPr>
        <p:txBody>
          <a:bodyPr/>
          <a:lstStyle/>
          <a:p>
            <a:pPr marL="0" indent="0">
              <a:buNone/>
            </a:pPr>
            <a:r>
              <a:rPr lang="en-US"/>
              <a:t>Variables included in the Data Mining Process:</a:t>
            </a:r>
          </a:p>
          <a:p>
            <a:pPr marL="0" indent="0">
              <a:buNone/>
            </a:pPr>
            <a:endParaRPr lang="en-US"/>
          </a:p>
        </p:txBody>
      </p:sp>
      <p:graphicFrame>
        <p:nvGraphicFramePr>
          <p:cNvPr id="6" name="Table 5">
            <a:extLst>
              <a:ext uri="{FF2B5EF4-FFF2-40B4-BE49-F238E27FC236}">
                <a16:creationId xmlns:a16="http://schemas.microsoft.com/office/drawing/2014/main" id="{2DB41F5E-AAFE-49D4-9B5C-2D7A985150FA}"/>
              </a:ext>
            </a:extLst>
          </p:cNvPr>
          <p:cNvGraphicFramePr>
            <a:graphicFrameLocks noGrp="1"/>
          </p:cNvGraphicFramePr>
          <p:nvPr>
            <p:extLst>
              <p:ext uri="{D42A27DB-BD31-4B8C-83A1-F6EECF244321}">
                <p14:modId xmlns:p14="http://schemas.microsoft.com/office/powerpoint/2010/main" val="2711297278"/>
              </p:ext>
            </p:extLst>
          </p:nvPr>
        </p:nvGraphicFramePr>
        <p:xfrm>
          <a:off x="1083734" y="1497875"/>
          <a:ext cx="7263437" cy="5028244"/>
        </p:xfrm>
        <a:graphic>
          <a:graphicData uri="http://schemas.openxmlformats.org/drawingml/2006/table">
            <a:tbl>
              <a:tblPr>
                <a:tableStyleId>{5C22544A-7EE6-4342-B048-85BDC9FD1C3A}</a:tableStyleId>
              </a:tblPr>
              <a:tblGrid>
                <a:gridCol w="1425950">
                  <a:extLst>
                    <a:ext uri="{9D8B030D-6E8A-4147-A177-3AD203B41FA5}">
                      <a16:colId xmlns:a16="http://schemas.microsoft.com/office/drawing/2014/main" val="849535345"/>
                    </a:ext>
                  </a:extLst>
                </a:gridCol>
                <a:gridCol w="4812584">
                  <a:extLst>
                    <a:ext uri="{9D8B030D-6E8A-4147-A177-3AD203B41FA5}">
                      <a16:colId xmlns:a16="http://schemas.microsoft.com/office/drawing/2014/main" val="741773837"/>
                    </a:ext>
                  </a:extLst>
                </a:gridCol>
                <a:gridCol w="1024903">
                  <a:extLst>
                    <a:ext uri="{9D8B030D-6E8A-4147-A177-3AD203B41FA5}">
                      <a16:colId xmlns:a16="http://schemas.microsoft.com/office/drawing/2014/main" val="4252243907"/>
                    </a:ext>
                  </a:extLst>
                </a:gridCol>
              </a:tblGrid>
              <a:tr h="174171">
                <a:tc>
                  <a:txBody>
                    <a:bodyPr/>
                    <a:lstStyle/>
                    <a:p>
                      <a:pPr algn="l" fontAlgn="b"/>
                      <a:r>
                        <a:rPr lang="en-US" sz="1000" u="none" strike="noStrike">
                          <a:effectLst/>
                        </a:rPr>
                        <a:t>REGION </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Geographic region</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3765615739"/>
                  </a:ext>
                </a:extLst>
              </a:tr>
              <a:tr h="140713">
                <a:tc>
                  <a:txBody>
                    <a:bodyPr/>
                    <a:lstStyle/>
                    <a:p>
                      <a:pPr algn="l" fontAlgn="b"/>
                      <a:r>
                        <a:rPr lang="en-US" sz="1000" u="none" strike="noStrike">
                          <a:effectLst/>
                        </a:rPr>
                        <a:t>URBANICITY</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Urban/Rural</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Binary</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3104722885"/>
                  </a:ext>
                </a:extLst>
              </a:tr>
              <a:tr h="140713">
                <a:tc>
                  <a:txBody>
                    <a:bodyPr/>
                    <a:lstStyle/>
                    <a:p>
                      <a:pPr algn="l" fontAlgn="b"/>
                      <a:r>
                        <a:rPr lang="en-US" sz="1000" u="none" strike="noStrike">
                          <a:effectLst/>
                        </a:rPr>
                        <a:t>NUM_INJ</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Number Injured in Vehicle</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1204734939"/>
                  </a:ext>
                </a:extLst>
              </a:tr>
              <a:tr h="140713">
                <a:tc>
                  <a:txBody>
                    <a:bodyPr/>
                    <a:lstStyle/>
                    <a:p>
                      <a:pPr algn="l" fontAlgn="b"/>
                      <a:r>
                        <a:rPr lang="en-US" sz="1000" u="none" strike="noStrike">
                          <a:effectLst/>
                        </a:rPr>
                        <a:t>MONTH</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Month of Crash</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2646841424"/>
                  </a:ext>
                </a:extLst>
              </a:tr>
              <a:tr h="140713">
                <a:tc>
                  <a:txBody>
                    <a:bodyPr/>
                    <a:lstStyle/>
                    <a:p>
                      <a:pPr algn="l" fontAlgn="b"/>
                      <a:r>
                        <a:rPr lang="en-US" sz="1000" u="none" strike="noStrike">
                          <a:effectLst/>
                        </a:rPr>
                        <a:t>YEAR</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Year of Crash</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1757581013"/>
                  </a:ext>
                </a:extLst>
              </a:tr>
              <a:tr h="140713">
                <a:tc>
                  <a:txBody>
                    <a:bodyPr/>
                    <a:lstStyle/>
                    <a:p>
                      <a:pPr algn="l" fontAlgn="b"/>
                      <a:r>
                        <a:rPr lang="en-US" sz="1000" u="none" strike="noStrike">
                          <a:effectLst/>
                        </a:rPr>
                        <a:t>MAN_COLL</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Number Injured co Vehicle</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347815896"/>
                  </a:ext>
                </a:extLst>
              </a:tr>
              <a:tr h="140713">
                <a:tc>
                  <a:txBody>
                    <a:bodyPr/>
                    <a:lstStyle/>
                    <a:p>
                      <a:pPr algn="l" fontAlgn="b"/>
                      <a:r>
                        <a:rPr lang="en-US" sz="1000" u="none" strike="noStrike">
                          <a:effectLst/>
                        </a:rPr>
                        <a:t>RELJCT1</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Relation to Junction- Within Interchange Area</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Binary</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3316517669"/>
                  </a:ext>
                </a:extLst>
              </a:tr>
              <a:tr h="140713">
                <a:tc>
                  <a:txBody>
                    <a:bodyPr/>
                    <a:lstStyle/>
                    <a:p>
                      <a:pPr algn="l" fontAlgn="b"/>
                      <a:r>
                        <a:rPr lang="en-US" sz="1000" u="none" strike="noStrike">
                          <a:effectLst/>
                        </a:rPr>
                        <a:t>WRK_ZONE</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Work Zone</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Binary</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1090601211"/>
                  </a:ext>
                </a:extLst>
              </a:tr>
              <a:tr h="140713">
                <a:tc>
                  <a:txBody>
                    <a:bodyPr/>
                    <a:lstStyle/>
                    <a:p>
                      <a:pPr algn="l" fontAlgn="b"/>
                      <a:r>
                        <a:rPr lang="en-US" sz="1000" u="none" strike="noStrike">
                          <a:effectLst/>
                        </a:rPr>
                        <a:t>REL_ROAD</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Relation to Trafficway</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173272528"/>
                  </a:ext>
                </a:extLst>
              </a:tr>
              <a:tr h="140713">
                <a:tc>
                  <a:txBody>
                    <a:bodyPr/>
                    <a:lstStyle/>
                    <a:p>
                      <a:pPr algn="l" fontAlgn="b"/>
                      <a:r>
                        <a:rPr lang="en-US" sz="1000" u="none" strike="noStrike">
                          <a:effectLst/>
                        </a:rPr>
                        <a:t>WEATHER</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Atmospheric Conditions</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3861089807"/>
                  </a:ext>
                </a:extLst>
              </a:tr>
              <a:tr h="140713">
                <a:tc>
                  <a:txBody>
                    <a:bodyPr/>
                    <a:lstStyle/>
                    <a:p>
                      <a:pPr algn="l" fontAlgn="b"/>
                      <a:r>
                        <a:rPr lang="en-US" sz="1000" u="none" strike="noStrike">
                          <a:effectLst/>
                        </a:rPr>
                        <a:t>INT_HWY</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Interstate Highway</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Binary</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3603963075"/>
                  </a:ext>
                </a:extLst>
              </a:tr>
              <a:tr h="140713">
                <a:tc>
                  <a:txBody>
                    <a:bodyPr/>
                    <a:lstStyle/>
                    <a:p>
                      <a:pPr algn="l" fontAlgn="b"/>
                      <a:r>
                        <a:rPr lang="en-US" sz="1000" u="none" strike="noStrike">
                          <a:effectLst/>
                        </a:rPr>
                        <a:t>WKDY_IM</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Imputed Day of Week</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2390124624"/>
                  </a:ext>
                </a:extLst>
              </a:tr>
              <a:tr h="140713">
                <a:tc>
                  <a:txBody>
                    <a:bodyPr/>
                    <a:lstStyle/>
                    <a:p>
                      <a:pPr algn="l" fontAlgn="b"/>
                      <a:r>
                        <a:rPr lang="en-US" sz="1000" u="none" strike="noStrike">
                          <a:effectLst/>
                        </a:rPr>
                        <a:t>HOUR_IM</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Crash Time (Hour)</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3050075126"/>
                  </a:ext>
                </a:extLst>
              </a:tr>
              <a:tr h="140713">
                <a:tc>
                  <a:txBody>
                    <a:bodyPr/>
                    <a:lstStyle/>
                    <a:p>
                      <a:pPr algn="l" fontAlgn="b"/>
                      <a:r>
                        <a:rPr lang="en-US" sz="1000" u="none" strike="noStrike">
                          <a:effectLst/>
                        </a:rPr>
                        <a:t>LGTCON_IM</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Imputed Light Condition</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2722953875"/>
                  </a:ext>
                </a:extLst>
              </a:tr>
              <a:tr h="140713">
                <a:tc>
                  <a:txBody>
                    <a:bodyPr/>
                    <a:lstStyle/>
                    <a:p>
                      <a:pPr algn="l" fontAlgn="b"/>
                      <a:r>
                        <a:rPr lang="en-US" sz="1000" u="none" strike="noStrike">
                          <a:effectLst/>
                        </a:rPr>
                        <a:t>MOD_YEAR</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Vehicle Model Year</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587746256"/>
                  </a:ext>
                </a:extLst>
              </a:tr>
              <a:tr h="140713">
                <a:tc>
                  <a:txBody>
                    <a:bodyPr/>
                    <a:lstStyle/>
                    <a:p>
                      <a:pPr algn="l" fontAlgn="b"/>
                      <a:r>
                        <a:rPr lang="en-US" sz="1000" u="none" strike="noStrike">
                          <a:effectLst/>
                        </a:rPr>
                        <a:t>J_KNIFE</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Jackknife</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Binary</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2565769034"/>
                  </a:ext>
                </a:extLst>
              </a:tr>
              <a:tr h="140713">
                <a:tc>
                  <a:txBody>
                    <a:bodyPr/>
                    <a:lstStyle/>
                    <a:p>
                      <a:pPr algn="l" fontAlgn="b"/>
                      <a:r>
                        <a:rPr lang="en-US" sz="1000" u="none" strike="noStrike">
                          <a:effectLst/>
                        </a:rPr>
                        <a:t>GVWR</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Gross Vehicle Weight Rating</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1189668656"/>
                  </a:ext>
                </a:extLst>
              </a:tr>
              <a:tr h="140713">
                <a:tc>
                  <a:txBody>
                    <a:bodyPr/>
                    <a:lstStyle/>
                    <a:p>
                      <a:pPr algn="l" fontAlgn="b"/>
                      <a:r>
                        <a:rPr lang="en-US" sz="1000" u="none" strike="noStrike">
                          <a:effectLst/>
                        </a:rPr>
                        <a:t>HAZ_INV</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Hazardous Materials Involvement</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Binary</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1421839350"/>
                  </a:ext>
                </a:extLst>
              </a:tr>
              <a:tr h="140713">
                <a:tc>
                  <a:txBody>
                    <a:bodyPr/>
                    <a:lstStyle/>
                    <a:p>
                      <a:pPr algn="l" fontAlgn="b"/>
                      <a:r>
                        <a:rPr lang="en-US" sz="1000" u="none" strike="noStrike">
                          <a:effectLst/>
                        </a:rPr>
                        <a:t>DEFORMED</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Extent of Damage</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2198122641"/>
                  </a:ext>
                </a:extLst>
              </a:tr>
              <a:tr h="140713">
                <a:tc>
                  <a:txBody>
                    <a:bodyPr/>
                    <a:lstStyle/>
                    <a:p>
                      <a:pPr algn="l" fontAlgn="b"/>
                      <a:r>
                        <a:rPr lang="en-US" sz="1000" u="none" strike="noStrike">
                          <a:effectLst/>
                        </a:rPr>
                        <a:t>TOWED</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Vehicle Removal</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Binary</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3262980118"/>
                  </a:ext>
                </a:extLst>
              </a:tr>
              <a:tr h="140713">
                <a:tc>
                  <a:txBody>
                    <a:bodyPr/>
                    <a:lstStyle/>
                    <a:p>
                      <a:pPr algn="l" fontAlgn="b"/>
                      <a:r>
                        <a:rPr lang="en-US" sz="1000" u="none" strike="noStrike">
                          <a:effectLst/>
                        </a:rPr>
                        <a:t>FIRE_EXP</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Fire Occurrence</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Binary</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3981339386"/>
                  </a:ext>
                </a:extLst>
              </a:tr>
              <a:tr h="140713">
                <a:tc>
                  <a:txBody>
                    <a:bodyPr/>
                    <a:lstStyle/>
                    <a:p>
                      <a:pPr algn="l" fontAlgn="b"/>
                      <a:r>
                        <a:rPr lang="en-US" sz="1000" u="none" strike="noStrike">
                          <a:effectLst/>
                        </a:rPr>
                        <a:t>BDYTYP_IM</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Imputed Body Type</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2765859164"/>
                  </a:ext>
                </a:extLst>
              </a:tr>
              <a:tr h="140713">
                <a:tc>
                  <a:txBody>
                    <a:bodyPr/>
                    <a:lstStyle/>
                    <a:p>
                      <a:pPr algn="l" fontAlgn="b"/>
                      <a:r>
                        <a:rPr lang="en-US" sz="1000" u="none" strike="noStrike">
                          <a:effectLst/>
                        </a:rPr>
                        <a:t>PCRASH1_IM</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Pre-Event Movement</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3491303594"/>
                  </a:ext>
                </a:extLst>
              </a:tr>
              <a:tr h="140713">
                <a:tc>
                  <a:txBody>
                    <a:bodyPr/>
                    <a:lstStyle/>
                    <a:p>
                      <a:pPr algn="l" fontAlgn="b"/>
                      <a:r>
                        <a:rPr lang="en-US" sz="1000" u="none" strike="noStrike">
                          <a:effectLst/>
                        </a:rPr>
                        <a:t>AGE</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Age of Person</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1724417624"/>
                  </a:ext>
                </a:extLst>
              </a:tr>
              <a:tr h="140713">
                <a:tc>
                  <a:txBody>
                    <a:bodyPr/>
                    <a:lstStyle/>
                    <a:p>
                      <a:pPr algn="l" fontAlgn="b"/>
                      <a:r>
                        <a:rPr lang="en-US" sz="1000" u="none" strike="noStrike">
                          <a:effectLst/>
                        </a:rPr>
                        <a:t>INJ_SEV</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Injury Severity</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Binary</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2289904453"/>
                  </a:ext>
                </a:extLst>
              </a:tr>
              <a:tr h="140713">
                <a:tc>
                  <a:txBody>
                    <a:bodyPr/>
                    <a:lstStyle/>
                    <a:p>
                      <a:pPr algn="l" fontAlgn="b"/>
                      <a:r>
                        <a:rPr lang="en-US" sz="1000" u="none" strike="noStrike">
                          <a:effectLst/>
                        </a:rPr>
                        <a:t>REST_USE</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Restraint System Use</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2827982190"/>
                  </a:ext>
                </a:extLst>
              </a:tr>
              <a:tr h="140713">
                <a:tc>
                  <a:txBody>
                    <a:bodyPr/>
                    <a:lstStyle/>
                    <a:p>
                      <a:pPr algn="l" fontAlgn="b"/>
                      <a:r>
                        <a:rPr lang="en-US" sz="1000" u="none" strike="noStrike">
                          <a:effectLst/>
                        </a:rPr>
                        <a:t>AIR_BAG</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Air Bag Deployed</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Binary</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3928267962"/>
                  </a:ext>
                </a:extLst>
              </a:tr>
              <a:tr h="140713">
                <a:tc>
                  <a:txBody>
                    <a:bodyPr/>
                    <a:lstStyle/>
                    <a:p>
                      <a:pPr algn="l" fontAlgn="b"/>
                      <a:r>
                        <a:rPr lang="en-US" sz="1000" u="none" strike="noStrike">
                          <a:effectLst/>
                        </a:rPr>
                        <a:t>DRINKING</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Police-Reported Alcohol Involvement</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Binary</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1711094796"/>
                  </a:ext>
                </a:extLst>
              </a:tr>
              <a:tr h="140713">
                <a:tc>
                  <a:txBody>
                    <a:bodyPr/>
                    <a:lstStyle/>
                    <a:p>
                      <a:pPr algn="l" fontAlgn="b"/>
                      <a:r>
                        <a:rPr lang="en-US" sz="1000" u="none" strike="noStrike">
                          <a:effectLst/>
                        </a:rPr>
                        <a:t>ALC_RES</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Alcohol Test Result</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Nominal</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2952407648"/>
                  </a:ext>
                </a:extLst>
              </a:tr>
              <a:tr h="140713">
                <a:tc>
                  <a:txBody>
                    <a:bodyPr/>
                    <a:lstStyle/>
                    <a:p>
                      <a:pPr algn="l" fontAlgn="b"/>
                      <a:r>
                        <a:rPr lang="en-US" sz="1000" u="none" strike="noStrike">
                          <a:effectLst/>
                        </a:rPr>
                        <a:t>DRUGS</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Police Reported Drug Involvement</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Binary</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3182146629"/>
                  </a:ext>
                </a:extLst>
              </a:tr>
              <a:tr h="140713">
                <a:tc>
                  <a:txBody>
                    <a:bodyPr/>
                    <a:lstStyle/>
                    <a:p>
                      <a:pPr algn="l" fontAlgn="b"/>
                      <a:r>
                        <a:rPr lang="en-US" sz="1000" u="none" strike="noStrike">
                          <a:effectLst/>
                        </a:rPr>
                        <a:t>SEX_IM</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Sex of Person</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Binary</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2527990921"/>
                  </a:ext>
                </a:extLst>
              </a:tr>
              <a:tr h="140713">
                <a:tc>
                  <a:txBody>
                    <a:bodyPr/>
                    <a:lstStyle/>
                    <a:p>
                      <a:pPr algn="l" fontAlgn="b"/>
                      <a:r>
                        <a:rPr lang="en-US" sz="1000" u="none" strike="noStrike">
                          <a:effectLst/>
                        </a:rPr>
                        <a:t>EJECT_IM</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Ejection</a:t>
                      </a:r>
                      <a:endParaRPr lang="en-US" sz="1000" b="0" i="0" u="none" strike="noStrike">
                        <a:solidFill>
                          <a:srgbClr val="000000"/>
                        </a:solidFill>
                        <a:effectLst/>
                        <a:latin typeface="Calibri"/>
                      </a:endParaRPr>
                    </a:p>
                  </a:txBody>
                  <a:tcPr marL="4183" marR="4183" marT="4183" marB="0" anchor="b"/>
                </a:tc>
                <a:tc>
                  <a:txBody>
                    <a:bodyPr/>
                    <a:lstStyle/>
                    <a:p>
                      <a:pPr algn="l" fontAlgn="b"/>
                      <a:r>
                        <a:rPr lang="en-US" sz="1000" u="none" strike="noStrike">
                          <a:effectLst/>
                        </a:rPr>
                        <a:t>Binary</a:t>
                      </a:r>
                      <a:endParaRPr lang="en-US" sz="1000" b="0" i="0" u="none" strike="noStrike">
                        <a:solidFill>
                          <a:srgbClr val="000000"/>
                        </a:solidFill>
                        <a:effectLst/>
                        <a:latin typeface="Calibri"/>
                      </a:endParaRPr>
                    </a:p>
                  </a:txBody>
                  <a:tcPr marL="4183" marR="4183" marT="4183" marB="0" anchor="b"/>
                </a:tc>
                <a:extLst>
                  <a:ext uri="{0D108BD9-81ED-4DB2-BD59-A6C34878D82A}">
                    <a16:rowId xmlns:a16="http://schemas.microsoft.com/office/drawing/2014/main" val="3280620019"/>
                  </a:ext>
                </a:extLst>
              </a:tr>
            </a:tbl>
          </a:graphicData>
        </a:graphic>
      </p:graphicFrame>
    </p:spTree>
    <p:extLst>
      <p:ext uri="{BB962C8B-B14F-4D97-AF65-F5344CB8AC3E}">
        <p14:creationId xmlns:p14="http://schemas.microsoft.com/office/powerpoint/2010/main" val="14794172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Facet</vt:lpstr>
      <vt:lpstr> Predicting Injury Severity Risk Factors using US Accidents Data  MSIS 5633 PREDICTIVE ANALYTICS</vt:lpstr>
      <vt:lpstr>What is CRISP-DM?</vt:lpstr>
      <vt:lpstr>Phases of CRISP-DM</vt:lpstr>
      <vt:lpstr>BUSINESS UNDERSTANDING</vt:lpstr>
      <vt:lpstr>BUSINESS UNDERSTANDING (Cont.)</vt:lpstr>
      <vt:lpstr>DATA UNDERSTANDING</vt:lpstr>
      <vt:lpstr>DATA PREPARATION</vt:lpstr>
      <vt:lpstr>DATA PREPARATION (Cont.)</vt:lpstr>
      <vt:lpstr>DATA PREPARATION (Cont.)</vt:lpstr>
      <vt:lpstr>DATA PREPARATION (Cont.)</vt:lpstr>
      <vt:lpstr>DATA PREPARATION (Cont.)</vt:lpstr>
      <vt:lpstr>DATA PREPARATION (Cont.)</vt:lpstr>
      <vt:lpstr>DATA PREPARATION (Cont.)</vt:lpstr>
      <vt:lpstr>DATA PREPARATION (Cont.)</vt:lpstr>
      <vt:lpstr>DATA PREPARATION (Cont.)</vt:lpstr>
      <vt:lpstr>DATA PREPARATION (Cont.)</vt:lpstr>
      <vt:lpstr>DATA PREPARATION (Cont.)</vt:lpstr>
      <vt:lpstr>MODELING</vt:lpstr>
      <vt:lpstr>MODELING</vt:lpstr>
      <vt:lpstr>MODELING</vt:lpstr>
      <vt:lpstr>MODELING</vt:lpstr>
      <vt:lpstr>MODELING</vt:lpstr>
      <vt:lpstr>MODELING</vt:lpstr>
      <vt:lpstr>MODELING</vt:lpstr>
      <vt:lpstr>EVALUATION</vt:lpstr>
      <vt:lpstr>EVALUATION</vt:lpstr>
      <vt:lpstr>EVALUATION</vt:lpstr>
      <vt:lpstr>EVALUATION</vt:lpstr>
      <vt:lpstr>EVALUATION</vt:lpstr>
      <vt:lpstr>EVALUATION</vt:lpstr>
      <vt:lpstr>EVALUATION</vt:lpstr>
      <vt:lpstr>EVALUATION – COMBINED VARIABLE RANK</vt:lpstr>
      <vt:lpstr>DEPLOYMENT</vt:lpstr>
      <vt:lpstr>KNIME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MSIS 5633 PREDICTIVE ANALYTICS</dc:title>
  <dc:creator>nithya sree</dc:creator>
  <cp:revision>55</cp:revision>
  <dcterms:created xsi:type="dcterms:W3CDTF">2022-04-24T13:18:57Z</dcterms:created>
  <dcterms:modified xsi:type="dcterms:W3CDTF">2022-05-01T16:14:03Z</dcterms:modified>
</cp:coreProperties>
</file>