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8" r:id="rId3"/>
    <p:sldId id="265" r:id="rId4"/>
    <p:sldId id="269" r:id="rId5"/>
    <p:sldId id="270" r:id="rId6"/>
    <p:sldId id="257" r:id="rId7"/>
    <p:sldId id="258" r:id="rId8"/>
    <p:sldId id="259" r:id="rId9"/>
    <p:sldId id="260" r:id="rId10"/>
    <p:sldId id="261" r:id="rId11"/>
    <p:sldId id="262" r:id="rId12"/>
    <p:sldId id="263" r:id="rId13"/>
    <p:sldId id="264" r:id="rId14"/>
    <p:sldId id="278" r:id="rId15"/>
    <p:sldId id="272" r:id="rId16"/>
    <p:sldId id="271" r:id="rId17"/>
    <p:sldId id="273" r:id="rId18"/>
    <p:sldId id="274" r:id="rId19"/>
    <p:sldId id="275" r:id="rId20"/>
    <p:sldId id="276" r:id="rId21"/>
    <p:sldId id="277"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C103B-D454-D7C6-A729-601687A76A2C}" v="57" dt="2022-04-28T21:53:40.844"/>
    <p1510:client id="{18EBDA29-6714-CE3E-B6F9-C75B597A5DD9}" v="159" dt="2022-04-29T15:07:36.842"/>
    <p1510:client id="{383F3226-3837-4AFB-ABC9-E2C1B54A9EDC}" v="68" dt="2022-03-21T17:13:41.402"/>
    <p1510:client id="{3D1B1AF3-0E4E-5AAE-0A18-23198853EA97}" v="691" dt="2022-04-25T20:28:22.260"/>
    <p1510:client id="{9706101E-E622-422A-9F21-4B29FDEAF948}" v="362" dt="2022-04-27T02:45:31.878"/>
    <p1510:client id="{B3195D2F-7D8E-988F-6FF2-8822C86F3E2E}" v="299" dt="2022-04-26T19:20:24.605"/>
    <p1510:client id="{B4A6C4D0-56E8-DE98-AB1F-498E2DD6E9C1}" v="3" dt="2022-04-18T20:19:45.461"/>
    <p1510:client id="{B738C3B1-666A-F2C7-4E4B-924BB289C6E9}" v="1741" dt="2022-04-28T20:08:41.105"/>
    <p1510:client id="{D530D535-6D2D-FB8D-9EF7-ECFB636064C0}" v="460" dt="2022-04-27T18:31:42.445"/>
    <p1510:client id="{FF0780DB-A86B-C4CB-E4B3-487FF5C00871}" v="46" dt="2022-04-28T13:57:43.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B8AC4-D542-4206-A190-4608F9FB6F4A}" type="datetimeFigureOut">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E823F-A302-4AFD-B7B3-8D332CEE8CAC}" type="slidenum">
              <a:t>‹#›</a:t>
            </a:fld>
            <a:endParaRPr lang="en-US"/>
          </a:p>
        </p:txBody>
      </p:sp>
    </p:spTree>
    <p:extLst>
      <p:ext uri="{BB962C8B-B14F-4D97-AF65-F5344CB8AC3E}">
        <p14:creationId xmlns:p14="http://schemas.microsoft.com/office/powerpoint/2010/main" val="280847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predicting and finding the most relevant variables of accidents, it is expected that a more accurate and preventive accident system can be implemented. </a:t>
            </a:r>
          </a:p>
        </p:txBody>
      </p:sp>
      <p:sp>
        <p:nvSpPr>
          <p:cNvPr id="4" name="Slide Number Placeholder 3"/>
          <p:cNvSpPr>
            <a:spLocks noGrp="1"/>
          </p:cNvSpPr>
          <p:nvPr>
            <p:ph type="sldNum" sz="quarter" idx="5"/>
          </p:nvPr>
        </p:nvSpPr>
        <p:spPr/>
        <p:txBody>
          <a:bodyPr/>
          <a:lstStyle/>
          <a:p>
            <a:fld id="{7F4E823F-A302-4AFD-B7B3-8D332CEE8CAC}" type="slidenum">
              <a:t>3</a:t>
            </a:fld>
            <a:endParaRPr lang="en-US"/>
          </a:p>
        </p:txBody>
      </p:sp>
    </p:spTree>
    <p:extLst>
      <p:ext uri="{BB962C8B-B14F-4D97-AF65-F5344CB8AC3E}">
        <p14:creationId xmlns:p14="http://schemas.microsoft.com/office/powerpoint/2010/main" val="403617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Deformed was 5th for RF and </a:t>
            </a:r>
            <a:r>
              <a:rPr lang="en-US" err="1">
                <a:cs typeface="Calibri"/>
              </a:rPr>
              <a:t>p_crash</a:t>
            </a:r>
            <a:r>
              <a:rPr lang="en-US">
                <a:cs typeface="Calibri"/>
              </a:rPr>
              <a:t> was not in the top 5. Similar for rest-use</a:t>
            </a:r>
          </a:p>
        </p:txBody>
      </p:sp>
      <p:sp>
        <p:nvSpPr>
          <p:cNvPr id="4" name="Slide Number Placeholder 3"/>
          <p:cNvSpPr>
            <a:spLocks noGrp="1"/>
          </p:cNvSpPr>
          <p:nvPr>
            <p:ph type="sldNum" sz="quarter" idx="5"/>
          </p:nvPr>
        </p:nvSpPr>
        <p:spPr/>
        <p:txBody>
          <a:bodyPr/>
          <a:lstStyle/>
          <a:p>
            <a:fld id="{7F4E823F-A302-4AFD-B7B3-8D332CEE8CAC}" type="slidenum">
              <a:t>10</a:t>
            </a:fld>
            <a:endParaRPr lang="en-US"/>
          </a:p>
        </p:txBody>
      </p:sp>
    </p:spTree>
    <p:extLst>
      <p:ext uri="{BB962C8B-B14F-4D97-AF65-F5344CB8AC3E}">
        <p14:creationId xmlns:p14="http://schemas.microsoft.com/office/powerpoint/2010/main" val="92318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723" y="1884062"/>
            <a:ext cx="7897561" cy="971654"/>
          </a:xfrm>
        </p:spPr>
        <p:txBody>
          <a:bodyPr>
            <a:normAutofit/>
          </a:bodyPr>
          <a:lstStyle/>
          <a:p>
            <a:r>
              <a:rPr lang="en-US" sz="5400" b="1">
                <a:cs typeface="Calibri Light"/>
              </a:rPr>
              <a:t>Group Project Presentation</a:t>
            </a:r>
            <a:endParaRPr lang="en-US" sz="5400" b="1"/>
          </a:p>
        </p:txBody>
      </p:sp>
      <p:sp>
        <p:nvSpPr>
          <p:cNvPr id="3" name="Subtitle 2"/>
          <p:cNvSpPr>
            <a:spLocks noGrp="1"/>
          </p:cNvSpPr>
          <p:nvPr>
            <p:ph type="subTitle" idx="1"/>
          </p:nvPr>
        </p:nvSpPr>
        <p:spPr>
          <a:xfrm>
            <a:off x="813370" y="2970190"/>
            <a:ext cx="5482569" cy="2485186"/>
          </a:xfrm>
        </p:spPr>
        <p:txBody>
          <a:bodyPr vert="horz" lIns="91440" tIns="45720" rIns="91440" bIns="45720" rtlCol="0" anchor="t">
            <a:normAutofit lnSpcReduction="10000"/>
          </a:bodyPr>
          <a:lstStyle/>
          <a:p>
            <a:r>
              <a:rPr lang="en-US" sz="1800">
                <a:cs typeface="Calibri"/>
              </a:rPr>
              <a:t>MSIS 5633 – Predictive Analytics Technologies</a:t>
            </a:r>
          </a:p>
          <a:p>
            <a:endParaRPr lang="en-US" sz="1800">
              <a:cs typeface="Calibri"/>
            </a:endParaRPr>
          </a:p>
          <a:p>
            <a:r>
              <a:rPr lang="en-US" sz="1800">
                <a:cs typeface="Calibri"/>
              </a:rPr>
              <a:t>Present By Group 4</a:t>
            </a:r>
            <a:endParaRPr lang="en-US" sz="1800">
              <a:ea typeface="Calibri"/>
              <a:cs typeface="Calibri"/>
            </a:endParaRPr>
          </a:p>
          <a:p>
            <a:r>
              <a:rPr lang="en-US" sz="1800">
                <a:cs typeface="Calibri"/>
              </a:rPr>
              <a:t>Andrea Zerman</a:t>
            </a:r>
            <a:endParaRPr lang="en-US" sz="1800">
              <a:ea typeface="Calibri"/>
              <a:cs typeface="Calibri"/>
            </a:endParaRPr>
          </a:p>
          <a:p>
            <a:r>
              <a:rPr lang="en-US" sz="1800">
                <a:cs typeface="Calibri"/>
              </a:rPr>
              <a:t>Seonwoo Ko</a:t>
            </a:r>
            <a:endParaRPr lang="en-US" sz="1800">
              <a:ea typeface="Calibri"/>
              <a:cs typeface="Calibri"/>
            </a:endParaRPr>
          </a:p>
          <a:p>
            <a:r>
              <a:rPr lang="en-US" sz="1800">
                <a:cs typeface="Calibri"/>
              </a:rPr>
              <a:t>Wes Maxwell</a:t>
            </a:r>
            <a:endParaRPr lang="en-US" sz="1800">
              <a:ea typeface="Calibri"/>
              <a:cs typeface="Calibri"/>
            </a:endParaRPr>
          </a:p>
          <a:p>
            <a:r>
              <a:rPr lang="en-US" sz="1800">
                <a:cs typeface="Calibri"/>
              </a:rPr>
              <a:t>Zach Morey</a:t>
            </a:r>
            <a:endParaRPr lang="en-US" sz="1800">
              <a:ea typeface="Calibri"/>
              <a:cs typeface="Calibri"/>
            </a:endParaRPr>
          </a:p>
        </p:txBody>
      </p:sp>
      <p:sp>
        <p:nvSpPr>
          <p:cNvPr id="9" name="Freeform: Shape 8">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clipart&#10;&#10;Description automatically generated">
            <a:extLst>
              <a:ext uri="{FF2B5EF4-FFF2-40B4-BE49-F238E27FC236}">
                <a16:creationId xmlns:a16="http://schemas.microsoft.com/office/drawing/2014/main" id="{F7514865-BC9D-C9F4-9C53-C6636AB8C170}"/>
              </a:ext>
            </a:extLst>
          </p:cNvPr>
          <p:cNvPicPr>
            <a:picLocks noChangeAspect="1"/>
          </p:cNvPicPr>
          <p:nvPr/>
        </p:nvPicPr>
        <p:blipFill>
          <a:blip r:embed="rId2"/>
          <a:stretch>
            <a:fillRect/>
          </a:stretch>
        </p:blipFill>
        <p:spPr>
          <a:xfrm>
            <a:off x="6913581" y="2774164"/>
            <a:ext cx="5079371" cy="1313034"/>
          </a:xfrm>
          <a:prstGeom prst="rect">
            <a:avLst/>
          </a:prstGeom>
        </p:spPr>
      </p:pic>
      <p:sp>
        <p:nvSpPr>
          <p:cNvPr id="13" name="Freeform: Shape 12">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BDFE-E3F1-598F-D6D8-7102EDD71BEC}"/>
              </a:ext>
            </a:extLst>
          </p:cNvPr>
          <p:cNvSpPr>
            <a:spLocks noGrp="1"/>
          </p:cNvSpPr>
          <p:nvPr>
            <p:ph type="title"/>
          </p:nvPr>
        </p:nvSpPr>
        <p:spPr/>
        <p:txBody>
          <a:bodyPr/>
          <a:lstStyle/>
          <a:p>
            <a:r>
              <a:rPr lang="en-US">
                <a:cs typeface="Calibri Light"/>
              </a:rPr>
              <a:t>Modeling – Decision Tree</a:t>
            </a:r>
            <a:endParaRPr lang="en-US"/>
          </a:p>
        </p:txBody>
      </p:sp>
      <p:sp>
        <p:nvSpPr>
          <p:cNvPr id="3" name="Content Placeholder 2">
            <a:extLst>
              <a:ext uri="{FF2B5EF4-FFF2-40B4-BE49-F238E27FC236}">
                <a16:creationId xmlns:a16="http://schemas.microsoft.com/office/drawing/2014/main" id="{221AC2CD-45AA-4361-EB8A-F34A1DC0036B}"/>
              </a:ext>
            </a:extLst>
          </p:cNvPr>
          <p:cNvSpPr>
            <a:spLocks noGrp="1"/>
          </p:cNvSpPr>
          <p:nvPr>
            <p:ph idx="1"/>
          </p:nvPr>
        </p:nvSpPr>
        <p:spPr>
          <a:xfrm>
            <a:off x="838200" y="1825625"/>
            <a:ext cx="4988417" cy="4351338"/>
          </a:xfrm>
        </p:spPr>
        <p:txBody>
          <a:bodyPr vert="horz" lIns="91440" tIns="45720" rIns="91440" bIns="45720" rtlCol="0" anchor="t">
            <a:normAutofit/>
          </a:bodyPr>
          <a:lstStyle/>
          <a:p>
            <a:r>
              <a:rPr lang="en-US">
                <a:ea typeface="+mn-lt"/>
                <a:cs typeface="+mn-lt"/>
              </a:rPr>
              <a:t>Deformed is the top choice for the first split.</a:t>
            </a:r>
            <a:endParaRPr lang="en-US"/>
          </a:p>
          <a:p>
            <a:r>
              <a:rPr lang="en-US">
                <a:ea typeface="+mn-lt"/>
                <a:cs typeface="+mn-lt"/>
              </a:rPr>
              <a:t> Followed by </a:t>
            </a:r>
            <a:r>
              <a:rPr lang="en-US" err="1">
                <a:ea typeface="+mn-lt"/>
                <a:cs typeface="+mn-lt"/>
              </a:rPr>
              <a:t>rest_use</a:t>
            </a:r>
            <a:r>
              <a:rPr lang="en-US">
                <a:ea typeface="+mn-lt"/>
                <a:cs typeface="+mn-lt"/>
              </a:rPr>
              <a:t> and p_crash1 which are tied for 2</a:t>
            </a:r>
            <a:r>
              <a:rPr lang="en-US" baseline="30000">
                <a:ea typeface="+mn-lt"/>
                <a:cs typeface="+mn-lt"/>
              </a:rPr>
              <a:t>nd</a:t>
            </a:r>
            <a:r>
              <a:rPr lang="en-US">
                <a:ea typeface="+mn-lt"/>
                <a:cs typeface="+mn-lt"/>
              </a:rPr>
              <a:t>.</a:t>
            </a:r>
          </a:p>
          <a:p>
            <a:endParaRPr lang="en-US">
              <a:cs typeface="Calibri"/>
            </a:endParaRPr>
          </a:p>
        </p:txBody>
      </p:sp>
      <p:pic>
        <p:nvPicPr>
          <p:cNvPr id="6" name="Picture 6" descr="Diagram&#10;&#10;Description automatically generated">
            <a:extLst>
              <a:ext uri="{FF2B5EF4-FFF2-40B4-BE49-F238E27FC236}">
                <a16:creationId xmlns:a16="http://schemas.microsoft.com/office/drawing/2014/main" id="{0EC6FBD0-138F-AD92-7D8B-E76EAA495150}"/>
              </a:ext>
            </a:extLst>
          </p:cNvPr>
          <p:cNvPicPr>
            <a:picLocks noChangeAspect="1"/>
          </p:cNvPicPr>
          <p:nvPr/>
        </p:nvPicPr>
        <p:blipFill>
          <a:blip r:embed="rId3"/>
          <a:stretch>
            <a:fillRect/>
          </a:stretch>
        </p:blipFill>
        <p:spPr>
          <a:xfrm>
            <a:off x="5829837" y="1685077"/>
            <a:ext cx="5688475" cy="4055257"/>
          </a:xfrm>
          <a:prstGeom prst="rect">
            <a:avLst/>
          </a:prstGeom>
        </p:spPr>
      </p:pic>
      <p:sp>
        <p:nvSpPr>
          <p:cNvPr id="8" name="Content Placeholder 2">
            <a:extLst>
              <a:ext uri="{FF2B5EF4-FFF2-40B4-BE49-F238E27FC236}">
                <a16:creationId xmlns:a16="http://schemas.microsoft.com/office/drawing/2014/main" id="{26FBF9A8-5DA1-3A3A-0D0F-729D002F23F9}"/>
              </a:ext>
            </a:extLst>
          </p:cNvPr>
          <p:cNvSpPr txBox="1">
            <a:spLocks/>
          </p:cNvSpPr>
          <p:nvPr/>
        </p:nvSpPr>
        <p:spPr>
          <a:xfrm>
            <a:off x="5827715" y="5743561"/>
            <a:ext cx="4827431" cy="4554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Decision Tree first three splits.</a:t>
            </a:r>
          </a:p>
        </p:txBody>
      </p:sp>
    </p:spTree>
    <p:extLst>
      <p:ext uri="{BB962C8B-B14F-4D97-AF65-F5344CB8AC3E}">
        <p14:creationId xmlns:p14="http://schemas.microsoft.com/office/powerpoint/2010/main" val="13202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8496-DE06-8AB3-B62B-2B72180AB726}"/>
              </a:ext>
            </a:extLst>
          </p:cNvPr>
          <p:cNvSpPr>
            <a:spLocks noGrp="1"/>
          </p:cNvSpPr>
          <p:nvPr>
            <p:ph type="title"/>
          </p:nvPr>
        </p:nvSpPr>
        <p:spPr/>
        <p:txBody>
          <a:bodyPr/>
          <a:lstStyle/>
          <a:p>
            <a:r>
              <a:rPr lang="en-US">
                <a:cs typeface="Calibri Light"/>
              </a:rPr>
              <a:t>Modeling – Gradient Boosted Trees</a:t>
            </a:r>
            <a:endParaRPr lang="en-US"/>
          </a:p>
        </p:txBody>
      </p:sp>
      <p:sp>
        <p:nvSpPr>
          <p:cNvPr id="3" name="Content Placeholder 2">
            <a:extLst>
              <a:ext uri="{FF2B5EF4-FFF2-40B4-BE49-F238E27FC236}">
                <a16:creationId xmlns:a16="http://schemas.microsoft.com/office/drawing/2014/main" id="{E30382BE-9441-E342-80D7-B0286213C640}"/>
              </a:ext>
            </a:extLst>
          </p:cNvPr>
          <p:cNvSpPr>
            <a:spLocks noGrp="1"/>
          </p:cNvSpPr>
          <p:nvPr>
            <p:ph idx="1"/>
          </p:nvPr>
        </p:nvSpPr>
        <p:spPr>
          <a:xfrm>
            <a:off x="6408682" y="1825625"/>
            <a:ext cx="4945118" cy="4351338"/>
          </a:xfrm>
        </p:spPr>
        <p:txBody>
          <a:bodyPr vert="horz" lIns="91440" tIns="45720" rIns="91440" bIns="45720" rtlCol="0" anchor="t">
            <a:normAutofit/>
          </a:bodyPr>
          <a:lstStyle/>
          <a:p>
            <a:r>
              <a:rPr lang="en-US">
                <a:cs typeface="Calibri"/>
              </a:rPr>
              <a:t>Decision Tree ensemble model.</a:t>
            </a:r>
          </a:p>
          <a:p>
            <a:r>
              <a:rPr lang="en-US">
                <a:ea typeface="+mn-lt"/>
                <a:cs typeface="+mn-lt"/>
              </a:rPr>
              <a:t>Adds many trees to focus on the errors from the previous tree.</a:t>
            </a:r>
          </a:p>
          <a:p>
            <a:r>
              <a:rPr lang="en-US">
                <a:cs typeface="Calibri"/>
              </a:rPr>
              <a:t>Set </a:t>
            </a:r>
            <a:r>
              <a:rPr lang="en-US">
                <a:ea typeface="+mn-lt"/>
                <a:cs typeface="+mn-lt"/>
              </a:rPr>
              <a:t>number of models to 1,000.</a:t>
            </a:r>
          </a:p>
          <a:p>
            <a:r>
              <a:rPr lang="en-US">
                <a:ea typeface="+mn-lt"/>
                <a:cs typeface="+mn-lt"/>
              </a:rPr>
              <a:t>Parameter Optimization Loop on the number of levels (tree depth) determined that 5 produced the best outcome.</a:t>
            </a:r>
          </a:p>
          <a:p>
            <a:endParaRPr lang="en-US">
              <a:cs typeface="Calibri"/>
            </a:endParaRPr>
          </a:p>
        </p:txBody>
      </p:sp>
      <p:pic>
        <p:nvPicPr>
          <p:cNvPr id="4" name="Picture 4" descr="Diagram&#10;&#10;Description automatically generated">
            <a:extLst>
              <a:ext uri="{FF2B5EF4-FFF2-40B4-BE49-F238E27FC236}">
                <a16:creationId xmlns:a16="http://schemas.microsoft.com/office/drawing/2014/main" id="{B17C5BC4-0853-78A1-99D7-94E9AFCA1B1B}"/>
              </a:ext>
            </a:extLst>
          </p:cNvPr>
          <p:cNvPicPr>
            <a:picLocks noChangeAspect="1"/>
          </p:cNvPicPr>
          <p:nvPr/>
        </p:nvPicPr>
        <p:blipFill>
          <a:blip r:embed="rId2"/>
          <a:stretch>
            <a:fillRect/>
          </a:stretch>
        </p:blipFill>
        <p:spPr>
          <a:xfrm>
            <a:off x="835572" y="1710276"/>
            <a:ext cx="5571921" cy="3290427"/>
          </a:xfrm>
          <a:prstGeom prst="rect">
            <a:avLst/>
          </a:prstGeom>
        </p:spPr>
      </p:pic>
      <p:sp>
        <p:nvSpPr>
          <p:cNvPr id="6" name="Content Placeholder 2">
            <a:extLst>
              <a:ext uri="{FF2B5EF4-FFF2-40B4-BE49-F238E27FC236}">
                <a16:creationId xmlns:a16="http://schemas.microsoft.com/office/drawing/2014/main" id="{67D0F868-1AC5-3FD8-06A2-4B7187498508}"/>
              </a:ext>
            </a:extLst>
          </p:cNvPr>
          <p:cNvSpPr txBox="1">
            <a:spLocks/>
          </p:cNvSpPr>
          <p:nvPr/>
        </p:nvSpPr>
        <p:spPr>
          <a:xfrm>
            <a:off x="738018" y="5016596"/>
            <a:ext cx="4827431" cy="45548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Gradient Boosted Trees </a:t>
            </a:r>
            <a:r>
              <a:rPr lang="en-US" sz="1600" dirty="0" err="1">
                <a:ea typeface="+mn-lt"/>
                <a:cs typeface="+mn-lt"/>
              </a:rPr>
              <a:t>metanode</a:t>
            </a:r>
            <a:r>
              <a:rPr lang="en-US" sz="1600" dirty="0">
                <a:ea typeface="+mn-lt"/>
                <a:cs typeface="+mn-lt"/>
              </a:rPr>
              <a:t>: Gradient Boosted Trees learner and predictor.</a:t>
            </a:r>
            <a:endParaRPr lang="en-US" dirty="0">
              <a:ea typeface="+mn-lt"/>
              <a:cs typeface="+mn-lt"/>
            </a:endParaRPr>
          </a:p>
        </p:txBody>
      </p:sp>
    </p:spTree>
    <p:extLst>
      <p:ext uri="{BB962C8B-B14F-4D97-AF65-F5344CB8AC3E}">
        <p14:creationId xmlns:p14="http://schemas.microsoft.com/office/powerpoint/2010/main" val="206007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71E-F4E9-8203-6235-5938F1160444}"/>
              </a:ext>
            </a:extLst>
          </p:cNvPr>
          <p:cNvSpPr>
            <a:spLocks noGrp="1"/>
          </p:cNvSpPr>
          <p:nvPr>
            <p:ph type="title"/>
          </p:nvPr>
        </p:nvSpPr>
        <p:spPr/>
        <p:txBody>
          <a:bodyPr/>
          <a:lstStyle/>
          <a:p>
            <a:r>
              <a:rPr lang="en-US">
                <a:cs typeface="Calibri Light"/>
              </a:rPr>
              <a:t>Modeling – Artificial Neural Network</a:t>
            </a:r>
            <a:endParaRPr lang="en-US"/>
          </a:p>
        </p:txBody>
      </p:sp>
      <p:sp>
        <p:nvSpPr>
          <p:cNvPr id="3" name="Content Placeholder 2">
            <a:extLst>
              <a:ext uri="{FF2B5EF4-FFF2-40B4-BE49-F238E27FC236}">
                <a16:creationId xmlns:a16="http://schemas.microsoft.com/office/drawing/2014/main" id="{3E83A27B-4294-61D2-7EC5-156DC85D9DE4}"/>
              </a:ext>
            </a:extLst>
          </p:cNvPr>
          <p:cNvSpPr>
            <a:spLocks noGrp="1"/>
          </p:cNvSpPr>
          <p:nvPr>
            <p:ph idx="1"/>
          </p:nvPr>
        </p:nvSpPr>
        <p:spPr>
          <a:xfrm>
            <a:off x="838200" y="1825625"/>
            <a:ext cx="4774325" cy="4351338"/>
          </a:xfrm>
        </p:spPr>
        <p:txBody>
          <a:bodyPr vert="horz" lIns="91440" tIns="45720" rIns="91440" bIns="45720" rtlCol="0" anchor="t">
            <a:normAutofit fontScale="92500" lnSpcReduction="10000"/>
          </a:bodyPr>
          <a:lstStyle/>
          <a:p>
            <a:r>
              <a:rPr lang="en-US">
                <a:ea typeface="+mn-lt"/>
                <a:cs typeface="+mn-lt"/>
              </a:rPr>
              <a:t>Tends to do well with larger datasets having many variables.</a:t>
            </a:r>
          </a:p>
          <a:p>
            <a:r>
              <a:rPr lang="en-US">
                <a:cs typeface="Calibri" panose="020F0502020204030204"/>
              </a:rPr>
              <a:t>Dataset previously normalized using min-max normalization.</a:t>
            </a:r>
          </a:p>
          <a:p>
            <a:r>
              <a:rPr lang="en-US">
                <a:ea typeface="+mn-lt"/>
                <a:cs typeface="+mn-lt"/>
              </a:rPr>
              <a:t>Max number of iterations set to 1,000.</a:t>
            </a:r>
          </a:p>
          <a:p>
            <a:r>
              <a:rPr lang="en-US">
                <a:ea typeface="+mn-lt"/>
                <a:cs typeface="+mn-lt"/>
              </a:rPr>
              <a:t>Number of hidden layers to 1.</a:t>
            </a:r>
          </a:p>
          <a:p>
            <a:r>
              <a:rPr lang="en-US">
                <a:ea typeface="+mn-lt"/>
                <a:cs typeface="+mn-lt"/>
              </a:rPr>
              <a:t>Parameter Optimization Loop to determined 1 was the best number of hidden neurons per layer.</a:t>
            </a:r>
          </a:p>
        </p:txBody>
      </p:sp>
      <p:pic>
        <p:nvPicPr>
          <p:cNvPr id="4" name="Picture 4">
            <a:extLst>
              <a:ext uri="{FF2B5EF4-FFF2-40B4-BE49-F238E27FC236}">
                <a16:creationId xmlns:a16="http://schemas.microsoft.com/office/drawing/2014/main" id="{5093FA3F-1DC7-E387-CF39-3AD7BBA91DEB}"/>
              </a:ext>
            </a:extLst>
          </p:cNvPr>
          <p:cNvPicPr>
            <a:picLocks noChangeAspect="1"/>
          </p:cNvPicPr>
          <p:nvPr/>
        </p:nvPicPr>
        <p:blipFill>
          <a:blip r:embed="rId2"/>
          <a:stretch>
            <a:fillRect/>
          </a:stretch>
        </p:blipFill>
        <p:spPr>
          <a:xfrm>
            <a:off x="5604641" y="1819352"/>
            <a:ext cx="5764924" cy="3534607"/>
          </a:xfrm>
          <a:prstGeom prst="rect">
            <a:avLst/>
          </a:prstGeom>
        </p:spPr>
      </p:pic>
      <p:sp>
        <p:nvSpPr>
          <p:cNvPr id="6" name="Content Placeholder 2">
            <a:extLst>
              <a:ext uri="{FF2B5EF4-FFF2-40B4-BE49-F238E27FC236}">
                <a16:creationId xmlns:a16="http://schemas.microsoft.com/office/drawing/2014/main" id="{F9DA4250-A0A6-2386-AC53-62C6CFCE0FF7}"/>
              </a:ext>
            </a:extLst>
          </p:cNvPr>
          <p:cNvSpPr txBox="1">
            <a:spLocks/>
          </p:cNvSpPr>
          <p:nvPr/>
        </p:nvSpPr>
        <p:spPr>
          <a:xfrm>
            <a:off x="5507087" y="5589660"/>
            <a:ext cx="4827431" cy="45548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ANN </a:t>
            </a:r>
            <a:r>
              <a:rPr lang="en-US" sz="1600" dirty="0" err="1">
                <a:ea typeface="+mn-lt"/>
                <a:cs typeface="+mn-lt"/>
              </a:rPr>
              <a:t>metanode</a:t>
            </a:r>
            <a:r>
              <a:rPr lang="en-US" sz="1600" dirty="0">
                <a:ea typeface="+mn-lt"/>
                <a:cs typeface="+mn-lt"/>
              </a:rPr>
              <a:t>: Artificial Neural Network learner and predictor.</a:t>
            </a:r>
          </a:p>
        </p:txBody>
      </p:sp>
    </p:spTree>
    <p:extLst>
      <p:ext uri="{BB962C8B-B14F-4D97-AF65-F5344CB8AC3E}">
        <p14:creationId xmlns:p14="http://schemas.microsoft.com/office/powerpoint/2010/main" val="22103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FC6D-3557-AB2C-6AF6-BA0E84508666}"/>
              </a:ext>
            </a:extLst>
          </p:cNvPr>
          <p:cNvSpPr>
            <a:spLocks noGrp="1"/>
          </p:cNvSpPr>
          <p:nvPr>
            <p:ph type="title"/>
          </p:nvPr>
        </p:nvSpPr>
        <p:spPr/>
        <p:txBody>
          <a:bodyPr/>
          <a:lstStyle/>
          <a:p>
            <a:r>
              <a:rPr lang="en-US">
                <a:cs typeface="Calibri Light"/>
              </a:rPr>
              <a:t>Modeling – Logistic Regression</a:t>
            </a:r>
            <a:endParaRPr lang="en-US"/>
          </a:p>
        </p:txBody>
      </p:sp>
      <p:sp>
        <p:nvSpPr>
          <p:cNvPr id="3" name="Content Placeholder 2">
            <a:extLst>
              <a:ext uri="{FF2B5EF4-FFF2-40B4-BE49-F238E27FC236}">
                <a16:creationId xmlns:a16="http://schemas.microsoft.com/office/drawing/2014/main" id="{3B61AA70-2621-E80D-C094-C0395FC6E084}"/>
              </a:ext>
            </a:extLst>
          </p:cNvPr>
          <p:cNvSpPr>
            <a:spLocks noGrp="1"/>
          </p:cNvSpPr>
          <p:nvPr>
            <p:ph idx="1"/>
          </p:nvPr>
        </p:nvSpPr>
        <p:spPr>
          <a:xfrm>
            <a:off x="6417752" y="1825625"/>
            <a:ext cx="5622972" cy="4387623"/>
          </a:xfrm>
        </p:spPr>
        <p:txBody>
          <a:bodyPr vert="horz" lIns="91440" tIns="45720" rIns="91440" bIns="45720" rtlCol="0" anchor="t">
            <a:normAutofit fontScale="85000" lnSpcReduction="10000"/>
          </a:bodyPr>
          <a:lstStyle/>
          <a:p>
            <a:pPr>
              <a:lnSpc>
                <a:spcPct val="200000"/>
              </a:lnSpc>
            </a:pPr>
            <a:r>
              <a:rPr lang="en-US">
                <a:ea typeface="+mn-lt"/>
                <a:cs typeface="+mn-lt"/>
              </a:rPr>
              <a:t>Easier to implement and train.</a:t>
            </a:r>
            <a:endParaRPr lang="en-US"/>
          </a:p>
          <a:p>
            <a:pPr>
              <a:lnSpc>
                <a:spcPct val="200000"/>
              </a:lnSpc>
            </a:pPr>
            <a:r>
              <a:rPr lang="en-US">
                <a:cs typeface="Calibri" panose="020F0502020204030204"/>
              </a:rPr>
              <a:t>Does not require normalization; however, using z-score normalization produced better results.</a:t>
            </a:r>
          </a:p>
          <a:p>
            <a:pPr>
              <a:lnSpc>
                <a:spcPct val="200000"/>
              </a:lnSpc>
            </a:pPr>
            <a:r>
              <a:rPr lang="en-US">
                <a:cs typeface="Calibri" panose="020F0502020204030204"/>
              </a:rPr>
              <a:t>Set </a:t>
            </a:r>
            <a:r>
              <a:rPr lang="en-US">
                <a:ea typeface="+mn-lt"/>
                <a:cs typeface="+mn-lt"/>
              </a:rPr>
              <a:t>solver to stochastic average gradient.</a:t>
            </a:r>
          </a:p>
        </p:txBody>
      </p:sp>
      <p:pic>
        <p:nvPicPr>
          <p:cNvPr id="5" name="Picture 5" descr="Diagram&#10;&#10;Description automatically generated">
            <a:extLst>
              <a:ext uri="{FF2B5EF4-FFF2-40B4-BE49-F238E27FC236}">
                <a16:creationId xmlns:a16="http://schemas.microsoft.com/office/drawing/2014/main" id="{FDB1C1F1-D4D2-C306-5896-E6DBFFA739B5}"/>
              </a:ext>
            </a:extLst>
          </p:cNvPr>
          <p:cNvPicPr>
            <a:picLocks noChangeAspect="1"/>
          </p:cNvPicPr>
          <p:nvPr/>
        </p:nvPicPr>
        <p:blipFill>
          <a:blip r:embed="rId2"/>
          <a:stretch>
            <a:fillRect/>
          </a:stretch>
        </p:blipFill>
        <p:spPr>
          <a:xfrm>
            <a:off x="563429" y="1827062"/>
            <a:ext cx="5580992" cy="2796600"/>
          </a:xfrm>
          <a:prstGeom prst="rect">
            <a:avLst/>
          </a:prstGeom>
        </p:spPr>
      </p:pic>
      <p:sp>
        <p:nvSpPr>
          <p:cNvPr id="7" name="Content Placeholder 2">
            <a:extLst>
              <a:ext uri="{FF2B5EF4-FFF2-40B4-BE49-F238E27FC236}">
                <a16:creationId xmlns:a16="http://schemas.microsoft.com/office/drawing/2014/main" id="{ECF2382F-6B20-647D-B142-1129A9816561}"/>
              </a:ext>
            </a:extLst>
          </p:cNvPr>
          <p:cNvSpPr txBox="1">
            <a:spLocks/>
          </p:cNvSpPr>
          <p:nvPr/>
        </p:nvSpPr>
        <p:spPr>
          <a:xfrm>
            <a:off x="534380" y="4769478"/>
            <a:ext cx="4827431" cy="45548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Logistic Regression </a:t>
            </a:r>
            <a:r>
              <a:rPr lang="en-US" sz="1600" dirty="0" err="1">
                <a:ea typeface="+mn-lt"/>
                <a:cs typeface="+mn-lt"/>
              </a:rPr>
              <a:t>metanode</a:t>
            </a:r>
            <a:r>
              <a:rPr lang="en-US" sz="1600" dirty="0">
                <a:ea typeface="+mn-lt"/>
                <a:cs typeface="+mn-lt"/>
              </a:rPr>
              <a:t>: Logistic Regression learner and predictor.</a:t>
            </a:r>
            <a:endParaRPr lang="en-US" dirty="0">
              <a:ea typeface="+mn-lt"/>
              <a:cs typeface="+mn-lt"/>
            </a:endParaRPr>
          </a:p>
        </p:txBody>
      </p:sp>
    </p:spTree>
    <p:extLst>
      <p:ext uri="{BB962C8B-B14F-4D97-AF65-F5344CB8AC3E}">
        <p14:creationId xmlns:p14="http://schemas.microsoft.com/office/powerpoint/2010/main" val="203162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E0FA-A8E0-0996-CE9F-DBF25EA5B9E2}"/>
              </a:ext>
            </a:extLst>
          </p:cNvPr>
          <p:cNvSpPr>
            <a:spLocks noGrp="1"/>
          </p:cNvSpPr>
          <p:nvPr>
            <p:ph type="title"/>
          </p:nvPr>
        </p:nvSpPr>
        <p:spPr/>
        <p:txBody>
          <a:bodyPr/>
          <a:lstStyle/>
          <a:p>
            <a:r>
              <a:rPr lang="en-US" dirty="0">
                <a:cs typeface="Calibri Light"/>
              </a:rPr>
              <a:t>Modeling – Model Stats </a:t>
            </a:r>
            <a:r>
              <a:rPr lang="en-US" dirty="0" err="1">
                <a:cs typeface="Calibri Light"/>
              </a:rPr>
              <a:t>Metanode</a:t>
            </a:r>
            <a:endParaRPr lang="en-US" dirty="0" err="1"/>
          </a:p>
        </p:txBody>
      </p:sp>
      <p:sp>
        <p:nvSpPr>
          <p:cNvPr id="3" name="Content Placeholder 2">
            <a:extLst>
              <a:ext uri="{FF2B5EF4-FFF2-40B4-BE49-F238E27FC236}">
                <a16:creationId xmlns:a16="http://schemas.microsoft.com/office/drawing/2014/main" id="{B7836FCC-DEC0-62E0-69B1-B63695BBB644}"/>
              </a:ext>
            </a:extLst>
          </p:cNvPr>
          <p:cNvSpPr>
            <a:spLocks noGrp="1"/>
          </p:cNvSpPr>
          <p:nvPr>
            <p:ph idx="1"/>
          </p:nvPr>
        </p:nvSpPr>
        <p:spPr>
          <a:xfrm>
            <a:off x="838200" y="1825625"/>
            <a:ext cx="5036917" cy="4351338"/>
          </a:xfrm>
        </p:spPr>
        <p:txBody>
          <a:bodyPr vert="horz" lIns="91440" tIns="45720" rIns="91440" bIns="45720" rtlCol="0" anchor="t">
            <a:normAutofit/>
          </a:bodyPr>
          <a:lstStyle/>
          <a:p>
            <a:r>
              <a:rPr lang="en-US" dirty="0">
                <a:cs typeface="Calibri"/>
              </a:rPr>
              <a:t>Each model's </a:t>
            </a:r>
            <a:r>
              <a:rPr lang="en-US" dirty="0" err="1">
                <a:cs typeface="Calibri"/>
              </a:rPr>
              <a:t>metanode</a:t>
            </a:r>
            <a:r>
              <a:rPr lang="en-US" dirty="0">
                <a:cs typeface="Calibri"/>
              </a:rPr>
              <a:t> also contained a model stats </a:t>
            </a:r>
            <a:r>
              <a:rPr lang="en-US" dirty="0" err="1">
                <a:cs typeface="Calibri"/>
              </a:rPr>
              <a:t>metanode</a:t>
            </a:r>
            <a:r>
              <a:rPr lang="en-US" dirty="0">
                <a:cs typeface="Calibri"/>
              </a:rPr>
              <a:t>.</a:t>
            </a:r>
          </a:p>
          <a:p>
            <a:r>
              <a:rPr lang="en-US" dirty="0">
                <a:cs typeface="Calibri"/>
              </a:rPr>
              <a:t>This arranged the accuracy statistics in way to concatenate together for easier evaluation in the next section.</a:t>
            </a:r>
          </a:p>
        </p:txBody>
      </p:sp>
      <p:pic>
        <p:nvPicPr>
          <p:cNvPr id="4" name="Picture 4" descr="A picture containing timeline&#10;&#10;Description automatically generated">
            <a:extLst>
              <a:ext uri="{FF2B5EF4-FFF2-40B4-BE49-F238E27FC236}">
                <a16:creationId xmlns:a16="http://schemas.microsoft.com/office/drawing/2014/main" id="{8820F8B3-45A2-1A1D-3B49-76FC726AB242}"/>
              </a:ext>
            </a:extLst>
          </p:cNvPr>
          <p:cNvPicPr>
            <a:picLocks noChangeAspect="1"/>
          </p:cNvPicPr>
          <p:nvPr/>
        </p:nvPicPr>
        <p:blipFill>
          <a:blip r:embed="rId2"/>
          <a:stretch>
            <a:fillRect/>
          </a:stretch>
        </p:blipFill>
        <p:spPr>
          <a:xfrm>
            <a:off x="6060510" y="1828814"/>
            <a:ext cx="4987446" cy="2333987"/>
          </a:xfrm>
          <a:prstGeom prst="rect">
            <a:avLst/>
          </a:prstGeom>
        </p:spPr>
      </p:pic>
      <p:sp>
        <p:nvSpPr>
          <p:cNvPr id="6" name="Content Placeholder 2">
            <a:extLst>
              <a:ext uri="{FF2B5EF4-FFF2-40B4-BE49-F238E27FC236}">
                <a16:creationId xmlns:a16="http://schemas.microsoft.com/office/drawing/2014/main" id="{55B63154-B751-7859-F0A1-763A5FC5C7C6}"/>
              </a:ext>
            </a:extLst>
          </p:cNvPr>
          <p:cNvSpPr txBox="1">
            <a:spLocks/>
          </p:cNvSpPr>
          <p:nvPr/>
        </p:nvSpPr>
        <p:spPr>
          <a:xfrm>
            <a:off x="6056270" y="4508519"/>
            <a:ext cx="4827431" cy="4554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Model Stats </a:t>
            </a:r>
            <a:r>
              <a:rPr lang="en-US" sz="1600" dirty="0" err="1">
                <a:ea typeface="+mn-lt"/>
                <a:cs typeface="+mn-lt"/>
              </a:rPr>
              <a:t>metanode</a:t>
            </a:r>
            <a:r>
              <a:rPr lang="en-US" sz="1600" dirty="0">
                <a:ea typeface="+mn-lt"/>
                <a:cs typeface="+mn-lt"/>
              </a:rPr>
              <a:t>.</a:t>
            </a:r>
          </a:p>
        </p:txBody>
      </p:sp>
    </p:spTree>
    <p:extLst>
      <p:ext uri="{BB962C8B-B14F-4D97-AF65-F5344CB8AC3E}">
        <p14:creationId xmlns:p14="http://schemas.microsoft.com/office/powerpoint/2010/main" val="3280172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4175-484F-F647-20F2-4A64B3CCA6FA}"/>
              </a:ext>
            </a:extLst>
          </p:cNvPr>
          <p:cNvSpPr>
            <a:spLocks noGrp="1"/>
          </p:cNvSpPr>
          <p:nvPr>
            <p:ph type="title"/>
          </p:nvPr>
        </p:nvSpPr>
        <p:spPr/>
        <p:txBody>
          <a:bodyPr/>
          <a:lstStyle/>
          <a:p>
            <a:r>
              <a:rPr lang="en-US">
                <a:ea typeface="Calibri Light"/>
                <a:cs typeface="Calibri Light"/>
              </a:rPr>
              <a:t>Evaluation</a:t>
            </a:r>
            <a:endParaRPr lang="en-US"/>
          </a:p>
        </p:txBody>
      </p:sp>
      <p:sp>
        <p:nvSpPr>
          <p:cNvPr id="3" name="Content Placeholder 2">
            <a:extLst>
              <a:ext uri="{FF2B5EF4-FFF2-40B4-BE49-F238E27FC236}">
                <a16:creationId xmlns:a16="http://schemas.microsoft.com/office/drawing/2014/main" id="{FC1A6395-E733-7336-9253-FAC334EE4719}"/>
              </a:ext>
            </a:extLst>
          </p:cNvPr>
          <p:cNvSpPr>
            <a:spLocks noGrp="1"/>
          </p:cNvSpPr>
          <p:nvPr>
            <p:ph idx="1"/>
          </p:nvPr>
        </p:nvSpPr>
        <p:spPr>
          <a:xfrm>
            <a:off x="838200" y="1825625"/>
            <a:ext cx="10400582" cy="4336961"/>
          </a:xfrm>
        </p:spPr>
        <p:txBody>
          <a:bodyPr vert="horz" lIns="91440" tIns="45720" rIns="91440" bIns="45720" rtlCol="0" anchor="t">
            <a:normAutofit/>
          </a:bodyPr>
          <a:lstStyle/>
          <a:p>
            <a:pPr marL="0" indent="0">
              <a:buNone/>
            </a:pPr>
            <a:r>
              <a:rPr lang="en-US">
                <a:ea typeface="+mn-lt"/>
                <a:cs typeface="+mn-lt"/>
              </a:rPr>
              <a:t>Two processes were used to analyze each model:</a:t>
            </a:r>
          </a:p>
          <a:p>
            <a:pPr marL="971550" lvl="1" indent="-285750">
              <a:buFont typeface="Arial"/>
              <a:buChar char="•"/>
            </a:pPr>
            <a:r>
              <a:rPr lang="en-US">
                <a:ea typeface="+mn-lt"/>
                <a:cs typeface="+mn-lt"/>
              </a:rPr>
              <a:t>Scorer Node</a:t>
            </a:r>
          </a:p>
          <a:p>
            <a:pPr marL="971550" lvl="1" indent="-285750">
              <a:buFont typeface="Arial"/>
              <a:buChar char="•"/>
            </a:pPr>
            <a:r>
              <a:rPr lang="en-US">
                <a:ea typeface="+mn-lt"/>
                <a:cs typeface="+mn-lt"/>
              </a:rPr>
              <a:t>ROC Curve</a:t>
            </a:r>
          </a:p>
          <a:p>
            <a:pPr marL="0" indent="0">
              <a:buNone/>
            </a:pPr>
            <a:endParaRPr lang="en-US">
              <a:ea typeface="Calibri" panose="020F0502020204030204"/>
              <a:cs typeface="Calibri" panose="020F0502020204030204"/>
            </a:endParaRPr>
          </a:p>
          <a:p>
            <a:pPr marL="0" indent="0">
              <a:buNone/>
            </a:pPr>
            <a:r>
              <a:rPr lang="en-US">
                <a:ea typeface="Calibri" panose="020F0502020204030204"/>
                <a:cs typeface="Calibri" panose="020F0502020204030204"/>
              </a:rPr>
              <a:t>Question to answer? </a:t>
            </a:r>
          </a:p>
          <a:p>
            <a:pPr lvl="1"/>
            <a:r>
              <a:rPr lang="en-US">
                <a:ea typeface="Calibri" panose="020F0502020204030204"/>
                <a:cs typeface="Calibri" panose="020F0502020204030204"/>
              </a:rPr>
              <a:t>"What causes the most severe injuries in vehicle crashes?"</a:t>
            </a:r>
          </a:p>
        </p:txBody>
      </p:sp>
    </p:spTree>
    <p:extLst>
      <p:ext uri="{BB962C8B-B14F-4D97-AF65-F5344CB8AC3E}">
        <p14:creationId xmlns:p14="http://schemas.microsoft.com/office/powerpoint/2010/main" val="359885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C7B4-39DC-B109-D6A4-D62298516C10}"/>
              </a:ext>
            </a:extLst>
          </p:cNvPr>
          <p:cNvSpPr>
            <a:spLocks noGrp="1"/>
          </p:cNvSpPr>
          <p:nvPr>
            <p:ph type="title"/>
          </p:nvPr>
        </p:nvSpPr>
        <p:spPr/>
        <p:txBody>
          <a:bodyPr/>
          <a:lstStyle/>
          <a:p>
            <a:r>
              <a:rPr lang="en-US">
                <a:ea typeface="Calibri Light"/>
                <a:cs typeface="Calibri Light"/>
              </a:rPr>
              <a:t>Evaluation</a:t>
            </a:r>
            <a:endParaRPr lang="en-US"/>
          </a:p>
        </p:txBody>
      </p:sp>
      <p:pic>
        <p:nvPicPr>
          <p:cNvPr id="5" name="Picture 5" descr="Table&#10;&#10;Description automatically generated">
            <a:extLst>
              <a:ext uri="{FF2B5EF4-FFF2-40B4-BE49-F238E27FC236}">
                <a16:creationId xmlns:a16="http://schemas.microsoft.com/office/drawing/2014/main" id="{D4DD283C-B331-4E09-8BE4-1ADB01B5B9E7}"/>
              </a:ext>
            </a:extLst>
          </p:cNvPr>
          <p:cNvPicPr>
            <a:picLocks noGrp="1" noChangeAspect="1"/>
          </p:cNvPicPr>
          <p:nvPr>
            <p:ph sz="half" idx="1"/>
          </p:nvPr>
        </p:nvPicPr>
        <p:blipFill>
          <a:blip r:embed="rId2"/>
          <a:stretch>
            <a:fillRect/>
          </a:stretch>
        </p:blipFill>
        <p:spPr>
          <a:xfrm>
            <a:off x="2966947" y="1498646"/>
            <a:ext cx="6258104" cy="1928542"/>
          </a:xfrm>
        </p:spPr>
      </p:pic>
      <p:sp>
        <p:nvSpPr>
          <p:cNvPr id="4" name="Content Placeholder 3">
            <a:extLst>
              <a:ext uri="{FF2B5EF4-FFF2-40B4-BE49-F238E27FC236}">
                <a16:creationId xmlns:a16="http://schemas.microsoft.com/office/drawing/2014/main" id="{35933514-04FA-38CC-A855-EE19DD822FDA}"/>
              </a:ext>
            </a:extLst>
          </p:cNvPr>
          <p:cNvSpPr>
            <a:spLocks noGrp="1"/>
          </p:cNvSpPr>
          <p:nvPr>
            <p:ph sz="half" idx="2"/>
          </p:nvPr>
        </p:nvSpPr>
        <p:spPr>
          <a:xfrm>
            <a:off x="838200" y="3709059"/>
            <a:ext cx="10515600" cy="2180357"/>
          </a:xfrm>
        </p:spPr>
        <p:txBody>
          <a:bodyPr vert="horz" lIns="91440" tIns="45720" rIns="91440" bIns="45720" rtlCol="0" anchor="t">
            <a:normAutofit lnSpcReduction="10000"/>
          </a:bodyPr>
          <a:lstStyle/>
          <a:p>
            <a:r>
              <a:rPr lang="en-US">
                <a:ea typeface="Calibri"/>
                <a:cs typeface="Calibri"/>
              </a:rPr>
              <a:t>Sensitivity refers to model's ability to correctly identify a positive outcome</a:t>
            </a:r>
          </a:p>
          <a:p>
            <a:r>
              <a:rPr lang="en-US">
                <a:ea typeface="Calibri"/>
                <a:cs typeface="Calibri"/>
              </a:rPr>
              <a:t>Specificity measures the model's ability to predict a negative outcome</a:t>
            </a:r>
          </a:p>
          <a:p>
            <a:r>
              <a:rPr lang="en-US">
                <a:ea typeface="Calibri"/>
                <a:cs typeface="Calibri"/>
              </a:rPr>
              <a:t>Accuracy measures the number of times the model correctly predicted the value of the sample attribute</a:t>
            </a:r>
          </a:p>
        </p:txBody>
      </p:sp>
    </p:spTree>
    <p:extLst>
      <p:ext uri="{BB962C8B-B14F-4D97-AF65-F5344CB8AC3E}">
        <p14:creationId xmlns:p14="http://schemas.microsoft.com/office/powerpoint/2010/main" val="399235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7EE2-358A-4CBF-BBC1-9A989207458B}"/>
              </a:ext>
            </a:extLst>
          </p:cNvPr>
          <p:cNvSpPr>
            <a:spLocks noGrp="1"/>
          </p:cNvSpPr>
          <p:nvPr>
            <p:ph type="title"/>
          </p:nvPr>
        </p:nvSpPr>
        <p:spPr/>
        <p:txBody>
          <a:bodyPr/>
          <a:lstStyle/>
          <a:p>
            <a:r>
              <a:rPr lang="en-US">
                <a:cs typeface="Calibri Light"/>
              </a:rPr>
              <a:t>Evaluation</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05BCDC1B-1FE2-0F6C-22CF-15A8DE86DFD0}"/>
              </a:ext>
            </a:extLst>
          </p:cNvPr>
          <p:cNvPicPr>
            <a:picLocks noGrp="1" noChangeAspect="1"/>
          </p:cNvPicPr>
          <p:nvPr>
            <p:ph sz="half" idx="1"/>
          </p:nvPr>
        </p:nvPicPr>
        <p:blipFill>
          <a:blip r:embed="rId2"/>
          <a:stretch>
            <a:fillRect/>
          </a:stretch>
        </p:blipFill>
        <p:spPr>
          <a:xfrm>
            <a:off x="825913" y="4821205"/>
            <a:ext cx="2933700" cy="609600"/>
          </a:xfrm>
        </p:spPr>
      </p:pic>
      <p:pic>
        <p:nvPicPr>
          <p:cNvPr id="7" name="Picture 7" descr="Graphical user interface, application&#10;&#10;Description automatically generated">
            <a:extLst>
              <a:ext uri="{FF2B5EF4-FFF2-40B4-BE49-F238E27FC236}">
                <a16:creationId xmlns:a16="http://schemas.microsoft.com/office/drawing/2014/main" id="{E29F876D-E053-0235-4C81-7E7B649760B6}"/>
              </a:ext>
            </a:extLst>
          </p:cNvPr>
          <p:cNvPicPr>
            <a:picLocks noGrp="1" noChangeAspect="1"/>
          </p:cNvPicPr>
          <p:nvPr>
            <p:ph sz="half" idx="2"/>
          </p:nvPr>
        </p:nvPicPr>
        <p:blipFill>
          <a:blip r:embed="rId3"/>
          <a:stretch>
            <a:fillRect/>
          </a:stretch>
        </p:blipFill>
        <p:spPr>
          <a:xfrm>
            <a:off x="849270" y="2954316"/>
            <a:ext cx="2914650" cy="590550"/>
          </a:xfrm>
        </p:spPr>
      </p:pic>
      <p:sp>
        <p:nvSpPr>
          <p:cNvPr id="6" name="TextBox 5">
            <a:extLst>
              <a:ext uri="{FF2B5EF4-FFF2-40B4-BE49-F238E27FC236}">
                <a16:creationId xmlns:a16="http://schemas.microsoft.com/office/drawing/2014/main" id="{C800AFE5-8E9A-41D3-419E-A2C318B0AA40}"/>
              </a:ext>
            </a:extLst>
          </p:cNvPr>
          <p:cNvSpPr txBox="1"/>
          <p:nvPr/>
        </p:nvSpPr>
        <p:spPr>
          <a:xfrm>
            <a:off x="924697" y="54246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Artificial Neural Networks</a:t>
            </a:r>
          </a:p>
        </p:txBody>
      </p:sp>
      <p:sp>
        <p:nvSpPr>
          <p:cNvPr id="8" name="TextBox 7">
            <a:extLst>
              <a:ext uri="{FF2B5EF4-FFF2-40B4-BE49-F238E27FC236}">
                <a16:creationId xmlns:a16="http://schemas.microsoft.com/office/drawing/2014/main" id="{3948526D-FAA6-4CD6-2B95-B84DBE4C5718}"/>
              </a:ext>
            </a:extLst>
          </p:cNvPr>
          <p:cNvSpPr txBox="1"/>
          <p:nvPr/>
        </p:nvSpPr>
        <p:spPr>
          <a:xfrm>
            <a:off x="944005" y="353892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Decision Trees</a:t>
            </a:r>
          </a:p>
        </p:txBody>
      </p:sp>
      <p:pic>
        <p:nvPicPr>
          <p:cNvPr id="9" name="Picture 9" descr="Table&#10;&#10;Description automatically generated">
            <a:extLst>
              <a:ext uri="{FF2B5EF4-FFF2-40B4-BE49-F238E27FC236}">
                <a16:creationId xmlns:a16="http://schemas.microsoft.com/office/drawing/2014/main" id="{4B2668AA-D08E-40AC-C679-1AEB1A0F6BE3}"/>
              </a:ext>
            </a:extLst>
          </p:cNvPr>
          <p:cNvPicPr>
            <a:picLocks noChangeAspect="1"/>
          </p:cNvPicPr>
          <p:nvPr/>
        </p:nvPicPr>
        <p:blipFill>
          <a:blip r:embed="rId4"/>
          <a:stretch>
            <a:fillRect/>
          </a:stretch>
        </p:blipFill>
        <p:spPr>
          <a:xfrm>
            <a:off x="934995" y="3864125"/>
            <a:ext cx="2743200" cy="612559"/>
          </a:xfrm>
          <a:prstGeom prst="rect">
            <a:avLst/>
          </a:prstGeom>
        </p:spPr>
      </p:pic>
      <p:sp>
        <p:nvSpPr>
          <p:cNvPr id="10" name="TextBox 9">
            <a:extLst>
              <a:ext uri="{FF2B5EF4-FFF2-40B4-BE49-F238E27FC236}">
                <a16:creationId xmlns:a16="http://schemas.microsoft.com/office/drawing/2014/main" id="{02A9D348-36BF-3C9A-46CE-DBDF0D95CC55}"/>
              </a:ext>
            </a:extLst>
          </p:cNvPr>
          <p:cNvSpPr txBox="1"/>
          <p:nvPr/>
        </p:nvSpPr>
        <p:spPr>
          <a:xfrm>
            <a:off x="932420" y="448498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Gradient Boosting</a:t>
            </a:r>
          </a:p>
        </p:txBody>
      </p:sp>
      <p:pic>
        <p:nvPicPr>
          <p:cNvPr id="12" name="Picture 12">
            <a:extLst>
              <a:ext uri="{FF2B5EF4-FFF2-40B4-BE49-F238E27FC236}">
                <a16:creationId xmlns:a16="http://schemas.microsoft.com/office/drawing/2014/main" id="{20E48BA1-738A-517F-FC7D-A1B1B17B4287}"/>
              </a:ext>
            </a:extLst>
          </p:cNvPr>
          <p:cNvPicPr>
            <a:picLocks noChangeAspect="1"/>
          </p:cNvPicPr>
          <p:nvPr/>
        </p:nvPicPr>
        <p:blipFill>
          <a:blip r:embed="rId5"/>
          <a:stretch>
            <a:fillRect/>
          </a:stretch>
        </p:blipFill>
        <p:spPr>
          <a:xfrm>
            <a:off x="924697" y="1987236"/>
            <a:ext cx="2743200" cy="597529"/>
          </a:xfrm>
          <a:prstGeom prst="rect">
            <a:avLst/>
          </a:prstGeom>
        </p:spPr>
      </p:pic>
      <p:sp>
        <p:nvSpPr>
          <p:cNvPr id="13" name="TextBox 12">
            <a:extLst>
              <a:ext uri="{FF2B5EF4-FFF2-40B4-BE49-F238E27FC236}">
                <a16:creationId xmlns:a16="http://schemas.microsoft.com/office/drawing/2014/main" id="{50D6FFC3-262B-55C0-89FE-7F157F6EF015}"/>
              </a:ext>
            </a:extLst>
          </p:cNvPr>
          <p:cNvSpPr txBox="1"/>
          <p:nvPr/>
        </p:nvSpPr>
        <p:spPr>
          <a:xfrm>
            <a:off x="919548" y="258771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Random Forest</a:t>
            </a:r>
          </a:p>
        </p:txBody>
      </p:sp>
      <p:pic>
        <p:nvPicPr>
          <p:cNvPr id="15" name="Picture 15" descr="Graphical user interface, text, application, table&#10;&#10;Description automatically generated">
            <a:extLst>
              <a:ext uri="{FF2B5EF4-FFF2-40B4-BE49-F238E27FC236}">
                <a16:creationId xmlns:a16="http://schemas.microsoft.com/office/drawing/2014/main" id="{32B2B69C-05FE-1DD8-3AB7-DCBBB5B563B0}"/>
              </a:ext>
            </a:extLst>
          </p:cNvPr>
          <p:cNvPicPr>
            <a:picLocks noChangeAspect="1"/>
          </p:cNvPicPr>
          <p:nvPr/>
        </p:nvPicPr>
        <p:blipFill>
          <a:blip r:embed="rId6"/>
          <a:stretch>
            <a:fillRect/>
          </a:stretch>
        </p:blipFill>
        <p:spPr>
          <a:xfrm>
            <a:off x="7638535" y="1969904"/>
            <a:ext cx="2743200" cy="611599"/>
          </a:xfrm>
          <a:prstGeom prst="rect">
            <a:avLst/>
          </a:prstGeom>
        </p:spPr>
      </p:pic>
      <p:sp>
        <p:nvSpPr>
          <p:cNvPr id="16" name="TextBox 15">
            <a:extLst>
              <a:ext uri="{FF2B5EF4-FFF2-40B4-BE49-F238E27FC236}">
                <a16:creationId xmlns:a16="http://schemas.microsoft.com/office/drawing/2014/main" id="{31A188AE-083A-1534-0B57-6BF4A9261952}"/>
              </a:ext>
            </a:extLst>
          </p:cNvPr>
          <p:cNvSpPr txBox="1"/>
          <p:nvPr/>
        </p:nvSpPr>
        <p:spPr>
          <a:xfrm>
            <a:off x="7632099" y="258642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Logistic Regression</a:t>
            </a:r>
          </a:p>
        </p:txBody>
      </p:sp>
      <p:sp>
        <p:nvSpPr>
          <p:cNvPr id="17" name="TextBox 16">
            <a:extLst>
              <a:ext uri="{FF2B5EF4-FFF2-40B4-BE49-F238E27FC236}">
                <a16:creationId xmlns:a16="http://schemas.microsoft.com/office/drawing/2014/main" id="{6510EB6A-4A39-E0CA-E6FC-B1E83ED83CA2}"/>
              </a:ext>
            </a:extLst>
          </p:cNvPr>
          <p:cNvSpPr txBox="1"/>
          <p:nvPr/>
        </p:nvSpPr>
        <p:spPr>
          <a:xfrm>
            <a:off x="6096515" y="3357433"/>
            <a:ext cx="519395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Confusion matrices show the predictions for each model</a:t>
            </a:r>
          </a:p>
          <a:p>
            <a:endParaRPr lang="en-US">
              <a:cs typeface="Calibri"/>
            </a:endParaRPr>
          </a:p>
          <a:p>
            <a:pPr marL="285750" indent="-285750">
              <a:buFont typeface="Arial"/>
              <a:buChar char="•"/>
            </a:pPr>
            <a:r>
              <a:rPr lang="en-US">
                <a:cs typeface="Calibri"/>
              </a:rPr>
              <a:t>The models to the left were very accurate when predicting minor injuries </a:t>
            </a:r>
          </a:p>
          <a:p>
            <a:endParaRPr lang="en-US">
              <a:cs typeface="Calibri"/>
            </a:endParaRPr>
          </a:p>
          <a:p>
            <a:pPr marL="285750" indent="-285750">
              <a:buFont typeface="Arial"/>
              <a:buChar char="•"/>
            </a:pPr>
            <a:r>
              <a:rPr lang="en-US">
                <a:cs typeface="Calibri"/>
              </a:rPr>
              <a:t>Logistic Regression was the most accurate when predicting major injuries</a:t>
            </a:r>
          </a:p>
        </p:txBody>
      </p:sp>
    </p:spTree>
    <p:extLst>
      <p:ext uri="{BB962C8B-B14F-4D97-AF65-F5344CB8AC3E}">
        <p14:creationId xmlns:p14="http://schemas.microsoft.com/office/powerpoint/2010/main" val="205523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9D51-CB68-11C3-05F1-A7AF03DD836D}"/>
              </a:ext>
            </a:extLst>
          </p:cNvPr>
          <p:cNvSpPr>
            <a:spLocks noGrp="1"/>
          </p:cNvSpPr>
          <p:nvPr>
            <p:ph type="title"/>
          </p:nvPr>
        </p:nvSpPr>
        <p:spPr/>
        <p:txBody>
          <a:bodyPr/>
          <a:lstStyle/>
          <a:p>
            <a:r>
              <a:rPr lang="en-US">
                <a:ea typeface="Calibri Light"/>
                <a:cs typeface="Calibri Light"/>
              </a:rPr>
              <a:t>Evaluation</a:t>
            </a:r>
            <a:endParaRPr lang="en-US"/>
          </a:p>
        </p:txBody>
      </p:sp>
      <p:sp>
        <p:nvSpPr>
          <p:cNvPr id="3" name="Content Placeholder 2">
            <a:extLst>
              <a:ext uri="{FF2B5EF4-FFF2-40B4-BE49-F238E27FC236}">
                <a16:creationId xmlns:a16="http://schemas.microsoft.com/office/drawing/2014/main" id="{E16E8057-99DD-EB01-3B91-90FED16C2A26}"/>
              </a:ext>
            </a:extLst>
          </p:cNvPr>
          <p:cNvSpPr>
            <a:spLocks noGrp="1"/>
          </p:cNvSpPr>
          <p:nvPr>
            <p:ph sz="half" idx="1"/>
          </p:nvPr>
        </p:nvSpPr>
        <p:spPr/>
        <p:txBody>
          <a:bodyPr vert="horz" lIns="91440" tIns="45720" rIns="91440" bIns="45720" rtlCol="0" anchor="t">
            <a:normAutofit/>
          </a:bodyPr>
          <a:lstStyle/>
          <a:p>
            <a:r>
              <a:rPr lang="en-US">
                <a:ea typeface="Calibri"/>
                <a:cs typeface="Calibri"/>
              </a:rPr>
              <a:t>Our analysis found EJECTION and REST_USE to be the top contributors</a:t>
            </a:r>
          </a:p>
          <a:p>
            <a:r>
              <a:rPr lang="en-US">
                <a:ea typeface="Calibri"/>
                <a:cs typeface="Calibri"/>
              </a:rPr>
              <a:t>Further analysis between these two attributes may show a deeper correlation</a:t>
            </a:r>
          </a:p>
          <a:p>
            <a:r>
              <a:rPr lang="en-US">
                <a:ea typeface="Calibri"/>
                <a:cs typeface="Calibri"/>
              </a:rPr>
              <a:t>MAKE was also a top contributor, further analysis required to determine why</a:t>
            </a:r>
          </a:p>
        </p:txBody>
      </p:sp>
      <p:pic>
        <p:nvPicPr>
          <p:cNvPr id="7" name="Picture 7" descr="Chart, bar chart&#10;&#10;Description automatically generated">
            <a:extLst>
              <a:ext uri="{FF2B5EF4-FFF2-40B4-BE49-F238E27FC236}">
                <a16:creationId xmlns:a16="http://schemas.microsoft.com/office/drawing/2014/main" id="{B4EEC59B-5FA0-CA51-CB0B-E0B668C54F07}"/>
              </a:ext>
            </a:extLst>
          </p:cNvPr>
          <p:cNvPicPr>
            <a:picLocks noGrp="1" noChangeAspect="1"/>
          </p:cNvPicPr>
          <p:nvPr>
            <p:ph sz="half" idx="2"/>
          </p:nvPr>
        </p:nvPicPr>
        <p:blipFill>
          <a:blip r:embed="rId2"/>
          <a:stretch>
            <a:fillRect/>
          </a:stretch>
        </p:blipFill>
        <p:spPr>
          <a:xfrm>
            <a:off x="6172200" y="2285892"/>
            <a:ext cx="5181600" cy="3430804"/>
          </a:xfrm>
        </p:spPr>
      </p:pic>
    </p:spTree>
    <p:extLst>
      <p:ext uri="{BB962C8B-B14F-4D97-AF65-F5344CB8AC3E}">
        <p14:creationId xmlns:p14="http://schemas.microsoft.com/office/powerpoint/2010/main" val="198721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ADDF-63DF-DE89-7681-0E4F75DCFFD6}"/>
              </a:ext>
            </a:extLst>
          </p:cNvPr>
          <p:cNvSpPr>
            <a:spLocks noGrp="1"/>
          </p:cNvSpPr>
          <p:nvPr>
            <p:ph type="title"/>
          </p:nvPr>
        </p:nvSpPr>
        <p:spPr/>
        <p:txBody>
          <a:bodyPr/>
          <a:lstStyle/>
          <a:p>
            <a:r>
              <a:rPr lang="en-US">
                <a:ea typeface="Calibri Light"/>
                <a:cs typeface="Calibri Light"/>
              </a:rPr>
              <a:t>Evaluation</a:t>
            </a:r>
            <a:endParaRPr lang="en-US"/>
          </a:p>
        </p:txBody>
      </p:sp>
      <p:sp>
        <p:nvSpPr>
          <p:cNvPr id="3" name="Content Placeholder 2">
            <a:extLst>
              <a:ext uri="{FF2B5EF4-FFF2-40B4-BE49-F238E27FC236}">
                <a16:creationId xmlns:a16="http://schemas.microsoft.com/office/drawing/2014/main" id="{4FFFE80B-3FA1-D1F5-72A7-E13AC5D71AC8}"/>
              </a:ext>
            </a:extLst>
          </p:cNvPr>
          <p:cNvSpPr>
            <a:spLocks noGrp="1"/>
          </p:cNvSpPr>
          <p:nvPr>
            <p:ph sz="half" idx="1"/>
          </p:nvPr>
        </p:nvSpPr>
        <p:spPr/>
        <p:txBody>
          <a:bodyPr vert="horz" lIns="91440" tIns="45720" rIns="91440" bIns="45720" rtlCol="0" anchor="t">
            <a:normAutofit/>
          </a:bodyPr>
          <a:lstStyle/>
          <a:p>
            <a:r>
              <a:rPr lang="en-US">
                <a:ea typeface="Calibri"/>
                <a:cs typeface="Calibri"/>
              </a:rPr>
              <a:t>The Receiver Operating Characteristic (ROC) Curve compares the True Positive and True Negative predictions of the model</a:t>
            </a:r>
          </a:p>
          <a:p>
            <a:r>
              <a:rPr lang="en-US">
                <a:ea typeface="Calibri"/>
                <a:cs typeface="Calibri"/>
              </a:rPr>
              <a:t>The Area Under the Curve measures the accuracy of the model's predictions</a:t>
            </a:r>
          </a:p>
        </p:txBody>
      </p:sp>
      <p:pic>
        <p:nvPicPr>
          <p:cNvPr id="6" name="Picture 6" descr="Chart, line chart&#10;&#10;Description automatically generated">
            <a:extLst>
              <a:ext uri="{FF2B5EF4-FFF2-40B4-BE49-F238E27FC236}">
                <a16:creationId xmlns:a16="http://schemas.microsoft.com/office/drawing/2014/main" id="{92656CD5-CA34-CD8F-7980-06A896AE67D1}"/>
              </a:ext>
            </a:extLst>
          </p:cNvPr>
          <p:cNvPicPr>
            <a:picLocks noGrp="1" noChangeAspect="1"/>
          </p:cNvPicPr>
          <p:nvPr>
            <p:ph sz="half" idx="2"/>
          </p:nvPr>
        </p:nvPicPr>
        <p:blipFill>
          <a:blip r:embed="rId2"/>
          <a:stretch>
            <a:fillRect/>
          </a:stretch>
        </p:blipFill>
        <p:spPr>
          <a:xfrm>
            <a:off x="6172200" y="1692427"/>
            <a:ext cx="5181600" cy="3709820"/>
          </a:xfrm>
        </p:spPr>
      </p:pic>
      <p:sp>
        <p:nvSpPr>
          <p:cNvPr id="7" name="TextBox 6">
            <a:extLst>
              <a:ext uri="{FF2B5EF4-FFF2-40B4-BE49-F238E27FC236}">
                <a16:creationId xmlns:a16="http://schemas.microsoft.com/office/drawing/2014/main" id="{ADBFA00C-0C96-D400-1FDA-D807EA49D2D8}"/>
              </a:ext>
            </a:extLst>
          </p:cNvPr>
          <p:cNvSpPr txBox="1"/>
          <p:nvPr/>
        </p:nvSpPr>
        <p:spPr>
          <a:xfrm>
            <a:off x="7400410" y="541303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ROC Curve for Logistic Regression</a:t>
            </a:r>
          </a:p>
        </p:txBody>
      </p:sp>
    </p:spTree>
    <p:extLst>
      <p:ext uri="{BB962C8B-B14F-4D97-AF65-F5344CB8AC3E}">
        <p14:creationId xmlns:p14="http://schemas.microsoft.com/office/powerpoint/2010/main" val="412943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7BD1-6714-C368-AEAC-37228884121E}"/>
              </a:ext>
            </a:extLst>
          </p:cNvPr>
          <p:cNvSpPr>
            <a:spLocks noGrp="1"/>
          </p:cNvSpPr>
          <p:nvPr>
            <p:ph type="title"/>
          </p:nvPr>
        </p:nvSpPr>
        <p:spPr/>
        <p:txBody>
          <a:bodyPr/>
          <a:lstStyle/>
          <a:p>
            <a:r>
              <a:rPr lang="en-US">
                <a:cs typeface="Calibri Light"/>
              </a:rPr>
              <a:t>Table of Contents</a:t>
            </a:r>
            <a:endParaRPr lang="en-US"/>
          </a:p>
        </p:txBody>
      </p:sp>
      <p:sp>
        <p:nvSpPr>
          <p:cNvPr id="3" name="Content Placeholder 2">
            <a:extLst>
              <a:ext uri="{FF2B5EF4-FFF2-40B4-BE49-F238E27FC236}">
                <a16:creationId xmlns:a16="http://schemas.microsoft.com/office/drawing/2014/main" id="{BCE61974-2269-D186-267E-C16D951BA3AC}"/>
              </a:ext>
            </a:extLst>
          </p:cNvPr>
          <p:cNvSpPr>
            <a:spLocks noGrp="1"/>
          </p:cNvSpPr>
          <p:nvPr>
            <p:ph idx="1"/>
          </p:nvPr>
        </p:nvSpPr>
        <p:spPr>
          <a:xfrm>
            <a:off x="616352" y="1497676"/>
            <a:ext cx="11075043" cy="4959008"/>
          </a:xfrm>
        </p:spPr>
        <p:txBody>
          <a:bodyPr vert="horz" lIns="91440" tIns="45720" rIns="91440" bIns="45720" rtlCol="0" anchor="t">
            <a:normAutofit fontScale="92500"/>
          </a:bodyPr>
          <a:lstStyle/>
          <a:p>
            <a:pPr marL="0" indent="0">
              <a:lnSpc>
                <a:spcPct val="150000"/>
              </a:lnSpc>
              <a:buNone/>
            </a:pPr>
            <a:r>
              <a:rPr lang="en-US" b="1">
                <a:cs typeface="Calibri"/>
              </a:rPr>
              <a:t>CRISP-DM Model</a:t>
            </a:r>
          </a:p>
          <a:p>
            <a:pPr>
              <a:lnSpc>
                <a:spcPct val="150000"/>
              </a:lnSpc>
            </a:pPr>
            <a:r>
              <a:rPr lang="en-US">
                <a:cs typeface="Calibri"/>
              </a:rPr>
              <a:t>Business Understanding</a:t>
            </a:r>
          </a:p>
          <a:p>
            <a:pPr>
              <a:lnSpc>
                <a:spcPct val="150000"/>
              </a:lnSpc>
            </a:pPr>
            <a:r>
              <a:rPr lang="en-US">
                <a:cs typeface="Calibri"/>
              </a:rPr>
              <a:t>Data Understanding</a:t>
            </a:r>
          </a:p>
          <a:p>
            <a:pPr>
              <a:lnSpc>
                <a:spcPct val="150000"/>
              </a:lnSpc>
            </a:pPr>
            <a:r>
              <a:rPr lang="en-US">
                <a:cs typeface="Calibri"/>
              </a:rPr>
              <a:t>Data Preparation</a:t>
            </a:r>
          </a:p>
          <a:p>
            <a:pPr>
              <a:lnSpc>
                <a:spcPct val="150000"/>
              </a:lnSpc>
            </a:pPr>
            <a:r>
              <a:rPr lang="en-US">
                <a:cs typeface="Calibri"/>
              </a:rPr>
              <a:t>Modeling</a:t>
            </a:r>
          </a:p>
          <a:p>
            <a:pPr>
              <a:lnSpc>
                <a:spcPct val="150000"/>
              </a:lnSpc>
            </a:pPr>
            <a:r>
              <a:rPr lang="en-US">
                <a:cs typeface="Calibri"/>
              </a:rPr>
              <a:t>Evaluation</a:t>
            </a:r>
          </a:p>
          <a:p>
            <a:pPr>
              <a:lnSpc>
                <a:spcPct val="150000"/>
              </a:lnSpc>
            </a:pPr>
            <a:r>
              <a:rPr lang="en-US">
                <a:cs typeface="Calibri"/>
              </a:rPr>
              <a:t>Deployment</a:t>
            </a:r>
          </a:p>
        </p:txBody>
      </p:sp>
    </p:spTree>
    <p:extLst>
      <p:ext uri="{BB962C8B-B14F-4D97-AF65-F5344CB8AC3E}">
        <p14:creationId xmlns:p14="http://schemas.microsoft.com/office/powerpoint/2010/main" val="340584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8E60-7076-D4F7-D64E-DBA172C96971}"/>
              </a:ext>
            </a:extLst>
          </p:cNvPr>
          <p:cNvSpPr>
            <a:spLocks noGrp="1"/>
          </p:cNvSpPr>
          <p:nvPr>
            <p:ph type="title"/>
          </p:nvPr>
        </p:nvSpPr>
        <p:spPr/>
        <p:txBody>
          <a:bodyPr/>
          <a:lstStyle/>
          <a:p>
            <a:r>
              <a:rPr lang="en-US">
                <a:ea typeface="Calibri Light"/>
                <a:cs typeface="Calibri Light"/>
              </a:rPr>
              <a:t>Evaluation</a:t>
            </a:r>
            <a:endParaRPr lang="en-US"/>
          </a:p>
        </p:txBody>
      </p:sp>
      <p:pic>
        <p:nvPicPr>
          <p:cNvPr id="5" name="Picture 5" descr="Chart, line chart&#10;&#10;Description automatically generated">
            <a:extLst>
              <a:ext uri="{FF2B5EF4-FFF2-40B4-BE49-F238E27FC236}">
                <a16:creationId xmlns:a16="http://schemas.microsoft.com/office/drawing/2014/main" id="{7C43E97D-2655-4C96-C34E-CA7CDD0D8EE3}"/>
              </a:ext>
            </a:extLst>
          </p:cNvPr>
          <p:cNvPicPr>
            <a:picLocks noGrp="1" noChangeAspect="1"/>
          </p:cNvPicPr>
          <p:nvPr>
            <p:ph sz="half" idx="1"/>
          </p:nvPr>
        </p:nvPicPr>
        <p:blipFill>
          <a:blip r:embed="rId2"/>
          <a:stretch>
            <a:fillRect/>
          </a:stretch>
        </p:blipFill>
        <p:spPr>
          <a:xfrm>
            <a:off x="910281" y="1693116"/>
            <a:ext cx="5181600" cy="3751385"/>
          </a:xfrm>
        </p:spPr>
      </p:pic>
      <p:pic>
        <p:nvPicPr>
          <p:cNvPr id="6" name="Picture 6" descr="Chart, line chart&#10;&#10;Description automatically generated">
            <a:extLst>
              <a:ext uri="{FF2B5EF4-FFF2-40B4-BE49-F238E27FC236}">
                <a16:creationId xmlns:a16="http://schemas.microsoft.com/office/drawing/2014/main" id="{B014CAC5-D635-5657-4297-EF8F5164AD6F}"/>
              </a:ext>
            </a:extLst>
          </p:cNvPr>
          <p:cNvPicPr>
            <a:picLocks noGrp="1" noChangeAspect="1"/>
          </p:cNvPicPr>
          <p:nvPr>
            <p:ph sz="half" idx="2"/>
          </p:nvPr>
        </p:nvPicPr>
        <p:blipFill>
          <a:blip r:embed="rId3"/>
          <a:stretch>
            <a:fillRect/>
          </a:stretch>
        </p:blipFill>
        <p:spPr>
          <a:xfrm>
            <a:off x="6172200" y="1694595"/>
            <a:ext cx="5181600" cy="3686641"/>
          </a:xfrm>
        </p:spPr>
      </p:pic>
      <p:sp>
        <p:nvSpPr>
          <p:cNvPr id="7" name="TextBox 6">
            <a:extLst>
              <a:ext uri="{FF2B5EF4-FFF2-40B4-BE49-F238E27FC236}">
                <a16:creationId xmlns:a16="http://schemas.microsoft.com/office/drawing/2014/main" id="{11AA45E2-7AAF-326C-A16D-CE8DFD781D29}"/>
              </a:ext>
            </a:extLst>
          </p:cNvPr>
          <p:cNvSpPr txBox="1"/>
          <p:nvPr/>
        </p:nvSpPr>
        <p:spPr>
          <a:xfrm>
            <a:off x="2139778" y="538342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ROC Curve for Artificial Neural Networks</a:t>
            </a:r>
          </a:p>
        </p:txBody>
      </p:sp>
      <p:sp>
        <p:nvSpPr>
          <p:cNvPr id="8" name="TextBox 7">
            <a:extLst>
              <a:ext uri="{FF2B5EF4-FFF2-40B4-BE49-F238E27FC236}">
                <a16:creationId xmlns:a16="http://schemas.microsoft.com/office/drawing/2014/main" id="{6AC64587-DC45-38BA-5105-51B3C403D62D}"/>
              </a:ext>
            </a:extLst>
          </p:cNvPr>
          <p:cNvSpPr txBox="1"/>
          <p:nvPr/>
        </p:nvSpPr>
        <p:spPr>
          <a:xfrm>
            <a:off x="7400410" y="5454220"/>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ROC Curve for Random Forest, Decision Trees, and Gradient Boosting</a:t>
            </a:r>
          </a:p>
        </p:txBody>
      </p:sp>
    </p:spTree>
    <p:extLst>
      <p:ext uri="{BB962C8B-B14F-4D97-AF65-F5344CB8AC3E}">
        <p14:creationId xmlns:p14="http://schemas.microsoft.com/office/powerpoint/2010/main" val="128090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9EBE-3E0F-91E0-0361-A697F4433C22}"/>
              </a:ext>
            </a:extLst>
          </p:cNvPr>
          <p:cNvSpPr>
            <a:spLocks noGrp="1"/>
          </p:cNvSpPr>
          <p:nvPr>
            <p:ph type="title"/>
          </p:nvPr>
        </p:nvSpPr>
        <p:spPr/>
        <p:txBody>
          <a:bodyPr/>
          <a:lstStyle/>
          <a:p>
            <a:r>
              <a:rPr lang="en-US">
                <a:ea typeface="Calibri Light"/>
                <a:cs typeface="Calibri Light"/>
              </a:rPr>
              <a:t>Evaluation</a:t>
            </a:r>
            <a:endParaRPr lang="en-US"/>
          </a:p>
        </p:txBody>
      </p:sp>
      <p:sp>
        <p:nvSpPr>
          <p:cNvPr id="3" name="Content Placeholder 2">
            <a:extLst>
              <a:ext uri="{FF2B5EF4-FFF2-40B4-BE49-F238E27FC236}">
                <a16:creationId xmlns:a16="http://schemas.microsoft.com/office/drawing/2014/main" id="{D24135BC-CEAB-37F2-FD04-0F109E462DB2}"/>
              </a:ext>
            </a:extLst>
          </p:cNvPr>
          <p:cNvSpPr>
            <a:spLocks noGrp="1"/>
          </p:cNvSpPr>
          <p:nvPr>
            <p:ph idx="1"/>
          </p:nvPr>
        </p:nvSpPr>
        <p:spPr/>
        <p:txBody>
          <a:bodyPr vert="horz" lIns="91440" tIns="45720" rIns="91440" bIns="45720" rtlCol="0" anchor="t">
            <a:normAutofit/>
          </a:bodyPr>
          <a:lstStyle/>
          <a:p>
            <a:pPr marL="0" indent="0">
              <a:buNone/>
            </a:pPr>
            <a:r>
              <a:rPr lang="en-US">
                <a:ea typeface="Calibri" panose="020F0502020204030204"/>
                <a:cs typeface="Calibri" panose="020F0502020204030204"/>
              </a:rPr>
              <a:t>In summary:</a:t>
            </a:r>
          </a:p>
          <a:p>
            <a:pPr marL="0" indent="0">
              <a:buNone/>
            </a:pPr>
            <a:endParaRPr lang="en-US">
              <a:ea typeface="Calibri" panose="020F0502020204030204"/>
              <a:cs typeface="Calibri" panose="020F0502020204030204"/>
            </a:endParaRPr>
          </a:p>
          <a:p>
            <a:r>
              <a:rPr lang="en-US">
                <a:ea typeface="Calibri" panose="020F0502020204030204"/>
                <a:cs typeface="Calibri" panose="020F0502020204030204"/>
              </a:rPr>
              <a:t>The Logistic Regression model was the most accurate in predicting major injuries</a:t>
            </a:r>
          </a:p>
          <a:p>
            <a:r>
              <a:rPr lang="en-US">
                <a:ea typeface="Calibri" panose="020F0502020204030204"/>
                <a:cs typeface="Calibri" panose="020F0502020204030204"/>
              </a:rPr>
              <a:t>The leading attributes for major injuries were:</a:t>
            </a:r>
          </a:p>
          <a:p>
            <a:pPr lvl="1"/>
            <a:r>
              <a:rPr lang="en-US">
                <a:ea typeface="Calibri" panose="020F0502020204030204"/>
                <a:cs typeface="Calibri" panose="020F0502020204030204"/>
              </a:rPr>
              <a:t>EJECTION</a:t>
            </a:r>
          </a:p>
          <a:p>
            <a:pPr lvl="1"/>
            <a:r>
              <a:rPr lang="en-US">
                <a:ea typeface="Calibri" panose="020F0502020204030204"/>
                <a:cs typeface="Calibri" panose="020F0502020204030204"/>
              </a:rPr>
              <a:t>REST_USE</a:t>
            </a:r>
          </a:p>
          <a:p>
            <a:pPr lvl="1"/>
            <a:r>
              <a:rPr lang="en-US">
                <a:ea typeface="Calibri" panose="020F0502020204030204"/>
                <a:cs typeface="Calibri" panose="020F0502020204030204"/>
              </a:rPr>
              <a:t>MAKE</a:t>
            </a:r>
          </a:p>
        </p:txBody>
      </p:sp>
    </p:spTree>
    <p:extLst>
      <p:ext uri="{BB962C8B-B14F-4D97-AF65-F5344CB8AC3E}">
        <p14:creationId xmlns:p14="http://schemas.microsoft.com/office/powerpoint/2010/main" val="3869486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C05EF-FE95-B6CA-C661-27521BAD60C9}"/>
              </a:ext>
            </a:extLst>
          </p:cNvPr>
          <p:cNvSpPr>
            <a:spLocks noGrp="1"/>
          </p:cNvSpPr>
          <p:nvPr>
            <p:ph type="title"/>
          </p:nvPr>
        </p:nvSpPr>
        <p:spPr>
          <a:xfrm>
            <a:off x="493486" y="356054"/>
            <a:ext cx="10515600" cy="1325563"/>
          </a:xfrm>
        </p:spPr>
        <p:txBody>
          <a:bodyPr/>
          <a:lstStyle/>
          <a:p>
            <a:r>
              <a:rPr lang="en-US">
                <a:cs typeface="Calibri Light"/>
              </a:rPr>
              <a:t>Deployment</a:t>
            </a:r>
            <a:endParaRPr lang="en-US"/>
          </a:p>
        </p:txBody>
      </p:sp>
      <p:sp>
        <p:nvSpPr>
          <p:cNvPr id="3" name="Content Placeholder 2">
            <a:extLst>
              <a:ext uri="{FF2B5EF4-FFF2-40B4-BE49-F238E27FC236}">
                <a16:creationId xmlns:a16="http://schemas.microsoft.com/office/drawing/2014/main" id="{11B79575-6612-6AB4-F0A5-617A5746252A}"/>
              </a:ext>
            </a:extLst>
          </p:cNvPr>
          <p:cNvSpPr>
            <a:spLocks noGrp="1"/>
          </p:cNvSpPr>
          <p:nvPr>
            <p:ph idx="1"/>
          </p:nvPr>
        </p:nvSpPr>
        <p:spPr>
          <a:xfrm>
            <a:off x="404150" y="1433143"/>
            <a:ext cx="11383700" cy="5279263"/>
          </a:xfrm>
        </p:spPr>
        <p:txBody>
          <a:bodyPr vert="horz" lIns="91440" tIns="45720" rIns="91440" bIns="45720" rtlCol="0" anchor="t">
            <a:normAutofit fontScale="92500"/>
          </a:bodyPr>
          <a:lstStyle/>
          <a:p>
            <a:pPr>
              <a:lnSpc>
                <a:spcPct val="150000"/>
              </a:lnSpc>
            </a:pPr>
            <a:r>
              <a:rPr lang="en-US">
                <a:cs typeface="Calibri"/>
              </a:rPr>
              <a:t>Predict the severity of injuries from accidents and figure out which variables have a significant impact</a:t>
            </a:r>
            <a:endParaRPr lang="en-US"/>
          </a:p>
          <a:p>
            <a:pPr>
              <a:lnSpc>
                <a:spcPct val="150000"/>
              </a:lnSpc>
            </a:pPr>
            <a:r>
              <a:rPr lang="en-US">
                <a:cs typeface="Calibri"/>
              </a:rPr>
              <a:t>Data dictionary</a:t>
            </a:r>
          </a:p>
          <a:p>
            <a:pPr>
              <a:lnSpc>
                <a:spcPct val="150000"/>
              </a:lnSpc>
            </a:pPr>
            <a:r>
              <a:rPr lang="en-US">
                <a:cs typeface="Calibri"/>
              </a:rPr>
              <a:t>Data Preprocessing: Rule Engine, Math Formula, Number to String, Normalizer</a:t>
            </a:r>
          </a:p>
          <a:p>
            <a:pPr>
              <a:lnSpc>
                <a:spcPct val="150000"/>
              </a:lnSpc>
            </a:pPr>
            <a:r>
              <a:rPr lang="en-US">
                <a:cs typeface="Calibri"/>
              </a:rPr>
              <a:t>3 Set-based Models (Random Forest, Decision Tree, Gradient Boosted Tree)</a:t>
            </a:r>
          </a:p>
          <a:p>
            <a:pPr>
              <a:lnSpc>
                <a:spcPct val="150000"/>
              </a:lnSpc>
            </a:pPr>
            <a:r>
              <a:rPr lang="en-US">
                <a:cs typeface="Calibri"/>
              </a:rPr>
              <a:t>2 Number-based models (Artificial Neural Networks, </a:t>
            </a:r>
            <a:r>
              <a:rPr lang="en-US" b="1">
                <a:highlight>
                  <a:srgbClr val="FFFF00"/>
                </a:highlight>
                <a:cs typeface="Calibri"/>
              </a:rPr>
              <a:t>Logistic Regression</a:t>
            </a:r>
            <a:r>
              <a:rPr lang="en-US">
                <a:cs typeface="Calibri"/>
              </a:rPr>
              <a:t>)</a:t>
            </a:r>
          </a:p>
          <a:p>
            <a:pPr>
              <a:lnSpc>
                <a:spcPct val="150000"/>
              </a:lnSpc>
            </a:pPr>
            <a:r>
              <a:rPr lang="en-US">
                <a:cs typeface="Calibri"/>
              </a:rPr>
              <a:t>Ejection, </a:t>
            </a:r>
            <a:r>
              <a:rPr lang="en-US" err="1">
                <a:cs typeface="Calibri"/>
              </a:rPr>
              <a:t>Rest_Use</a:t>
            </a:r>
            <a:r>
              <a:rPr lang="en-US">
                <a:cs typeface="Calibri"/>
              </a:rPr>
              <a:t>, Make, Weather, Deformed</a:t>
            </a:r>
          </a:p>
        </p:txBody>
      </p:sp>
    </p:spTree>
    <p:extLst>
      <p:ext uri="{BB962C8B-B14F-4D97-AF65-F5344CB8AC3E}">
        <p14:creationId xmlns:p14="http://schemas.microsoft.com/office/powerpoint/2010/main" val="3373478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296F-3B91-9851-476F-E0934EF44832}"/>
              </a:ext>
            </a:extLst>
          </p:cNvPr>
          <p:cNvSpPr>
            <a:spLocks noGrp="1"/>
          </p:cNvSpPr>
          <p:nvPr>
            <p:ph type="title"/>
          </p:nvPr>
        </p:nvSpPr>
        <p:spPr>
          <a:xfrm>
            <a:off x="393700" y="92982"/>
            <a:ext cx="10515600" cy="1325563"/>
          </a:xfrm>
        </p:spPr>
        <p:txBody>
          <a:bodyPr/>
          <a:lstStyle/>
          <a:p>
            <a:r>
              <a:rPr lang="en-US" dirty="0">
                <a:cs typeface="Calibri Light"/>
              </a:rPr>
              <a:t>Deployment</a:t>
            </a:r>
            <a:endParaRPr lang="en-US" dirty="0"/>
          </a:p>
        </p:txBody>
      </p:sp>
      <p:sp>
        <p:nvSpPr>
          <p:cNvPr id="3" name="Content Placeholder 2">
            <a:extLst>
              <a:ext uri="{FF2B5EF4-FFF2-40B4-BE49-F238E27FC236}">
                <a16:creationId xmlns:a16="http://schemas.microsoft.com/office/drawing/2014/main" id="{A5646CE4-8AD9-B4C5-0CF0-F82998163880}"/>
              </a:ext>
            </a:extLst>
          </p:cNvPr>
          <p:cNvSpPr>
            <a:spLocks noGrp="1"/>
          </p:cNvSpPr>
          <p:nvPr>
            <p:ph idx="1"/>
          </p:nvPr>
        </p:nvSpPr>
        <p:spPr>
          <a:xfrm>
            <a:off x="221344" y="1254126"/>
            <a:ext cx="11749312" cy="5439908"/>
          </a:xfrm>
        </p:spPr>
        <p:txBody>
          <a:bodyPr vert="horz" lIns="91440" tIns="45720" rIns="91440" bIns="45720" rtlCol="0" anchor="t">
            <a:normAutofit fontScale="85000" lnSpcReduction="10000"/>
          </a:bodyPr>
          <a:lstStyle/>
          <a:p>
            <a:pPr>
              <a:lnSpc>
                <a:spcPct val="170000"/>
              </a:lnSpc>
            </a:pPr>
            <a:r>
              <a:rPr lang="en-US" b="1" dirty="0">
                <a:cs typeface="Calibri"/>
              </a:rPr>
              <a:t>Passengers</a:t>
            </a:r>
            <a:r>
              <a:rPr lang="en-US" dirty="0">
                <a:cs typeface="Calibri"/>
              </a:rPr>
              <a:t> need to be informed of some factors that cause major injuries. They also need to know how to use restraint equipment properly. </a:t>
            </a:r>
          </a:p>
          <a:p>
            <a:pPr>
              <a:lnSpc>
                <a:spcPct val="170000"/>
              </a:lnSpc>
            </a:pPr>
            <a:r>
              <a:rPr lang="en-US" b="1" dirty="0">
                <a:cs typeface="Calibri"/>
              </a:rPr>
              <a:t>Car Manufacturers/Developers</a:t>
            </a:r>
            <a:r>
              <a:rPr lang="en-US" dirty="0">
                <a:cs typeface="Calibri"/>
              </a:rPr>
              <a:t> need to make and develop cars with some features that existing safer cars have, decreasing the severity of injuries in the long term.</a:t>
            </a:r>
          </a:p>
          <a:p>
            <a:pPr>
              <a:lnSpc>
                <a:spcPct val="170000"/>
              </a:lnSpc>
            </a:pPr>
            <a:r>
              <a:rPr lang="en-US" b="1" dirty="0">
                <a:cs typeface="Calibri"/>
              </a:rPr>
              <a:t>Decision Makers (Policy Makers)</a:t>
            </a:r>
            <a:r>
              <a:rPr lang="en-US" dirty="0">
                <a:cs typeface="Calibri"/>
              </a:rPr>
              <a:t> should consider making stricter policies or rules regarding the restraint use. They also have to be aware of the direct relationship between lack of restraint use and severity of ejection. Most injuries and accidents can be decreased and be better if the passengers and drivers use the restraint equipment in their vehicle. </a:t>
            </a:r>
          </a:p>
        </p:txBody>
      </p:sp>
    </p:spTree>
    <p:extLst>
      <p:ext uri="{BB962C8B-B14F-4D97-AF65-F5344CB8AC3E}">
        <p14:creationId xmlns:p14="http://schemas.microsoft.com/office/powerpoint/2010/main" val="115314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0030-798B-792E-0FA7-4724698C5FA9}"/>
              </a:ext>
            </a:extLst>
          </p:cNvPr>
          <p:cNvSpPr>
            <a:spLocks noGrp="1"/>
          </p:cNvSpPr>
          <p:nvPr>
            <p:ph type="title"/>
          </p:nvPr>
        </p:nvSpPr>
        <p:spPr>
          <a:xfrm>
            <a:off x="212271" y="238125"/>
            <a:ext cx="10515600" cy="1325563"/>
          </a:xfrm>
        </p:spPr>
        <p:txBody>
          <a:bodyPr/>
          <a:lstStyle/>
          <a:p>
            <a:r>
              <a:rPr lang="en-US">
                <a:ea typeface="+mj-lt"/>
                <a:cs typeface="+mj-lt"/>
              </a:rPr>
              <a:t>Business</a:t>
            </a:r>
            <a:r>
              <a:rPr lang="en-US" b="1">
                <a:ea typeface="+mj-lt"/>
                <a:cs typeface="+mj-lt"/>
              </a:rPr>
              <a:t> </a:t>
            </a:r>
            <a:r>
              <a:rPr lang="en-US">
                <a:ea typeface="+mj-lt"/>
                <a:cs typeface="+mj-lt"/>
              </a:rPr>
              <a:t>Understanding</a:t>
            </a:r>
            <a:endParaRPr lang="en-US" b="1">
              <a:cs typeface="Calibri Light" panose="020F0302020204030204"/>
            </a:endParaRPr>
          </a:p>
        </p:txBody>
      </p:sp>
      <p:sp>
        <p:nvSpPr>
          <p:cNvPr id="3" name="Content Placeholder 2">
            <a:extLst>
              <a:ext uri="{FF2B5EF4-FFF2-40B4-BE49-F238E27FC236}">
                <a16:creationId xmlns:a16="http://schemas.microsoft.com/office/drawing/2014/main" id="{3870BC7E-2450-F9B5-DEE6-A504AF4B48E6}"/>
              </a:ext>
            </a:extLst>
          </p:cNvPr>
          <p:cNvSpPr>
            <a:spLocks noGrp="1"/>
          </p:cNvSpPr>
          <p:nvPr>
            <p:ph idx="1"/>
          </p:nvPr>
        </p:nvSpPr>
        <p:spPr>
          <a:xfrm>
            <a:off x="212272" y="1254126"/>
            <a:ext cx="11803741" cy="5095194"/>
          </a:xfrm>
        </p:spPr>
        <p:txBody>
          <a:bodyPr vert="horz" lIns="91440" tIns="45720" rIns="91440" bIns="45720" rtlCol="0" anchor="t">
            <a:normAutofit fontScale="92500" lnSpcReduction="20000"/>
          </a:bodyPr>
          <a:lstStyle/>
          <a:p>
            <a:pPr>
              <a:lnSpc>
                <a:spcPct val="150000"/>
              </a:lnSpc>
            </a:pPr>
            <a:r>
              <a:rPr lang="en-US">
                <a:cs typeface="Calibri"/>
              </a:rPr>
              <a:t>Goal</a:t>
            </a:r>
            <a:endParaRPr lang="en-US"/>
          </a:p>
          <a:p>
            <a:pPr marL="0" indent="0">
              <a:lnSpc>
                <a:spcPct val="150000"/>
              </a:lnSpc>
              <a:buNone/>
            </a:pPr>
            <a:r>
              <a:rPr lang="en-US">
                <a:cs typeface="Calibri"/>
              </a:rPr>
              <a:t>1) </a:t>
            </a:r>
            <a:r>
              <a:rPr lang="en-US">
                <a:ea typeface="+mn-lt"/>
                <a:cs typeface="+mn-lt"/>
              </a:rPr>
              <a:t>Accurately predict the severity of an accident.</a:t>
            </a:r>
            <a:endParaRPr lang="en-US">
              <a:cs typeface="Calibri"/>
            </a:endParaRPr>
          </a:p>
          <a:p>
            <a:pPr marL="0" indent="0">
              <a:lnSpc>
                <a:spcPct val="150000"/>
              </a:lnSpc>
              <a:buNone/>
            </a:pPr>
            <a:r>
              <a:rPr lang="en-US">
                <a:ea typeface="+mn-lt"/>
                <a:cs typeface="+mn-lt"/>
              </a:rPr>
              <a:t>2) Determine which variables play a more significant role in this outcome.</a:t>
            </a:r>
          </a:p>
          <a:p>
            <a:pPr>
              <a:lnSpc>
                <a:spcPct val="150000"/>
              </a:lnSpc>
            </a:pPr>
            <a:r>
              <a:rPr lang="en-US">
                <a:ea typeface="+mn-lt"/>
                <a:cs typeface="+mn-lt"/>
              </a:rPr>
              <a:t>Dataset distributed by the U.S. Department of Transportation, National Highway Traffic Safety Administration (NHTSA).</a:t>
            </a:r>
          </a:p>
          <a:p>
            <a:pPr>
              <a:lnSpc>
                <a:spcPct val="150000"/>
              </a:lnSpc>
            </a:pPr>
            <a:r>
              <a:rPr lang="en-US">
                <a:ea typeface="+mn-lt"/>
                <a:cs typeface="+mn-lt"/>
              </a:rPr>
              <a:t>Data comes from the Crash Report Sampling System (CRSS).</a:t>
            </a:r>
          </a:p>
          <a:p>
            <a:pPr>
              <a:lnSpc>
                <a:spcPct val="150000"/>
              </a:lnSpc>
            </a:pPr>
            <a:r>
              <a:rPr lang="en-US">
                <a:ea typeface="+mn-lt"/>
                <a:cs typeface="+mn-lt"/>
              </a:rPr>
              <a:t>This sample set is nationally represented by more than 6 million police reported crashes in 2019.</a:t>
            </a:r>
          </a:p>
          <a:p>
            <a:pPr>
              <a:lnSpc>
                <a:spcPct val="150000"/>
              </a:lnSpc>
            </a:pPr>
            <a:endParaRPr lang="en-US">
              <a:ea typeface="+mn-lt"/>
              <a:cs typeface="+mn-lt"/>
            </a:endParaRPr>
          </a:p>
        </p:txBody>
      </p:sp>
    </p:spTree>
    <p:extLst>
      <p:ext uri="{BB962C8B-B14F-4D97-AF65-F5344CB8AC3E}">
        <p14:creationId xmlns:p14="http://schemas.microsoft.com/office/powerpoint/2010/main" val="200543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82D5-5F71-B187-0CFB-3A444F33338E}"/>
              </a:ext>
            </a:extLst>
          </p:cNvPr>
          <p:cNvSpPr>
            <a:spLocks noGrp="1"/>
          </p:cNvSpPr>
          <p:nvPr>
            <p:ph type="title"/>
          </p:nvPr>
        </p:nvSpPr>
        <p:spPr/>
        <p:txBody>
          <a:bodyPr/>
          <a:lstStyle/>
          <a:p>
            <a:r>
              <a:rPr lang="en-US">
                <a:ea typeface="Calibri Light"/>
                <a:cs typeface="Calibri Light"/>
              </a:rPr>
              <a:t>Data Understanding</a:t>
            </a:r>
            <a:endParaRPr lang="en-US"/>
          </a:p>
        </p:txBody>
      </p:sp>
      <p:sp>
        <p:nvSpPr>
          <p:cNvPr id="3" name="Content Placeholder 2">
            <a:extLst>
              <a:ext uri="{FF2B5EF4-FFF2-40B4-BE49-F238E27FC236}">
                <a16:creationId xmlns:a16="http://schemas.microsoft.com/office/drawing/2014/main" id="{49475038-3BE5-780E-5B25-F2F870F48C19}"/>
              </a:ext>
            </a:extLst>
          </p:cNvPr>
          <p:cNvSpPr>
            <a:spLocks noGrp="1"/>
          </p:cNvSpPr>
          <p:nvPr>
            <p:ph idx="1"/>
          </p:nvPr>
        </p:nvSpPr>
        <p:spPr/>
        <p:txBody>
          <a:bodyPr vert="horz" lIns="91440" tIns="45720" rIns="91440" bIns="45720" rtlCol="0" anchor="t">
            <a:normAutofit fontScale="92500"/>
          </a:bodyPr>
          <a:lstStyle/>
          <a:p>
            <a:r>
              <a:rPr lang="en-US">
                <a:ea typeface="Calibri"/>
                <a:cs typeface="Calibri"/>
              </a:rPr>
              <a:t>Accident Files</a:t>
            </a:r>
          </a:p>
          <a:p>
            <a:pPr lvl="1"/>
            <a:r>
              <a:rPr lang="en-US">
                <a:ea typeface="Calibri"/>
                <a:cs typeface="Calibri"/>
              </a:rPr>
              <a:t>Information about the severity of the crash: manner of collision, whether it was on the highway, and maximum injury severity.</a:t>
            </a:r>
          </a:p>
          <a:p>
            <a:r>
              <a:rPr lang="en-US">
                <a:ea typeface="Calibri"/>
                <a:cs typeface="Calibri"/>
              </a:rPr>
              <a:t>Vehicle Files</a:t>
            </a:r>
          </a:p>
          <a:p>
            <a:pPr lvl="1"/>
            <a:r>
              <a:rPr lang="en-US">
                <a:ea typeface="Calibri"/>
                <a:cs typeface="Calibri"/>
              </a:rPr>
              <a:t>Information about the vehicles: Year, Make, Model, if the vehicle caught fire, if there was rollover, and other factors. </a:t>
            </a:r>
          </a:p>
          <a:p>
            <a:r>
              <a:rPr lang="en-US">
                <a:ea typeface="Calibri"/>
                <a:cs typeface="Calibri"/>
              </a:rPr>
              <a:t>Person Files</a:t>
            </a:r>
          </a:p>
          <a:p>
            <a:pPr lvl="1"/>
            <a:r>
              <a:rPr lang="en-US">
                <a:ea typeface="Calibri"/>
                <a:cs typeface="Calibri"/>
              </a:rPr>
              <a:t>Information about the persons: Age, Sex, Gender, Alcohol or Drug Use, and Ejection.</a:t>
            </a:r>
          </a:p>
          <a:p>
            <a:r>
              <a:rPr lang="en-US">
                <a:ea typeface="Calibri"/>
                <a:cs typeface="Calibri"/>
              </a:rPr>
              <a:t>Distract Files</a:t>
            </a:r>
          </a:p>
          <a:p>
            <a:pPr lvl="1"/>
            <a:r>
              <a:rPr lang="en-US">
                <a:ea typeface="Calibri"/>
                <a:cs typeface="Calibri"/>
              </a:rPr>
              <a:t>Information about driver distractions: Occupied hands, inner vehicle distractions, outer vehicle distractions, etc.</a:t>
            </a:r>
          </a:p>
        </p:txBody>
      </p:sp>
    </p:spTree>
    <p:extLst>
      <p:ext uri="{BB962C8B-B14F-4D97-AF65-F5344CB8AC3E}">
        <p14:creationId xmlns:p14="http://schemas.microsoft.com/office/powerpoint/2010/main" val="225706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14D4-E51A-09AD-6DF9-CD822136A810}"/>
              </a:ext>
            </a:extLst>
          </p:cNvPr>
          <p:cNvSpPr>
            <a:spLocks noGrp="1"/>
          </p:cNvSpPr>
          <p:nvPr>
            <p:ph type="title"/>
          </p:nvPr>
        </p:nvSpPr>
        <p:spPr/>
        <p:txBody>
          <a:bodyPr/>
          <a:lstStyle/>
          <a:p>
            <a:r>
              <a:rPr lang="en-US">
                <a:ea typeface="Calibri Light"/>
                <a:cs typeface="Calibri Light"/>
              </a:rPr>
              <a:t>Data Preparation</a:t>
            </a:r>
            <a:endParaRPr lang="en-US"/>
          </a:p>
        </p:txBody>
      </p:sp>
      <p:sp>
        <p:nvSpPr>
          <p:cNvPr id="3" name="Content Placeholder 2">
            <a:extLst>
              <a:ext uri="{FF2B5EF4-FFF2-40B4-BE49-F238E27FC236}">
                <a16:creationId xmlns:a16="http://schemas.microsoft.com/office/drawing/2014/main" id="{1E416410-6313-784B-22BC-8E5DB538D865}"/>
              </a:ext>
            </a:extLst>
          </p:cNvPr>
          <p:cNvSpPr>
            <a:spLocks noGrp="1"/>
          </p:cNvSpPr>
          <p:nvPr>
            <p:ph idx="1"/>
          </p:nvPr>
        </p:nvSpPr>
        <p:spPr/>
        <p:txBody>
          <a:bodyPr vert="horz" lIns="91440" tIns="45720" rIns="91440" bIns="45720" rtlCol="0" anchor="t">
            <a:normAutofit/>
          </a:bodyPr>
          <a:lstStyle/>
          <a:p>
            <a:r>
              <a:rPr lang="en-US">
                <a:ea typeface="Calibri"/>
                <a:cs typeface="Calibri"/>
              </a:rPr>
              <a:t>Rough Logical Filter</a:t>
            </a:r>
          </a:p>
          <a:p>
            <a:pPr lvl="1"/>
            <a:r>
              <a:rPr lang="en-US">
                <a:ea typeface="+mn-lt"/>
                <a:cs typeface="+mn-lt"/>
              </a:rPr>
              <a:t>Removed variables not pertinent to the accident and not manipulatable in implementation, such as TRLR1VIN, TRLR2VIN, and TRLR3VIN.</a:t>
            </a:r>
            <a:endParaRPr lang="en-US">
              <a:ea typeface="Calibri"/>
              <a:cs typeface="Calibri"/>
            </a:endParaRPr>
          </a:p>
          <a:p>
            <a:r>
              <a:rPr lang="en-US">
                <a:ea typeface="Calibri"/>
                <a:cs typeface="Calibri"/>
              </a:rPr>
              <a:t>Fine Logical Filter</a:t>
            </a:r>
          </a:p>
          <a:p>
            <a:pPr lvl="1"/>
            <a:r>
              <a:rPr lang="en-US">
                <a:ea typeface="Calibri"/>
                <a:cs typeface="Calibri"/>
              </a:rPr>
              <a:t>Removed variables that were pertinent to the accident but not manipulatable in implementation</a:t>
            </a:r>
          </a:p>
          <a:p>
            <a:r>
              <a:rPr lang="en-US">
                <a:ea typeface="Calibri"/>
                <a:cs typeface="Calibri"/>
              </a:rPr>
              <a:t>Rough Analysis Filter</a:t>
            </a:r>
          </a:p>
          <a:p>
            <a:pPr lvl="1"/>
            <a:r>
              <a:rPr lang="en-US">
                <a:ea typeface="Calibri"/>
                <a:cs typeface="Calibri"/>
              </a:rPr>
              <a:t>Removed variables that contained an excess of 'null' or 'missing' values</a:t>
            </a:r>
          </a:p>
          <a:p>
            <a:r>
              <a:rPr lang="en-US">
                <a:ea typeface="Calibri"/>
                <a:cs typeface="Calibri"/>
              </a:rPr>
              <a:t>Fine Analysis Filter</a:t>
            </a:r>
          </a:p>
          <a:p>
            <a:pPr lvl="1"/>
            <a:r>
              <a:rPr lang="en-US">
                <a:ea typeface="Calibri"/>
                <a:cs typeface="Calibri"/>
              </a:rPr>
              <a:t>Removed variables that were lowest ranking on 'variable importance graph'</a:t>
            </a:r>
          </a:p>
        </p:txBody>
      </p:sp>
    </p:spTree>
    <p:extLst>
      <p:ext uri="{BB962C8B-B14F-4D97-AF65-F5344CB8AC3E}">
        <p14:creationId xmlns:p14="http://schemas.microsoft.com/office/powerpoint/2010/main" val="347636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6CF3-046C-2925-7CE5-27D8337E5E3D}"/>
              </a:ext>
            </a:extLst>
          </p:cNvPr>
          <p:cNvSpPr>
            <a:spLocks noGrp="1"/>
          </p:cNvSpPr>
          <p:nvPr>
            <p:ph type="title"/>
          </p:nvPr>
        </p:nvSpPr>
        <p:spPr/>
        <p:txBody>
          <a:bodyPr/>
          <a:lstStyle/>
          <a:p>
            <a:r>
              <a:rPr lang="en-US">
                <a:cs typeface="Calibri Light"/>
              </a:rPr>
              <a:t>Modeling</a:t>
            </a:r>
            <a:endParaRPr lang="en-US"/>
          </a:p>
        </p:txBody>
      </p:sp>
      <p:sp>
        <p:nvSpPr>
          <p:cNvPr id="3" name="Content Placeholder 2">
            <a:extLst>
              <a:ext uri="{FF2B5EF4-FFF2-40B4-BE49-F238E27FC236}">
                <a16:creationId xmlns:a16="http://schemas.microsoft.com/office/drawing/2014/main" id="{A761C71B-1192-334D-02C3-5F08ABC07C72}"/>
              </a:ext>
            </a:extLst>
          </p:cNvPr>
          <p:cNvSpPr>
            <a:spLocks noGrp="1"/>
          </p:cNvSpPr>
          <p:nvPr>
            <p:ph idx="1"/>
          </p:nvPr>
        </p:nvSpPr>
        <p:spPr>
          <a:xfrm>
            <a:off x="838200" y="1825625"/>
            <a:ext cx="4827431" cy="4351338"/>
          </a:xfrm>
        </p:spPr>
        <p:txBody>
          <a:bodyPr vert="horz" lIns="91440" tIns="45720" rIns="91440" bIns="45720" rtlCol="0" anchor="t">
            <a:normAutofit/>
          </a:bodyPr>
          <a:lstStyle/>
          <a:p>
            <a:r>
              <a:rPr lang="en-US">
                <a:cs typeface="Calibri"/>
              </a:rPr>
              <a:t>Five different models used for training.</a:t>
            </a:r>
          </a:p>
          <a:p>
            <a:pPr lvl="1"/>
            <a:r>
              <a:rPr lang="en-US">
                <a:cs typeface="Calibri"/>
              </a:rPr>
              <a:t>Three set-based models: Random Forest, Decision Tree, Gradient Boosted Trees.</a:t>
            </a:r>
          </a:p>
          <a:p>
            <a:pPr lvl="1"/>
            <a:r>
              <a:rPr lang="en-US">
                <a:cs typeface="Calibri"/>
              </a:rPr>
              <a:t>Two number-based models: Artificial Neural Networks and Logistic Regression.</a:t>
            </a:r>
          </a:p>
          <a:p>
            <a:pPr marL="457200" lvl="1" indent="0">
              <a:buNone/>
            </a:pPr>
            <a:endParaRPr lang="en-US">
              <a:cs typeface="Calibri"/>
            </a:endParaRPr>
          </a:p>
        </p:txBody>
      </p:sp>
      <p:pic>
        <p:nvPicPr>
          <p:cNvPr id="5" name="Picture 5" descr="Diagram, map&#10;&#10;Description automatically generated">
            <a:extLst>
              <a:ext uri="{FF2B5EF4-FFF2-40B4-BE49-F238E27FC236}">
                <a16:creationId xmlns:a16="http://schemas.microsoft.com/office/drawing/2014/main" id="{DC568F88-B352-F4D4-BCEC-B172FFA58FEC}"/>
              </a:ext>
            </a:extLst>
          </p:cNvPr>
          <p:cNvPicPr>
            <a:picLocks noChangeAspect="1"/>
          </p:cNvPicPr>
          <p:nvPr/>
        </p:nvPicPr>
        <p:blipFill>
          <a:blip r:embed="rId2"/>
          <a:stretch>
            <a:fillRect/>
          </a:stretch>
        </p:blipFill>
        <p:spPr>
          <a:xfrm>
            <a:off x="5620052" y="1280594"/>
            <a:ext cx="6482142" cy="4207118"/>
          </a:xfrm>
          <a:prstGeom prst="rect">
            <a:avLst/>
          </a:prstGeom>
        </p:spPr>
      </p:pic>
      <p:sp>
        <p:nvSpPr>
          <p:cNvPr id="6" name="TextBox 5">
            <a:extLst>
              <a:ext uri="{FF2B5EF4-FFF2-40B4-BE49-F238E27FC236}">
                <a16:creationId xmlns:a16="http://schemas.microsoft.com/office/drawing/2014/main" id="{D3672AD8-539C-D982-B629-538A300CC439}"/>
              </a:ext>
            </a:extLst>
          </p:cNvPr>
          <p:cNvSpPr txBox="1"/>
          <p:nvPr/>
        </p:nvSpPr>
        <p:spPr>
          <a:xfrm>
            <a:off x="6752822" y="2427667"/>
            <a:ext cx="1841679" cy="240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Content Placeholder 2">
            <a:extLst>
              <a:ext uri="{FF2B5EF4-FFF2-40B4-BE49-F238E27FC236}">
                <a16:creationId xmlns:a16="http://schemas.microsoft.com/office/drawing/2014/main" id="{000CA18A-EA54-F9D4-B6DC-4542E7A6255B}"/>
              </a:ext>
            </a:extLst>
          </p:cNvPr>
          <p:cNvSpPr txBox="1">
            <a:spLocks/>
          </p:cNvSpPr>
          <p:nvPr/>
        </p:nvSpPr>
        <p:spPr>
          <a:xfrm>
            <a:off x="5873839" y="5487517"/>
            <a:ext cx="4827431" cy="30522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cs typeface="Calibri"/>
              </a:rPr>
              <a:t>Main KNIME outline.</a:t>
            </a:r>
          </a:p>
        </p:txBody>
      </p:sp>
    </p:spTree>
    <p:extLst>
      <p:ext uri="{BB962C8B-B14F-4D97-AF65-F5344CB8AC3E}">
        <p14:creationId xmlns:p14="http://schemas.microsoft.com/office/powerpoint/2010/main" val="422026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17D1-3E7C-4921-F8F6-14CABC40FEB7}"/>
              </a:ext>
            </a:extLst>
          </p:cNvPr>
          <p:cNvSpPr>
            <a:spLocks noGrp="1"/>
          </p:cNvSpPr>
          <p:nvPr>
            <p:ph type="title"/>
          </p:nvPr>
        </p:nvSpPr>
        <p:spPr/>
        <p:txBody>
          <a:bodyPr/>
          <a:lstStyle/>
          <a:p>
            <a:r>
              <a:rPr lang="en-US">
                <a:cs typeface="Calibri Light"/>
              </a:rPr>
              <a:t>Modeling – Random Forest</a:t>
            </a:r>
            <a:endParaRPr lang="en-US"/>
          </a:p>
        </p:txBody>
      </p:sp>
      <p:sp>
        <p:nvSpPr>
          <p:cNvPr id="3" name="Content Placeholder 2">
            <a:extLst>
              <a:ext uri="{FF2B5EF4-FFF2-40B4-BE49-F238E27FC236}">
                <a16:creationId xmlns:a16="http://schemas.microsoft.com/office/drawing/2014/main" id="{42CDE532-3804-65B7-972E-4AB55D5BAC45}"/>
              </a:ext>
            </a:extLst>
          </p:cNvPr>
          <p:cNvSpPr>
            <a:spLocks noGrp="1"/>
          </p:cNvSpPr>
          <p:nvPr>
            <p:ph idx="1"/>
          </p:nvPr>
        </p:nvSpPr>
        <p:spPr>
          <a:xfrm>
            <a:off x="5818030" y="1825625"/>
            <a:ext cx="5535770" cy="4351338"/>
          </a:xfrm>
        </p:spPr>
        <p:txBody>
          <a:bodyPr vert="horz" lIns="91440" tIns="45720" rIns="91440" bIns="45720" rtlCol="0" anchor="t">
            <a:normAutofit/>
          </a:bodyPr>
          <a:lstStyle/>
          <a:p>
            <a:r>
              <a:rPr lang="en-US">
                <a:cs typeface="Calibri"/>
              </a:rPr>
              <a:t>Decision Tree ensemble model.</a:t>
            </a:r>
          </a:p>
          <a:p>
            <a:r>
              <a:rPr lang="en-US">
                <a:cs typeface="Calibri"/>
              </a:rPr>
              <a:t>Does well with large datasets, missing data, and outliers.</a:t>
            </a:r>
          </a:p>
          <a:p>
            <a:r>
              <a:rPr lang="en-US">
                <a:cs typeface="Calibri"/>
              </a:rPr>
              <a:t>Great for determining variable importance to further refine as needed.</a:t>
            </a:r>
          </a:p>
          <a:p>
            <a:r>
              <a:rPr lang="en-US">
                <a:ea typeface="+mn-lt"/>
                <a:cs typeface="+mn-lt"/>
              </a:rPr>
              <a:t>Parameter Optimization Loop on the minimum node size looped through integers 1-10 to decide that 1 produced the best outcome. </a:t>
            </a:r>
          </a:p>
        </p:txBody>
      </p:sp>
      <p:pic>
        <p:nvPicPr>
          <p:cNvPr id="4" name="Picture 4" descr="Diagram&#10;&#10;Description automatically generated">
            <a:extLst>
              <a:ext uri="{FF2B5EF4-FFF2-40B4-BE49-F238E27FC236}">
                <a16:creationId xmlns:a16="http://schemas.microsoft.com/office/drawing/2014/main" id="{201C17B6-FA50-FC64-3757-97EF2B61EE79}"/>
              </a:ext>
            </a:extLst>
          </p:cNvPr>
          <p:cNvPicPr>
            <a:picLocks noChangeAspect="1"/>
          </p:cNvPicPr>
          <p:nvPr/>
        </p:nvPicPr>
        <p:blipFill>
          <a:blip r:embed="rId2"/>
          <a:stretch>
            <a:fillRect/>
          </a:stretch>
        </p:blipFill>
        <p:spPr>
          <a:xfrm>
            <a:off x="882203" y="1706586"/>
            <a:ext cx="4567707" cy="3541420"/>
          </a:xfrm>
          <a:prstGeom prst="rect">
            <a:avLst/>
          </a:prstGeom>
        </p:spPr>
      </p:pic>
      <p:sp>
        <p:nvSpPr>
          <p:cNvPr id="6" name="Content Placeholder 2">
            <a:extLst>
              <a:ext uri="{FF2B5EF4-FFF2-40B4-BE49-F238E27FC236}">
                <a16:creationId xmlns:a16="http://schemas.microsoft.com/office/drawing/2014/main" id="{7785D17C-7CBA-771E-F7B6-46D333389CC0}"/>
              </a:ext>
            </a:extLst>
          </p:cNvPr>
          <p:cNvSpPr txBox="1">
            <a:spLocks/>
          </p:cNvSpPr>
          <p:nvPr/>
        </p:nvSpPr>
        <p:spPr>
          <a:xfrm>
            <a:off x="840346" y="5347996"/>
            <a:ext cx="4827431" cy="45548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Random Forest </a:t>
            </a:r>
            <a:r>
              <a:rPr lang="en-US" sz="1600" dirty="0" err="1">
                <a:ea typeface="+mn-lt"/>
                <a:cs typeface="+mn-lt"/>
              </a:rPr>
              <a:t>metanode</a:t>
            </a:r>
            <a:r>
              <a:rPr lang="en-US" sz="1600" dirty="0">
                <a:ea typeface="+mn-lt"/>
                <a:cs typeface="+mn-lt"/>
              </a:rPr>
              <a:t>: Random Forest learner and predictor.</a:t>
            </a:r>
            <a:endParaRPr lang="en-US" dirty="0">
              <a:ea typeface="+mn-lt"/>
              <a:cs typeface="+mn-lt"/>
            </a:endParaRPr>
          </a:p>
        </p:txBody>
      </p:sp>
    </p:spTree>
    <p:extLst>
      <p:ext uri="{BB962C8B-B14F-4D97-AF65-F5344CB8AC3E}">
        <p14:creationId xmlns:p14="http://schemas.microsoft.com/office/powerpoint/2010/main" val="323622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7BE1-A502-A761-5044-4FA1641BBC54}"/>
              </a:ext>
            </a:extLst>
          </p:cNvPr>
          <p:cNvSpPr>
            <a:spLocks noGrp="1"/>
          </p:cNvSpPr>
          <p:nvPr>
            <p:ph type="title"/>
          </p:nvPr>
        </p:nvSpPr>
        <p:spPr/>
        <p:txBody>
          <a:bodyPr/>
          <a:lstStyle/>
          <a:p>
            <a:r>
              <a:rPr lang="en-US">
                <a:cs typeface="Calibri Light"/>
              </a:rPr>
              <a:t>Modeling – Random Forest Variable Importance</a:t>
            </a:r>
            <a:endParaRPr lang="en-US"/>
          </a:p>
        </p:txBody>
      </p:sp>
      <p:sp>
        <p:nvSpPr>
          <p:cNvPr id="3" name="Content Placeholder 2">
            <a:extLst>
              <a:ext uri="{FF2B5EF4-FFF2-40B4-BE49-F238E27FC236}">
                <a16:creationId xmlns:a16="http://schemas.microsoft.com/office/drawing/2014/main" id="{98E8010A-86FC-AF85-5731-DDE77EA01F7A}"/>
              </a:ext>
            </a:extLst>
          </p:cNvPr>
          <p:cNvSpPr>
            <a:spLocks noGrp="1"/>
          </p:cNvSpPr>
          <p:nvPr>
            <p:ph idx="1"/>
          </p:nvPr>
        </p:nvSpPr>
        <p:spPr>
          <a:xfrm>
            <a:off x="838200" y="1825625"/>
            <a:ext cx="4634249" cy="4351338"/>
          </a:xfrm>
        </p:spPr>
        <p:txBody>
          <a:bodyPr vert="horz" lIns="91440" tIns="45720" rIns="91440" bIns="45720" rtlCol="0" anchor="t">
            <a:normAutofit/>
          </a:bodyPr>
          <a:lstStyle/>
          <a:p>
            <a:r>
              <a:rPr lang="en-US">
                <a:ea typeface="+mn-lt"/>
                <a:cs typeface="+mn-lt"/>
              </a:rPr>
              <a:t>Top 5 variables are Ejection, </a:t>
            </a:r>
            <a:r>
              <a:rPr lang="en-US" err="1">
                <a:ea typeface="+mn-lt"/>
                <a:cs typeface="+mn-lt"/>
              </a:rPr>
              <a:t>Rest_Use</a:t>
            </a:r>
            <a:r>
              <a:rPr lang="en-US">
                <a:ea typeface="+mn-lt"/>
                <a:cs typeface="+mn-lt"/>
              </a:rPr>
              <a:t>, Make, Weather, and Deformed. </a:t>
            </a:r>
          </a:p>
          <a:p>
            <a:r>
              <a:rPr lang="en-US">
                <a:ea typeface="+mn-lt"/>
                <a:cs typeface="+mn-lt"/>
              </a:rPr>
              <a:t>Less important were </a:t>
            </a:r>
            <a:r>
              <a:rPr lang="en-US" err="1">
                <a:ea typeface="+mn-lt"/>
                <a:cs typeface="+mn-lt"/>
              </a:rPr>
              <a:t>int_hwy</a:t>
            </a:r>
            <a:r>
              <a:rPr lang="en-US">
                <a:ea typeface="+mn-lt"/>
                <a:cs typeface="+mn-lt"/>
              </a:rPr>
              <a:t>, region, reljct2, </a:t>
            </a:r>
            <a:r>
              <a:rPr lang="en-US" err="1">
                <a:ea typeface="+mn-lt"/>
                <a:cs typeface="+mn-lt"/>
              </a:rPr>
              <a:t>day_week</a:t>
            </a:r>
            <a:r>
              <a:rPr lang="en-US">
                <a:ea typeface="+mn-lt"/>
                <a:cs typeface="+mn-lt"/>
              </a:rPr>
              <a:t>, and </a:t>
            </a:r>
            <a:r>
              <a:rPr lang="en-US" err="1">
                <a:ea typeface="+mn-lt"/>
                <a:cs typeface="+mn-lt"/>
              </a:rPr>
              <a:t>veh_age</a:t>
            </a:r>
            <a:r>
              <a:rPr lang="en-US">
                <a:ea typeface="+mn-lt"/>
                <a:cs typeface="+mn-lt"/>
              </a:rPr>
              <a:t>.</a:t>
            </a:r>
          </a:p>
          <a:p>
            <a:r>
              <a:rPr lang="en-US">
                <a:ea typeface="+mn-lt"/>
                <a:cs typeface="+mn-lt"/>
              </a:rPr>
              <a:t>Removing less important variables did not improve model results.</a:t>
            </a:r>
          </a:p>
        </p:txBody>
      </p:sp>
      <p:pic>
        <p:nvPicPr>
          <p:cNvPr id="6" name="Picture 6" descr="Chart, bar chart&#10;&#10;Description automatically generated">
            <a:extLst>
              <a:ext uri="{FF2B5EF4-FFF2-40B4-BE49-F238E27FC236}">
                <a16:creationId xmlns:a16="http://schemas.microsoft.com/office/drawing/2014/main" id="{7C1E9628-1449-A197-28DE-BE2BF4C26C16}"/>
              </a:ext>
            </a:extLst>
          </p:cNvPr>
          <p:cNvPicPr>
            <a:picLocks noChangeAspect="1"/>
          </p:cNvPicPr>
          <p:nvPr/>
        </p:nvPicPr>
        <p:blipFill>
          <a:blip r:embed="rId2"/>
          <a:stretch>
            <a:fillRect/>
          </a:stretch>
        </p:blipFill>
        <p:spPr>
          <a:xfrm>
            <a:off x="5593725" y="1736762"/>
            <a:ext cx="5984382" cy="3942559"/>
          </a:xfrm>
          <a:prstGeom prst="rect">
            <a:avLst/>
          </a:prstGeom>
        </p:spPr>
      </p:pic>
      <p:sp>
        <p:nvSpPr>
          <p:cNvPr id="9" name="Content Placeholder 2">
            <a:extLst>
              <a:ext uri="{FF2B5EF4-FFF2-40B4-BE49-F238E27FC236}">
                <a16:creationId xmlns:a16="http://schemas.microsoft.com/office/drawing/2014/main" id="{7157A38D-9DBD-EB29-2458-A82046224059}"/>
              </a:ext>
            </a:extLst>
          </p:cNvPr>
          <p:cNvSpPr txBox="1">
            <a:spLocks/>
          </p:cNvSpPr>
          <p:nvPr/>
        </p:nvSpPr>
        <p:spPr>
          <a:xfrm>
            <a:off x="6399726" y="5723630"/>
            <a:ext cx="4827431" cy="45548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Random Forest variable importance chart.</a:t>
            </a:r>
            <a:endParaRPr lang="en-US" dirty="0">
              <a:ea typeface="+mn-lt"/>
              <a:cs typeface="+mn-lt"/>
            </a:endParaRPr>
          </a:p>
        </p:txBody>
      </p:sp>
    </p:spTree>
    <p:extLst>
      <p:ext uri="{BB962C8B-B14F-4D97-AF65-F5344CB8AC3E}">
        <p14:creationId xmlns:p14="http://schemas.microsoft.com/office/powerpoint/2010/main" val="3145906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B4A0-A6EF-5CF3-D210-EEEF0D4AB2D3}"/>
              </a:ext>
            </a:extLst>
          </p:cNvPr>
          <p:cNvSpPr>
            <a:spLocks noGrp="1"/>
          </p:cNvSpPr>
          <p:nvPr>
            <p:ph type="title"/>
          </p:nvPr>
        </p:nvSpPr>
        <p:spPr/>
        <p:txBody>
          <a:bodyPr/>
          <a:lstStyle/>
          <a:p>
            <a:r>
              <a:rPr lang="en-US">
                <a:cs typeface="Calibri Light"/>
              </a:rPr>
              <a:t>Modeling – Decision Tree</a:t>
            </a:r>
            <a:endParaRPr lang="en-US"/>
          </a:p>
        </p:txBody>
      </p:sp>
      <p:sp>
        <p:nvSpPr>
          <p:cNvPr id="3" name="Content Placeholder 2">
            <a:extLst>
              <a:ext uri="{FF2B5EF4-FFF2-40B4-BE49-F238E27FC236}">
                <a16:creationId xmlns:a16="http://schemas.microsoft.com/office/drawing/2014/main" id="{48842FFD-AA45-0CC7-F836-9DC3CC5AA023}"/>
              </a:ext>
            </a:extLst>
          </p:cNvPr>
          <p:cNvSpPr>
            <a:spLocks noGrp="1"/>
          </p:cNvSpPr>
          <p:nvPr>
            <p:ph idx="1"/>
          </p:nvPr>
        </p:nvSpPr>
        <p:spPr>
          <a:xfrm>
            <a:off x="5463861" y="1825625"/>
            <a:ext cx="5889939" cy="4351338"/>
          </a:xfrm>
        </p:spPr>
        <p:txBody>
          <a:bodyPr vert="horz" lIns="91440" tIns="45720" rIns="91440" bIns="45720" rtlCol="0" anchor="t">
            <a:normAutofit/>
          </a:bodyPr>
          <a:lstStyle/>
          <a:p>
            <a:r>
              <a:rPr lang="en-US">
                <a:ea typeface="+mn-lt"/>
                <a:cs typeface="+mn-lt"/>
              </a:rPr>
              <a:t>Easy to visualize and handles missing data well.</a:t>
            </a:r>
          </a:p>
          <a:p>
            <a:r>
              <a:rPr lang="en-US">
                <a:cs typeface="Calibri"/>
              </a:rPr>
              <a:t>Set the class column to </a:t>
            </a:r>
            <a:r>
              <a:rPr lang="en-US" err="1">
                <a:cs typeface="Calibri"/>
              </a:rPr>
              <a:t>inj_sev</a:t>
            </a:r>
            <a:r>
              <a:rPr lang="en-US">
                <a:cs typeface="Calibri"/>
              </a:rPr>
              <a:t>, quality measure to </a:t>
            </a:r>
            <a:r>
              <a:rPr lang="en-US" err="1">
                <a:cs typeface="Calibri"/>
              </a:rPr>
              <a:t>gini</a:t>
            </a:r>
            <a:r>
              <a:rPr lang="en-US">
                <a:cs typeface="Calibri"/>
              </a:rPr>
              <a:t> index and minimum number of records per node to 2.</a:t>
            </a:r>
          </a:p>
        </p:txBody>
      </p:sp>
      <p:pic>
        <p:nvPicPr>
          <p:cNvPr id="4" name="Picture 4" descr="Diagram&#10;&#10;Description automatically generated">
            <a:extLst>
              <a:ext uri="{FF2B5EF4-FFF2-40B4-BE49-F238E27FC236}">
                <a16:creationId xmlns:a16="http://schemas.microsoft.com/office/drawing/2014/main" id="{55C862B3-D794-7C35-CC33-0FB4031BC9E0}"/>
              </a:ext>
            </a:extLst>
          </p:cNvPr>
          <p:cNvPicPr>
            <a:picLocks noChangeAspect="1"/>
          </p:cNvPicPr>
          <p:nvPr/>
        </p:nvPicPr>
        <p:blipFill>
          <a:blip r:embed="rId2"/>
          <a:stretch>
            <a:fillRect/>
          </a:stretch>
        </p:blipFill>
        <p:spPr>
          <a:xfrm>
            <a:off x="684324" y="1677674"/>
            <a:ext cx="4684422" cy="4200257"/>
          </a:xfrm>
          <a:prstGeom prst="rect">
            <a:avLst/>
          </a:prstGeom>
        </p:spPr>
      </p:pic>
      <p:sp>
        <p:nvSpPr>
          <p:cNvPr id="5" name="TextBox 4">
            <a:extLst>
              <a:ext uri="{FF2B5EF4-FFF2-40B4-BE49-F238E27FC236}">
                <a16:creationId xmlns:a16="http://schemas.microsoft.com/office/drawing/2014/main" id="{0096039C-BC5A-354E-EF1A-8619A45BBFA0}"/>
              </a:ext>
            </a:extLst>
          </p:cNvPr>
          <p:cNvSpPr txBox="1"/>
          <p:nvPr/>
        </p:nvSpPr>
        <p:spPr>
          <a:xfrm>
            <a:off x="3017949" y="2459865"/>
            <a:ext cx="1734355" cy="2298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00C1F8B9-7AE1-9C5A-F549-D9CF00D8C78E}"/>
              </a:ext>
            </a:extLst>
          </p:cNvPr>
          <p:cNvSpPr txBox="1">
            <a:spLocks/>
          </p:cNvSpPr>
          <p:nvPr/>
        </p:nvSpPr>
        <p:spPr>
          <a:xfrm>
            <a:off x="679360" y="6002672"/>
            <a:ext cx="4827431" cy="45548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mn-lt"/>
                <a:cs typeface="+mn-lt"/>
              </a:rPr>
              <a:t>Inside the Decision Tree </a:t>
            </a:r>
            <a:r>
              <a:rPr lang="en-US" sz="1600" dirty="0" err="1">
                <a:ea typeface="+mn-lt"/>
                <a:cs typeface="+mn-lt"/>
              </a:rPr>
              <a:t>metanode</a:t>
            </a:r>
            <a:r>
              <a:rPr lang="en-US" sz="1600" dirty="0">
                <a:ea typeface="+mn-lt"/>
                <a:cs typeface="+mn-lt"/>
              </a:rPr>
              <a:t>: Decision Tree learner and predictor.</a:t>
            </a:r>
          </a:p>
        </p:txBody>
      </p:sp>
    </p:spTree>
    <p:extLst>
      <p:ext uri="{BB962C8B-B14F-4D97-AF65-F5344CB8AC3E}">
        <p14:creationId xmlns:p14="http://schemas.microsoft.com/office/powerpoint/2010/main" val="18406690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Group Project Presentation</vt:lpstr>
      <vt:lpstr>Table of Contents</vt:lpstr>
      <vt:lpstr>Business Understanding</vt:lpstr>
      <vt:lpstr>Data Understanding</vt:lpstr>
      <vt:lpstr>Data Preparation</vt:lpstr>
      <vt:lpstr>Modeling</vt:lpstr>
      <vt:lpstr>Modeling – Random Forest</vt:lpstr>
      <vt:lpstr>Modeling – Random Forest Variable Importance</vt:lpstr>
      <vt:lpstr>Modeling – Decision Tree</vt:lpstr>
      <vt:lpstr>Modeling – Decision Tree</vt:lpstr>
      <vt:lpstr>Modeling – Gradient Boosted Trees</vt:lpstr>
      <vt:lpstr>Modeling – Artificial Neural Network</vt:lpstr>
      <vt:lpstr>Modeling – Logistic Regression</vt:lpstr>
      <vt:lpstr>Modeling – Model Stats Metanode</vt:lpstr>
      <vt:lpstr>Evaluation</vt:lpstr>
      <vt:lpstr>Evaluation</vt:lpstr>
      <vt:lpstr>Evaluation</vt:lpstr>
      <vt:lpstr>Evaluation</vt:lpstr>
      <vt:lpstr>Evaluation</vt:lpstr>
      <vt:lpstr>Evaluation</vt:lpstr>
      <vt:lpstr>Evaluation</vt:lpstr>
      <vt:lpstr>Deployment</vt:lpstr>
      <vt:lpstr>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47</cp:revision>
  <dcterms:created xsi:type="dcterms:W3CDTF">2022-03-21T17:12:36Z</dcterms:created>
  <dcterms:modified xsi:type="dcterms:W3CDTF">2022-04-30T04:52:20Z</dcterms:modified>
</cp:coreProperties>
</file>