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9"/>
  </p:notesMasterIdLst>
  <p:sldIdLst>
    <p:sldId id="271"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94" r:id="rId19"/>
    <p:sldId id="295" r:id="rId20"/>
    <p:sldId id="289" r:id="rId21"/>
    <p:sldId id="290" r:id="rId22"/>
    <p:sldId id="291" r:id="rId23"/>
    <p:sldId id="292" r:id="rId24"/>
    <p:sldId id="293" r:id="rId25"/>
    <p:sldId id="296" r:id="rId26"/>
    <p:sldId id="297" r:id="rId27"/>
    <p:sldId id="29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AE48D-5B5A-4F4D-8AC0-86F6DF4E1110}"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393B3-18E6-4E4C-8D68-8EB1E509B318}" type="slidenum">
              <a:rPr lang="en-US" smtClean="0"/>
              <a:t>‹#›</a:t>
            </a:fld>
            <a:endParaRPr lang="en-US"/>
          </a:p>
        </p:txBody>
      </p:sp>
    </p:spTree>
    <p:extLst>
      <p:ext uri="{BB962C8B-B14F-4D97-AF65-F5344CB8AC3E}">
        <p14:creationId xmlns:p14="http://schemas.microsoft.com/office/powerpoint/2010/main" val="166232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4E90E9-6E09-455F-8C3D-25A78B742B15}" type="slidenum">
              <a:rPr lang="en-US" smtClean="0"/>
              <a:pPr/>
              <a:t>1</a:t>
            </a:fld>
            <a:endParaRPr lang="en-US"/>
          </a:p>
        </p:txBody>
      </p:sp>
    </p:spTree>
    <p:extLst>
      <p:ext uri="{BB962C8B-B14F-4D97-AF65-F5344CB8AC3E}">
        <p14:creationId xmlns:p14="http://schemas.microsoft.com/office/powerpoint/2010/main" val="42775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33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23628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240331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425465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1417BB-C52A-455A-87E9-711E577927A6}"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51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17BB-C52A-455A-87E9-711E577927A6}"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934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17BB-C52A-455A-87E9-711E577927A6}"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163141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17BB-C52A-455A-87E9-711E577927A6}"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394337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1417BB-C52A-455A-87E9-711E577927A6}" type="datetimeFigureOut">
              <a:rPr lang="en-US" smtClean="0"/>
              <a:t>4/11/2023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161602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1417BB-C52A-455A-87E9-711E577927A6}" type="datetimeFigureOut">
              <a:rPr lang="en-US" smtClean="0"/>
              <a:t>4/11/2023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A7FF3C-8AB3-4915-8BD4-66D9660EBB31}" type="slidenum">
              <a:rPr lang="en-US" smtClean="0"/>
              <a:t>‹#›</a:t>
            </a:fld>
            <a:endParaRPr lang="en-US"/>
          </a:p>
        </p:txBody>
      </p:sp>
    </p:spTree>
    <p:extLst>
      <p:ext uri="{BB962C8B-B14F-4D97-AF65-F5344CB8AC3E}">
        <p14:creationId xmlns:p14="http://schemas.microsoft.com/office/powerpoint/2010/main" val="175136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1417BB-C52A-455A-87E9-711E577927A6}"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84441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1417BB-C52A-455A-87E9-711E577927A6}" type="datetimeFigureOut">
              <a:rPr lang="en-US" smtClean="0"/>
              <a:t>4/11/2023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A7FF3C-8AB3-4915-8BD4-66D9660EBB3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versity.org/wiki/PowerShell/Arrays_and_Hash_Tabl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Mod 10 PowerShell Arrays and Advanced Flow Control</a:t>
            </a:r>
          </a:p>
        </p:txBody>
      </p:sp>
      <p:sp>
        <p:nvSpPr>
          <p:cNvPr id="8195" name="Subtitle 2"/>
          <p:cNvSpPr>
            <a:spLocks noGrp="1"/>
          </p:cNvSpPr>
          <p:nvPr>
            <p:ph type="subTitle" idx="1"/>
          </p:nvPr>
        </p:nvSpPr>
        <p:spPr/>
        <p:txBody>
          <a:bodyPr/>
          <a:lstStyle/>
          <a:p>
            <a:r>
              <a:rPr lang="en-US" dirty="0"/>
              <a:t>Scripting Essentials</a:t>
            </a:r>
          </a:p>
          <a:p>
            <a:r>
              <a:rPr lang="en-US" dirty="0"/>
              <a:t>Dr. Burkman</a:t>
            </a:r>
          </a:p>
        </p:txBody>
      </p:sp>
    </p:spTree>
    <p:extLst>
      <p:ext uri="{BB962C8B-B14F-4D97-AF65-F5344CB8AC3E}">
        <p14:creationId xmlns:p14="http://schemas.microsoft.com/office/powerpoint/2010/main" val="288058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Arrays</a:t>
            </a:r>
          </a:p>
        </p:txBody>
      </p:sp>
      <p:sp>
        <p:nvSpPr>
          <p:cNvPr id="3" name="Content Placeholder 2"/>
          <p:cNvSpPr>
            <a:spLocks noGrp="1"/>
          </p:cNvSpPr>
          <p:nvPr>
            <p:ph idx="1"/>
          </p:nvPr>
        </p:nvSpPr>
        <p:spPr/>
        <p:txBody>
          <a:bodyPr/>
          <a:lstStyle/>
          <a:p>
            <a:r>
              <a:rPr lang="en-US" dirty="0"/>
              <a:t>You can initialize an empty array then add values.  This actually copies the array then makes a new array.  Do not try </a:t>
            </a:r>
            <a:r>
              <a:rPr lang="en-US" dirty="0" err="1"/>
              <a:t>myArray.add</a:t>
            </a:r>
            <a:r>
              <a:rPr lang="en-US" dirty="0"/>
              <a:t>(), it will not work because an array is actually a fixed size.  We could steal the list from </a:t>
            </a:r>
            <a:r>
              <a:rPr lang="en-US" dirty="0" err="1"/>
              <a:t>.net</a:t>
            </a:r>
            <a:r>
              <a:rPr lang="en-US" dirty="0"/>
              <a:t> but let’s stay with the local </a:t>
            </a:r>
            <a:r>
              <a:rPr lang="en-US" dirty="0" err="1"/>
              <a:t>PowerScript</a:t>
            </a:r>
            <a:r>
              <a:rPr lang="en-US" dirty="0"/>
              <a:t> functionality.</a:t>
            </a:r>
          </a:p>
          <a:p>
            <a:endParaRPr lang="en-US" dirty="0"/>
          </a:p>
          <a:p>
            <a:endParaRPr lang="en-US" dirty="0"/>
          </a:p>
        </p:txBody>
      </p:sp>
      <p:sp>
        <p:nvSpPr>
          <p:cNvPr id="4" name="Rectangle 3"/>
          <p:cNvSpPr/>
          <p:nvPr/>
        </p:nvSpPr>
        <p:spPr>
          <a:xfrm>
            <a:off x="1097280" y="2820284"/>
            <a:ext cx="6096000" cy="1754326"/>
          </a:xfrm>
          <a:prstGeom prst="rect">
            <a:avLst/>
          </a:prstGeom>
        </p:spPr>
        <p:txBody>
          <a:bodyPr>
            <a:spAutoFit/>
          </a:bodyPr>
          <a:lstStyle/>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 </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"hi"</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 </a:t>
            </a:r>
          </a:p>
        </p:txBody>
      </p:sp>
    </p:spTree>
    <p:extLst>
      <p:ext uri="{BB962C8B-B14F-4D97-AF65-F5344CB8AC3E}">
        <p14:creationId xmlns:p14="http://schemas.microsoft.com/office/powerpoint/2010/main" val="202446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Arrays</a:t>
            </a:r>
          </a:p>
        </p:txBody>
      </p:sp>
      <p:sp>
        <p:nvSpPr>
          <p:cNvPr id="3" name="Content Placeholder 2"/>
          <p:cNvSpPr>
            <a:spLocks noGrp="1"/>
          </p:cNvSpPr>
          <p:nvPr>
            <p:ph idx="1"/>
          </p:nvPr>
        </p:nvSpPr>
        <p:spPr/>
        <p:txBody>
          <a:bodyPr/>
          <a:lstStyle/>
          <a:p>
            <a:r>
              <a:rPr lang="en-US" dirty="0"/>
              <a:t>Changing values is easy:</a:t>
            </a:r>
          </a:p>
        </p:txBody>
      </p:sp>
      <p:sp>
        <p:nvSpPr>
          <p:cNvPr id="4" name="Rectangle 3"/>
          <p:cNvSpPr/>
          <p:nvPr/>
        </p:nvSpPr>
        <p:spPr>
          <a:xfrm>
            <a:off x="1097280" y="2535059"/>
            <a:ext cx="6096000" cy="2031325"/>
          </a:xfrm>
          <a:prstGeom prst="rect">
            <a:avLst/>
          </a:prstGeom>
        </p:spPr>
        <p:txBody>
          <a:bodyPr>
            <a:spAutoFit/>
          </a:bodyPr>
          <a:lstStyle/>
          <a:p>
            <a:r>
              <a:rPr lang="en-US" dirty="0"/>
              <a:t> </a:t>
            </a:r>
            <a:r>
              <a:rPr lang="en-US" sz="1800" dirty="0">
                <a:solidFill>
                  <a:srgbClr val="A82D00"/>
                </a:solidFill>
                <a:latin typeface="Lucida Console" panose="020B0609040504020204" pitchFamily="49" charset="0"/>
              </a:rPr>
              <a:t>$a</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a:t>
            </a:r>
          </a:p>
          <a:p>
            <a:r>
              <a:rPr lang="en-US" sz="1800" dirty="0">
                <a:solidFill>
                  <a:srgbClr val="A82D00"/>
                </a:solidFill>
                <a:latin typeface="Lucida Console" panose="020B0609040504020204" pitchFamily="49" charset="0"/>
              </a:rPr>
              <a:t>$a</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a:t>
            </a:r>
            <a:r>
              <a:rPr lang="en-US" sz="1800" dirty="0">
                <a:solidFill>
                  <a:srgbClr val="696969"/>
                </a:solidFill>
                <a:latin typeface="Lucida Console" panose="020B0609040504020204" pitchFamily="49" charset="0"/>
              </a:rPr>
              <a:t>,</a:t>
            </a:r>
            <a:r>
              <a:rPr lang="en-US" sz="1800" dirty="0">
                <a:solidFill>
                  <a:srgbClr val="800080"/>
                </a:solidFill>
                <a:latin typeface="Lucida Console" panose="020B0609040504020204" pitchFamily="49" charset="0"/>
              </a:rPr>
              <a:t>2</a:t>
            </a:r>
            <a:r>
              <a:rPr lang="en-US" sz="1800" dirty="0">
                <a:solidFill>
                  <a:srgbClr val="696969"/>
                </a:solidFill>
                <a:latin typeface="Lucida Console" panose="020B0609040504020204" pitchFamily="49" charset="0"/>
              </a:rPr>
              <a:t>,</a:t>
            </a:r>
            <a:r>
              <a:rPr lang="en-US" sz="1800" dirty="0">
                <a:solidFill>
                  <a:srgbClr val="800080"/>
                </a:solidFill>
                <a:latin typeface="Lucida Console" panose="020B0609040504020204" pitchFamily="49" charset="0"/>
              </a:rPr>
              <a:t>3</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"hi"</a:t>
            </a:r>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a:t>
            </a:r>
          </a:p>
          <a:p>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a:t>
            </a:r>
            <a:r>
              <a:rPr lang="en-US" sz="1800" dirty="0">
                <a:solidFill>
                  <a:srgbClr val="696969"/>
                </a:solidFill>
                <a:latin typeface="Lucida Console" panose="020B0609040504020204" pitchFamily="49" charset="0"/>
              </a:rPr>
              <a:t>[</a:t>
            </a:r>
            <a:r>
              <a:rPr lang="en-US" sz="1800" dirty="0">
                <a:solidFill>
                  <a:srgbClr val="800080"/>
                </a:solidFill>
                <a:latin typeface="Lucida Console" panose="020B0609040504020204" pitchFamily="49" charset="0"/>
              </a:rPr>
              <a:t>0</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"Bob"</a:t>
            </a:r>
            <a:r>
              <a:rPr lang="en-US" sz="1800" dirty="0">
                <a:solidFill>
                  <a:prstClr val="black"/>
                </a:solidFill>
                <a:latin typeface="Lucida Console" panose="020B0609040504020204" pitchFamily="49" charset="0"/>
              </a:rPr>
              <a:t> </a:t>
            </a:r>
          </a:p>
          <a:p>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 </a:t>
            </a:r>
          </a:p>
        </p:txBody>
      </p:sp>
    </p:spTree>
    <p:extLst>
      <p:ext uri="{BB962C8B-B14F-4D97-AF65-F5344CB8AC3E}">
        <p14:creationId xmlns:p14="http://schemas.microsoft.com/office/powerpoint/2010/main" val="28855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Arrays</a:t>
            </a:r>
          </a:p>
        </p:txBody>
      </p:sp>
      <p:sp>
        <p:nvSpPr>
          <p:cNvPr id="3" name="Content Placeholder 2"/>
          <p:cNvSpPr>
            <a:spLocks noGrp="1"/>
          </p:cNvSpPr>
          <p:nvPr>
            <p:ph idx="1"/>
          </p:nvPr>
        </p:nvSpPr>
        <p:spPr/>
        <p:txBody>
          <a:bodyPr/>
          <a:lstStyle/>
          <a:p>
            <a:r>
              <a:rPr lang="en-US" dirty="0"/>
              <a:t>Deleting indexes is cumbersome.  You have to make a new array that contains the elements that you want from the old array:</a:t>
            </a:r>
          </a:p>
        </p:txBody>
      </p:sp>
      <p:sp>
        <p:nvSpPr>
          <p:cNvPr id="4" name="Rectangle 3"/>
          <p:cNvSpPr/>
          <p:nvPr/>
        </p:nvSpPr>
        <p:spPr>
          <a:xfrm>
            <a:off x="1097280" y="2454796"/>
            <a:ext cx="6096000" cy="3693319"/>
          </a:xfrm>
          <a:prstGeom prst="rect">
            <a:avLst/>
          </a:prstGeom>
        </p:spPr>
        <p:txBody>
          <a:bodyPr>
            <a:spAutoFit/>
          </a:bodyPr>
          <a:lstStyle/>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 </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"hi"</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0</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"Bob"</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0</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 </a:t>
            </a:r>
          </a:p>
        </p:txBody>
      </p:sp>
    </p:spTree>
    <p:extLst>
      <p:ext uri="{BB962C8B-B14F-4D97-AF65-F5344CB8AC3E}">
        <p14:creationId xmlns:p14="http://schemas.microsoft.com/office/powerpoint/2010/main" val="9160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Arrays</a:t>
            </a:r>
          </a:p>
        </p:txBody>
      </p:sp>
      <p:sp>
        <p:nvSpPr>
          <p:cNvPr id="5" name="Content Placeholder 4"/>
          <p:cNvSpPr>
            <a:spLocks noGrp="1"/>
          </p:cNvSpPr>
          <p:nvPr>
            <p:ph idx="1"/>
          </p:nvPr>
        </p:nvSpPr>
        <p:spPr/>
        <p:txBody>
          <a:bodyPr/>
          <a:lstStyle/>
          <a:p>
            <a:r>
              <a:rPr lang="en-US" dirty="0"/>
              <a:t>Inserting values at a specific index is tricky.  You’ll have to make a new array, then iterate through the elements</a:t>
            </a:r>
          </a:p>
          <a:p>
            <a:pPr lvl="1"/>
            <a:r>
              <a:rPr lang="en-US" dirty="0"/>
              <a:t>See next slide</a:t>
            </a:r>
          </a:p>
          <a:p>
            <a:endParaRPr lang="en-US" dirty="0"/>
          </a:p>
          <a:p>
            <a:pPr marL="0" indent="0">
              <a:buNone/>
            </a:pPr>
            <a:endParaRPr lang="en-US" dirty="0"/>
          </a:p>
        </p:txBody>
      </p:sp>
    </p:spTree>
    <p:extLst>
      <p:ext uri="{BB962C8B-B14F-4D97-AF65-F5344CB8AC3E}">
        <p14:creationId xmlns:p14="http://schemas.microsoft.com/office/powerpoint/2010/main" val="10775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5001" y="544111"/>
            <a:ext cx="9964443" cy="5324535"/>
          </a:xfrm>
          <a:prstGeom prst="rect">
            <a:avLst/>
          </a:prstGeom>
        </p:spPr>
        <p:txBody>
          <a:bodyPr wrap="square">
            <a:spAutoFit/>
          </a:bodyPr>
          <a:lstStyle/>
          <a:p>
            <a:r>
              <a:rPr lang="en-US" sz="1000" dirty="0">
                <a:latin typeface="Lucida Console" panose="020B0609040504020204" pitchFamily="49" charset="0"/>
              </a:rPr>
              <a:t> </a:t>
            </a:r>
            <a:r>
              <a:rPr lang="en-US" sz="1000" dirty="0" err="1">
                <a:solidFill>
                  <a:srgbClr val="0000FF"/>
                </a:solidFill>
                <a:latin typeface="Lucida Console" panose="020B0609040504020204" pitchFamily="49" charset="0"/>
              </a:rPr>
              <a:t>cls</a:t>
            </a:r>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myOldArray</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800080"/>
                </a:solidFill>
                <a:latin typeface="Lucida Console" panose="020B0609040504020204" pitchFamily="49" charset="0"/>
              </a:rPr>
              <a:t>9</a:t>
            </a:r>
            <a:r>
              <a:rPr lang="en-US" sz="1000" dirty="0">
                <a:solidFill>
                  <a:srgbClr val="A9A9A9"/>
                </a:solidFill>
                <a:latin typeface="Lucida Console" panose="020B0609040504020204" pitchFamily="49" charset="0"/>
              </a:rPr>
              <a:t>,</a:t>
            </a:r>
            <a:r>
              <a:rPr lang="en-US" sz="1000" dirty="0">
                <a:solidFill>
                  <a:srgbClr val="800080"/>
                </a:solidFill>
                <a:latin typeface="Lucida Console" panose="020B0609040504020204" pitchFamily="49" charset="0"/>
              </a:rPr>
              <a:t>7</a:t>
            </a:r>
            <a:r>
              <a:rPr lang="en-US" sz="1000" dirty="0">
                <a:solidFill>
                  <a:srgbClr val="A9A9A9"/>
                </a:solidFill>
                <a:latin typeface="Lucida Console" panose="020B0609040504020204" pitchFamily="49" charset="0"/>
              </a:rPr>
              <a:t>,</a:t>
            </a:r>
            <a:r>
              <a:rPr lang="en-US" sz="1000" dirty="0">
                <a:solidFill>
                  <a:srgbClr val="800080"/>
                </a:solidFill>
                <a:latin typeface="Lucida Console" panose="020B0609040504020204" pitchFamily="49" charset="0"/>
              </a:rPr>
              <a:t>5</a:t>
            </a:r>
            <a:r>
              <a:rPr lang="en-US" sz="1000" dirty="0">
                <a:solidFill>
                  <a:srgbClr val="A9A9A9"/>
                </a:solidFill>
                <a:latin typeface="Lucida Console" panose="020B0609040504020204" pitchFamily="49" charset="0"/>
              </a:rPr>
              <a:t>,</a:t>
            </a:r>
            <a:r>
              <a:rPr lang="en-US" sz="1000" dirty="0">
                <a:solidFill>
                  <a:srgbClr val="800080"/>
                </a:solidFill>
                <a:latin typeface="Lucida Console" panose="020B0609040504020204" pitchFamily="49" charset="0"/>
              </a:rPr>
              <a:t>3</a:t>
            </a:r>
            <a:r>
              <a:rPr lang="en-US" sz="1000" dirty="0">
                <a:solidFill>
                  <a:srgbClr val="A9A9A9"/>
                </a:solidFill>
                <a:latin typeface="Lucida Console" panose="020B0609040504020204" pitchFamily="49" charset="0"/>
              </a:rPr>
              <a:t>,</a:t>
            </a:r>
            <a:r>
              <a:rPr lang="en-US" sz="1000" dirty="0">
                <a:solidFill>
                  <a:srgbClr val="800080"/>
                </a:solidFill>
                <a:latin typeface="Lucida Console" panose="020B0609040504020204" pitchFamily="49" charset="0"/>
              </a:rPr>
              <a:t>1</a:t>
            </a:r>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myNewArray</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indexPosition</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800080"/>
                </a:solidFill>
                <a:latin typeface="Lucida Console" panose="020B0609040504020204" pitchFamily="49" charset="0"/>
              </a:rPr>
              <a:t>3</a:t>
            </a:r>
            <a:r>
              <a:rPr lang="en-US" sz="1000" dirty="0">
                <a:solidFill>
                  <a:prstClr val="black"/>
                </a:solidFill>
                <a:latin typeface="Lucida Console" panose="020B0609040504020204" pitchFamily="49" charset="0"/>
              </a:rPr>
              <a:t>  </a:t>
            </a:r>
            <a:r>
              <a:rPr lang="en-US" sz="1000" dirty="0">
                <a:solidFill>
                  <a:srgbClr val="006400"/>
                </a:solidFill>
                <a:latin typeface="Lucida Console" panose="020B0609040504020204" pitchFamily="49" charset="0"/>
              </a:rPr>
              <a:t>#change this to the desired index value</a:t>
            </a:r>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a:t>
            </a:r>
            <a:r>
              <a:rPr lang="en-US" sz="1000" dirty="0">
                <a:solidFill>
                  <a:srgbClr val="00008B"/>
                </a:solidFill>
                <a:latin typeface="Lucida Console" panose="020B0609040504020204" pitchFamily="49" charset="0"/>
              </a:rPr>
              <a:t>if</a:t>
            </a:r>
            <a:r>
              <a:rPr lang="en-US" sz="1000" dirty="0">
                <a:solidFill>
                  <a:prstClr val="black"/>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indexPosition</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err="1">
                <a:solidFill>
                  <a:srgbClr val="A9A9A9"/>
                </a:solidFill>
                <a:latin typeface="Lucida Console" panose="020B0609040504020204" pitchFamily="49" charset="0"/>
              </a:rPr>
              <a:t>eq</a:t>
            </a:r>
            <a:r>
              <a:rPr lang="en-US" sz="1000" dirty="0">
                <a:solidFill>
                  <a:prstClr val="black"/>
                </a:solidFill>
                <a:latin typeface="Lucida Console" panose="020B0609040504020204" pitchFamily="49" charset="0"/>
              </a:rPr>
              <a:t> </a:t>
            </a:r>
            <a:r>
              <a:rPr lang="en-US" sz="1000" dirty="0">
                <a:solidFill>
                  <a:srgbClr val="800080"/>
                </a:solidFill>
                <a:latin typeface="Lucida Console" panose="020B0609040504020204" pitchFamily="49" charset="0"/>
              </a:rPr>
              <a:t>0</a:t>
            </a:r>
            <a:r>
              <a:rPr lang="en-US" sz="1000" dirty="0">
                <a:solidFill>
                  <a:prstClr val="black"/>
                </a:solidFill>
                <a:latin typeface="Lucida Console" panose="020B0609040504020204" pitchFamily="49" charset="0"/>
              </a:rPr>
              <a:t>)</a:t>
            </a: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myNewArray</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8B0000"/>
                </a:solidFill>
                <a:latin typeface="Lucida Console" panose="020B0609040504020204" pitchFamily="49" charset="0"/>
              </a:rPr>
              <a:t>"mouse"</a:t>
            </a:r>
            <a:endParaRPr lang="en-US" sz="1000" dirty="0">
              <a:solidFill>
                <a:prstClr val="black"/>
              </a:solidFill>
              <a:latin typeface="Lucida Console" panose="020B0609040504020204" pitchFamily="49" charset="0"/>
            </a:endParaRPr>
          </a:p>
          <a:p>
            <a:r>
              <a:rPr lang="nn-NO" sz="1000" dirty="0">
                <a:solidFill>
                  <a:prstClr val="black"/>
                </a:solidFill>
                <a:latin typeface="Lucida Console" panose="020B0609040504020204" pitchFamily="49" charset="0"/>
              </a:rPr>
              <a:t>        </a:t>
            </a:r>
            <a:r>
              <a:rPr lang="nn-NO" sz="1000" dirty="0">
                <a:solidFill>
                  <a:srgbClr val="00008B"/>
                </a:solidFill>
                <a:latin typeface="Lucida Console" panose="020B0609040504020204" pitchFamily="49" charset="0"/>
              </a:rPr>
              <a:t>for</a:t>
            </a:r>
            <a:r>
              <a:rPr lang="nn-NO" sz="1000" dirty="0">
                <a:solidFill>
                  <a:prstClr val="black"/>
                </a:solidFill>
                <a:latin typeface="Lucida Console" panose="020B0609040504020204" pitchFamily="49" charset="0"/>
              </a:rPr>
              <a:t>(</a:t>
            </a:r>
            <a:r>
              <a:rPr lang="nn-NO" sz="1000" dirty="0">
                <a:solidFill>
                  <a:srgbClr val="FF4500"/>
                </a:solidFill>
                <a:latin typeface="Lucida Console" panose="020B0609040504020204" pitchFamily="49" charset="0"/>
              </a:rPr>
              <a:t>$i</a:t>
            </a:r>
            <a:r>
              <a:rPr lang="nn-NO" sz="1000" dirty="0">
                <a:solidFill>
                  <a:prstClr val="black"/>
                </a:solidFill>
                <a:latin typeface="Lucida Console" panose="020B0609040504020204" pitchFamily="49" charset="0"/>
              </a:rPr>
              <a:t> </a:t>
            </a:r>
            <a:r>
              <a:rPr lang="nn-NO" sz="1000" dirty="0">
                <a:solidFill>
                  <a:srgbClr val="A9A9A9"/>
                </a:solidFill>
                <a:latin typeface="Lucida Console" panose="020B0609040504020204" pitchFamily="49" charset="0"/>
              </a:rPr>
              <a:t>=</a:t>
            </a:r>
            <a:r>
              <a:rPr lang="nn-NO" sz="1000" dirty="0">
                <a:solidFill>
                  <a:prstClr val="black"/>
                </a:solidFill>
                <a:latin typeface="Lucida Console" panose="020B0609040504020204" pitchFamily="49" charset="0"/>
              </a:rPr>
              <a:t> </a:t>
            </a:r>
            <a:r>
              <a:rPr lang="nn-NO" sz="1000" dirty="0">
                <a:solidFill>
                  <a:srgbClr val="800080"/>
                </a:solidFill>
                <a:latin typeface="Lucida Console" panose="020B0609040504020204" pitchFamily="49" charset="0"/>
              </a:rPr>
              <a:t>0</a:t>
            </a:r>
            <a:r>
              <a:rPr lang="nn-NO" sz="1000" dirty="0">
                <a:solidFill>
                  <a:prstClr val="black"/>
                </a:solidFill>
                <a:latin typeface="Lucida Console" panose="020B0609040504020204" pitchFamily="49" charset="0"/>
              </a:rPr>
              <a:t>;</a:t>
            </a:r>
            <a:r>
              <a:rPr lang="nn-NO" sz="1000" dirty="0">
                <a:solidFill>
                  <a:srgbClr val="FF4500"/>
                </a:solidFill>
                <a:latin typeface="Lucida Console" panose="020B0609040504020204" pitchFamily="49" charset="0"/>
              </a:rPr>
              <a:t>$i</a:t>
            </a:r>
            <a:r>
              <a:rPr lang="nn-NO" sz="1000" dirty="0">
                <a:solidFill>
                  <a:prstClr val="black"/>
                </a:solidFill>
                <a:latin typeface="Lucida Console" panose="020B0609040504020204" pitchFamily="49" charset="0"/>
              </a:rPr>
              <a:t> </a:t>
            </a:r>
            <a:r>
              <a:rPr lang="nn-NO" sz="1000" dirty="0">
                <a:solidFill>
                  <a:srgbClr val="A9A9A9"/>
                </a:solidFill>
                <a:latin typeface="Lucida Console" panose="020B0609040504020204" pitchFamily="49" charset="0"/>
              </a:rPr>
              <a:t>-lt</a:t>
            </a:r>
            <a:r>
              <a:rPr lang="nn-NO" sz="1000" dirty="0">
                <a:solidFill>
                  <a:prstClr val="black"/>
                </a:solidFill>
                <a:latin typeface="Lucida Console" panose="020B0609040504020204" pitchFamily="49" charset="0"/>
              </a:rPr>
              <a:t> </a:t>
            </a:r>
            <a:r>
              <a:rPr lang="nn-NO" sz="1000" dirty="0">
                <a:solidFill>
                  <a:srgbClr val="FF4500"/>
                </a:solidFill>
                <a:latin typeface="Lucida Console" panose="020B0609040504020204" pitchFamily="49" charset="0"/>
              </a:rPr>
              <a:t>$myOldArray</a:t>
            </a:r>
            <a:r>
              <a:rPr lang="nn-NO" sz="1000" dirty="0">
                <a:solidFill>
                  <a:srgbClr val="A9A9A9"/>
                </a:solidFill>
                <a:latin typeface="Lucida Console" panose="020B0609040504020204" pitchFamily="49" charset="0"/>
              </a:rPr>
              <a:t>.</a:t>
            </a:r>
            <a:r>
              <a:rPr lang="nn-NO" sz="1000" dirty="0">
                <a:solidFill>
                  <a:prstClr val="black"/>
                </a:solidFill>
                <a:latin typeface="Lucida Console" panose="020B0609040504020204" pitchFamily="49" charset="0"/>
              </a:rPr>
              <a:t>Length;</a:t>
            </a:r>
            <a:r>
              <a:rPr lang="nn-NO" sz="1000" dirty="0">
                <a:solidFill>
                  <a:srgbClr val="FF4500"/>
                </a:solidFill>
                <a:latin typeface="Lucida Console" panose="020B0609040504020204" pitchFamily="49" charset="0"/>
              </a:rPr>
              <a:t>$i</a:t>
            </a:r>
            <a:r>
              <a:rPr lang="nn-NO" sz="1000" dirty="0">
                <a:solidFill>
                  <a:srgbClr val="A9A9A9"/>
                </a:solidFill>
                <a:latin typeface="Lucida Console" panose="020B0609040504020204" pitchFamily="49" charset="0"/>
              </a:rPr>
              <a:t>++</a:t>
            </a:r>
            <a:r>
              <a:rPr lang="nn-NO" sz="1000" dirty="0">
                <a:solidFill>
                  <a:prstClr val="black"/>
                </a:solidFill>
                <a:latin typeface="Lucida Console" panose="020B0609040504020204" pitchFamily="49" charset="0"/>
              </a:rPr>
              <a:t>)</a:t>
            </a: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myNewArray</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myOldArray</a:t>
            </a:r>
            <a:r>
              <a:rPr lang="en-US" sz="1000" dirty="0">
                <a:solidFill>
                  <a:srgbClr val="A9A9A9"/>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a:t>
            </a:r>
            <a:r>
              <a:rPr lang="en-US" sz="1000" dirty="0">
                <a:solidFill>
                  <a:srgbClr val="A9A9A9"/>
                </a:solidFill>
                <a:latin typeface="Lucida Console" panose="020B0609040504020204" pitchFamily="49" charset="0"/>
              </a:rPr>
              <a:t>]</a:t>
            </a:r>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        </a:t>
            </a: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err="1">
                <a:solidFill>
                  <a:srgbClr val="00008B"/>
                </a:solidFill>
                <a:latin typeface="Lucida Console" panose="020B0609040504020204" pitchFamily="49" charset="0"/>
              </a:rPr>
              <a:t>elseif</a:t>
            </a:r>
            <a:r>
              <a:rPr lang="en-US" sz="1000" dirty="0">
                <a:solidFill>
                  <a:prstClr val="black"/>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indexPosition</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err="1">
                <a:solidFill>
                  <a:srgbClr val="A9A9A9"/>
                </a:solidFill>
                <a:latin typeface="Lucida Console" panose="020B0609040504020204" pitchFamily="49" charset="0"/>
              </a:rPr>
              <a:t>ge</a:t>
            </a:r>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myOldArray</a:t>
            </a:r>
            <a:r>
              <a:rPr lang="en-US" sz="1000" dirty="0" err="1">
                <a:solidFill>
                  <a:srgbClr val="A9A9A9"/>
                </a:solidFill>
                <a:latin typeface="Lucida Console" panose="020B0609040504020204" pitchFamily="49" charset="0"/>
              </a:rPr>
              <a:t>.</a:t>
            </a:r>
            <a:r>
              <a:rPr lang="en-US" sz="1000" dirty="0" err="1">
                <a:solidFill>
                  <a:prstClr val="black"/>
                </a:solidFill>
                <a:latin typeface="Lucida Console" panose="020B0609040504020204" pitchFamily="49" charset="0"/>
              </a:rPr>
              <a:t>Length</a:t>
            </a:r>
            <a:r>
              <a:rPr lang="en-US" sz="1000" dirty="0">
                <a:solidFill>
                  <a:prstClr val="black"/>
                </a:solidFill>
                <a:latin typeface="Lucida Console" panose="020B0609040504020204" pitchFamily="49" charset="0"/>
              </a:rPr>
              <a:t>)</a:t>
            </a:r>
          </a:p>
          <a:p>
            <a:r>
              <a:rPr lang="en-US" sz="1000" dirty="0">
                <a:solidFill>
                  <a:prstClr val="black"/>
                </a:solidFill>
                <a:latin typeface="Lucida Console" panose="020B0609040504020204" pitchFamily="49" charset="0"/>
              </a:rPr>
              <a:t>    {</a:t>
            </a:r>
          </a:p>
          <a:p>
            <a:r>
              <a:rPr lang="nn-NO" sz="1000" dirty="0">
                <a:solidFill>
                  <a:prstClr val="black"/>
                </a:solidFill>
                <a:latin typeface="Lucida Console" panose="020B0609040504020204" pitchFamily="49" charset="0"/>
              </a:rPr>
              <a:t>        </a:t>
            </a:r>
            <a:r>
              <a:rPr lang="nn-NO" sz="1000" dirty="0">
                <a:solidFill>
                  <a:srgbClr val="00008B"/>
                </a:solidFill>
                <a:latin typeface="Lucida Console" panose="020B0609040504020204" pitchFamily="49" charset="0"/>
              </a:rPr>
              <a:t>for</a:t>
            </a:r>
            <a:r>
              <a:rPr lang="nn-NO" sz="1000" dirty="0">
                <a:solidFill>
                  <a:prstClr val="black"/>
                </a:solidFill>
                <a:latin typeface="Lucida Console" panose="020B0609040504020204" pitchFamily="49" charset="0"/>
              </a:rPr>
              <a:t>(</a:t>
            </a:r>
            <a:r>
              <a:rPr lang="nn-NO" sz="1000" dirty="0">
                <a:solidFill>
                  <a:srgbClr val="FF4500"/>
                </a:solidFill>
                <a:latin typeface="Lucida Console" panose="020B0609040504020204" pitchFamily="49" charset="0"/>
              </a:rPr>
              <a:t>$i</a:t>
            </a:r>
            <a:r>
              <a:rPr lang="nn-NO" sz="1000" dirty="0">
                <a:solidFill>
                  <a:prstClr val="black"/>
                </a:solidFill>
                <a:latin typeface="Lucida Console" panose="020B0609040504020204" pitchFamily="49" charset="0"/>
              </a:rPr>
              <a:t> </a:t>
            </a:r>
            <a:r>
              <a:rPr lang="nn-NO" sz="1000" dirty="0">
                <a:solidFill>
                  <a:srgbClr val="A9A9A9"/>
                </a:solidFill>
                <a:latin typeface="Lucida Console" panose="020B0609040504020204" pitchFamily="49" charset="0"/>
              </a:rPr>
              <a:t>=</a:t>
            </a:r>
            <a:r>
              <a:rPr lang="nn-NO" sz="1000" dirty="0">
                <a:solidFill>
                  <a:prstClr val="black"/>
                </a:solidFill>
                <a:latin typeface="Lucida Console" panose="020B0609040504020204" pitchFamily="49" charset="0"/>
              </a:rPr>
              <a:t> </a:t>
            </a:r>
            <a:r>
              <a:rPr lang="nn-NO" sz="1000" dirty="0">
                <a:solidFill>
                  <a:srgbClr val="800080"/>
                </a:solidFill>
                <a:latin typeface="Lucida Console" panose="020B0609040504020204" pitchFamily="49" charset="0"/>
              </a:rPr>
              <a:t>0</a:t>
            </a:r>
            <a:r>
              <a:rPr lang="nn-NO" sz="1000" dirty="0">
                <a:solidFill>
                  <a:prstClr val="black"/>
                </a:solidFill>
                <a:latin typeface="Lucida Console" panose="020B0609040504020204" pitchFamily="49" charset="0"/>
              </a:rPr>
              <a:t>;</a:t>
            </a:r>
            <a:r>
              <a:rPr lang="nn-NO" sz="1000" dirty="0">
                <a:solidFill>
                  <a:srgbClr val="FF4500"/>
                </a:solidFill>
                <a:latin typeface="Lucida Console" panose="020B0609040504020204" pitchFamily="49" charset="0"/>
              </a:rPr>
              <a:t>$i</a:t>
            </a:r>
            <a:r>
              <a:rPr lang="nn-NO" sz="1000" dirty="0">
                <a:solidFill>
                  <a:prstClr val="black"/>
                </a:solidFill>
                <a:latin typeface="Lucida Console" panose="020B0609040504020204" pitchFamily="49" charset="0"/>
              </a:rPr>
              <a:t> </a:t>
            </a:r>
            <a:r>
              <a:rPr lang="nn-NO" sz="1000" dirty="0">
                <a:solidFill>
                  <a:srgbClr val="A9A9A9"/>
                </a:solidFill>
                <a:latin typeface="Lucida Console" panose="020B0609040504020204" pitchFamily="49" charset="0"/>
              </a:rPr>
              <a:t>-lt</a:t>
            </a:r>
            <a:r>
              <a:rPr lang="nn-NO" sz="1000" dirty="0">
                <a:solidFill>
                  <a:prstClr val="black"/>
                </a:solidFill>
                <a:latin typeface="Lucida Console" panose="020B0609040504020204" pitchFamily="49" charset="0"/>
              </a:rPr>
              <a:t> </a:t>
            </a:r>
            <a:r>
              <a:rPr lang="nn-NO" sz="1000" dirty="0">
                <a:solidFill>
                  <a:srgbClr val="FF4500"/>
                </a:solidFill>
                <a:latin typeface="Lucida Console" panose="020B0609040504020204" pitchFamily="49" charset="0"/>
              </a:rPr>
              <a:t>$myOldArray</a:t>
            </a:r>
            <a:r>
              <a:rPr lang="nn-NO" sz="1000" dirty="0">
                <a:solidFill>
                  <a:srgbClr val="A9A9A9"/>
                </a:solidFill>
                <a:latin typeface="Lucida Console" panose="020B0609040504020204" pitchFamily="49" charset="0"/>
              </a:rPr>
              <a:t>.</a:t>
            </a:r>
            <a:r>
              <a:rPr lang="nn-NO" sz="1000" dirty="0">
                <a:solidFill>
                  <a:prstClr val="black"/>
                </a:solidFill>
                <a:latin typeface="Lucida Console" panose="020B0609040504020204" pitchFamily="49" charset="0"/>
              </a:rPr>
              <a:t>Length;</a:t>
            </a:r>
            <a:r>
              <a:rPr lang="nn-NO" sz="1000" dirty="0">
                <a:solidFill>
                  <a:srgbClr val="FF4500"/>
                </a:solidFill>
                <a:latin typeface="Lucida Console" panose="020B0609040504020204" pitchFamily="49" charset="0"/>
              </a:rPr>
              <a:t>$i</a:t>
            </a:r>
            <a:r>
              <a:rPr lang="nn-NO" sz="1000" dirty="0">
                <a:solidFill>
                  <a:srgbClr val="A9A9A9"/>
                </a:solidFill>
                <a:latin typeface="Lucida Console" panose="020B0609040504020204" pitchFamily="49" charset="0"/>
              </a:rPr>
              <a:t>++</a:t>
            </a:r>
            <a:r>
              <a:rPr lang="nn-NO" sz="1000" dirty="0">
                <a:solidFill>
                  <a:prstClr val="black"/>
                </a:solidFill>
                <a:latin typeface="Lucida Console" panose="020B0609040504020204" pitchFamily="49" charset="0"/>
              </a:rPr>
              <a:t>)</a:t>
            </a: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myNewArray</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myOldArray</a:t>
            </a:r>
            <a:r>
              <a:rPr lang="en-US" sz="1000" dirty="0">
                <a:solidFill>
                  <a:srgbClr val="A9A9A9"/>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a:t>
            </a:r>
            <a:r>
              <a:rPr lang="en-US" sz="1000" dirty="0">
                <a:solidFill>
                  <a:srgbClr val="A9A9A9"/>
                </a:solidFill>
                <a:latin typeface="Lucida Console" panose="020B0609040504020204" pitchFamily="49" charset="0"/>
              </a:rPr>
              <a:t>]</a:t>
            </a:r>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myNewArray</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8B0000"/>
                </a:solidFill>
                <a:latin typeface="Lucida Console" panose="020B0609040504020204" pitchFamily="49" charset="0"/>
              </a:rPr>
              <a:t>"mouse"</a:t>
            </a:r>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00008B"/>
                </a:solidFill>
                <a:latin typeface="Lucida Console" panose="020B0609040504020204" pitchFamily="49" charset="0"/>
              </a:rPr>
              <a:t>else</a:t>
            </a:r>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00008B"/>
                </a:solidFill>
                <a:latin typeface="Lucida Console" panose="020B0609040504020204" pitchFamily="49" charset="0"/>
              </a:rPr>
              <a:t>for</a:t>
            </a:r>
            <a:r>
              <a:rPr lang="en-US" sz="1000" dirty="0">
                <a:solidFill>
                  <a:prstClr val="black"/>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800080"/>
                </a:solidFill>
                <a:latin typeface="Lucida Console" panose="020B0609040504020204" pitchFamily="49" charset="0"/>
              </a:rPr>
              <a:t>0</a:t>
            </a:r>
            <a:r>
              <a:rPr lang="en-US" sz="1000" dirty="0">
                <a:solidFill>
                  <a:prstClr val="black"/>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err="1">
                <a:solidFill>
                  <a:srgbClr val="A9A9A9"/>
                </a:solidFill>
                <a:latin typeface="Lucida Console" panose="020B0609040504020204" pitchFamily="49" charset="0"/>
              </a:rPr>
              <a:t>lt</a:t>
            </a:r>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indexPosition</a:t>
            </a:r>
            <a:r>
              <a:rPr lang="en-US" sz="1000" dirty="0">
                <a:solidFill>
                  <a:prstClr val="black"/>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a:t>
            </a: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myNewArray</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myOldArray</a:t>
            </a:r>
            <a:r>
              <a:rPr lang="en-US" sz="1000" dirty="0">
                <a:solidFill>
                  <a:srgbClr val="A9A9A9"/>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a:t>
            </a:r>
            <a:r>
              <a:rPr lang="en-US" sz="1000" dirty="0">
                <a:solidFill>
                  <a:srgbClr val="A9A9A9"/>
                </a:solidFill>
                <a:latin typeface="Lucida Console" panose="020B0609040504020204" pitchFamily="49" charset="0"/>
              </a:rPr>
              <a:t>]</a:t>
            </a:r>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myNewArray</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8B0000"/>
                </a:solidFill>
                <a:latin typeface="Lucida Console" panose="020B0609040504020204" pitchFamily="49" charset="0"/>
              </a:rPr>
              <a:t>"mouse"</a:t>
            </a:r>
            <a:endParaRPr lang="en-US" sz="1000" dirty="0">
              <a:solidFill>
                <a:prstClr val="black"/>
              </a:solidFill>
              <a:latin typeface="Lucida Console" panose="020B0609040504020204" pitchFamily="49" charset="0"/>
            </a:endParaRPr>
          </a:p>
          <a:p>
            <a:r>
              <a:rPr lang="nn-NO" sz="1000" dirty="0">
                <a:solidFill>
                  <a:prstClr val="black"/>
                </a:solidFill>
                <a:latin typeface="Lucida Console" panose="020B0609040504020204" pitchFamily="49" charset="0"/>
              </a:rPr>
              <a:t>        </a:t>
            </a:r>
            <a:r>
              <a:rPr lang="nn-NO" sz="1000" dirty="0">
                <a:solidFill>
                  <a:srgbClr val="00008B"/>
                </a:solidFill>
                <a:latin typeface="Lucida Console" panose="020B0609040504020204" pitchFamily="49" charset="0"/>
              </a:rPr>
              <a:t>for</a:t>
            </a:r>
            <a:r>
              <a:rPr lang="nn-NO" sz="1000" dirty="0">
                <a:solidFill>
                  <a:prstClr val="black"/>
                </a:solidFill>
                <a:latin typeface="Lucida Console" panose="020B0609040504020204" pitchFamily="49" charset="0"/>
              </a:rPr>
              <a:t>(</a:t>
            </a:r>
            <a:r>
              <a:rPr lang="nn-NO" sz="1000" dirty="0">
                <a:solidFill>
                  <a:srgbClr val="FF4500"/>
                </a:solidFill>
                <a:latin typeface="Lucida Console" panose="020B0609040504020204" pitchFamily="49" charset="0"/>
              </a:rPr>
              <a:t>$i</a:t>
            </a:r>
            <a:r>
              <a:rPr lang="nn-NO" sz="1000" dirty="0">
                <a:solidFill>
                  <a:prstClr val="black"/>
                </a:solidFill>
                <a:latin typeface="Lucida Console" panose="020B0609040504020204" pitchFamily="49" charset="0"/>
              </a:rPr>
              <a:t> </a:t>
            </a:r>
            <a:r>
              <a:rPr lang="nn-NO" sz="1000" dirty="0">
                <a:solidFill>
                  <a:srgbClr val="A9A9A9"/>
                </a:solidFill>
                <a:latin typeface="Lucida Console" panose="020B0609040504020204" pitchFamily="49" charset="0"/>
              </a:rPr>
              <a:t>=</a:t>
            </a:r>
            <a:r>
              <a:rPr lang="nn-NO" sz="1000" dirty="0">
                <a:solidFill>
                  <a:prstClr val="black"/>
                </a:solidFill>
                <a:latin typeface="Lucida Console" panose="020B0609040504020204" pitchFamily="49" charset="0"/>
              </a:rPr>
              <a:t> </a:t>
            </a:r>
            <a:r>
              <a:rPr lang="nn-NO" sz="1000" dirty="0">
                <a:solidFill>
                  <a:srgbClr val="FF4500"/>
                </a:solidFill>
                <a:latin typeface="Lucida Console" panose="020B0609040504020204" pitchFamily="49" charset="0"/>
              </a:rPr>
              <a:t>$indexPosition</a:t>
            </a:r>
            <a:r>
              <a:rPr lang="nn-NO" sz="1000" dirty="0">
                <a:solidFill>
                  <a:prstClr val="black"/>
                </a:solidFill>
                <a:latin typeface="Lucida Console" panose="020B0609040504020204" pitchFamily="49" charset="0"/>
              </a:rPr>
              <a:t>;</a:t>
            </a:r>
            <a:r>
              <a:rPr lang="nn-NO" sz="1000" dirty="0">
                <a:solidFill>
                  <a:srgbClr val="FF4500"/>
                </a:solidFill>
                <a:latin typeface="Lucida Console" panose="020B0609040504020204" pitchFamily="49" charset="0"/>
              </a:rPr>
              <a:t>$i</a:t>
            </a:r>
            <a:r>
              <a:rPr lang="nn-NO" sz="1000" dirty="0">
                <a:solidFill>
                  <a:prstClr val="black"/>
                </a:solidFill>
                <a:latin typeface="Lucida Console" panose="020B0609040504020204" pitchFamily="49" charset="0"/>
              </a:rPr>
              <a:t> </a:t>
            </a:r>
            <a:r>
              <a:rPr lang="nn-NO" sz="1000" dirty="0">
                <a:solidFill>
                  <a:srgbClr val="A9A9A9"/>
                </a:solidFill>
                <a:latin typeface="Lucida Console" panose="020B0609040504020204" pitchFamily="49" charset="0"/>
              </a:rPr>
              <a:t>-lt</a:t>
            </a:r>
            <a:r>
              <a:rPr lang="nn-NO" sz="1000" dirty="0">
                <a:solidFill>
                  <a:prstClr val="black"/>
                </a:solidFill>
                <a:latin typeface="Lucida Console" panose="020B0609040504020204" pitchFamily="49" charset="0"/>
              </a:rPr>
              <a:t> </a:t>
            </a:r>
            <a:r>
              <a:rPr lang="nn-NO" sz="1000" dirty="0">
                <a:solidFill>
                  <a:srgbClr val="FF4500"/>
                </a:solidFill>
                <a:latin typeface="Lucida Console" panose="020B0609040504020204" pitchFamily="49" charset="0"/>
              </a:rPr>
              <a:t>$myOldArray</a:t>
            </a:r>
            <a:r>
              <a:rPr lang="nn-NO" sz="1000" dirty="0">
                <a:solidFill>
                  <a:srgbClr val="A9A9A9"/>
                </a:solidFill>
                <a:latin typeface="Lucida Console" panose="020B0609040504020204" pitchFamily="49" charset="0"/>
              </a:rPr>
              <a:t>.</a:t>
            </a:r>
            <a:r>
              <a:rPr lang="nn-NO" sz="1000" dirty="0">
                <a:solidFill>
                  <a:prstClr val="black"/>
                </a:solidFill>
                <a:latin typeface="Lucida Console" panose="020B0609040504020204" pitchFamily="49" charset="0"/>
              </a:rPr>
              <a:t>Length;</a:t>
            </a:r>
            <a:r>
              <a:rPr lang="nn-NO" sz="1000" dirty="0">
                <a:solidFill>
                  <a:srgbClr val="FF4500"/>
                </a:solidFill>
                <a:latin typeface="Lucida Console" panose="020B0609040504020204" pitchFamily="49" charset="0"/>
              </a:rPr>
              <a:t>$i</a:t>
            </a:r>
            <a:r>
              <a:rPr lang="nn-NO" sz="1000" dirty="0">
                <a:solidFill>
                  <a:srgbClr val="A9A9A9"/>
                </a:solidFill>
                <a:latin typeface="Lucida Console" panose="020B0609040504020204" pitchFamily="49" charset="0"/>
              </a:rPr>
              <a:t>++</a:t>
            </a:r>
            <a:r>
              <a:rPr lang="nn-NO" sz="1000" dirty="0">
                <a:solidFill>
                  <a:prstClr val="black"/>
                </a:solidFill>
                <a:latin typeface="Lucida Console" panose="020B0609040504020204" pitchFamily="49" charset="0"/>
              </a:rPr>
              <a:t>)</a:t>
            </a: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myNewArray</a:t>
            </a:r>
            <a:r>
              <a:rPr lang="en-US" sz="1000" dirty="0">
                <a:solidFill>
                  <a:prstClr val="black"/>
                </a:solidFill>
                <a:latin typeface="Lucida Console" panose="020B0609040504020204" pitchFamily="49" charset="0"/>
              </a:rPr>
              <a:t> </a:t>
            </a:r>
            <a:r>
              <a:rPr lang="en-US" sz="1000" dirty="0">
                <a:solidFill>
                  <a:srgbClr val="A9A9A9"/>
                </a:solidFill>
                <a:latin typeface="Lucida Console" panose="020B0609040504020204" pitchFamily="49" charset="0"/>
              </a:rPr>
              <a:t>+=</a:t>
            </a:r>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myOldArray</a:t>
            </a:r>
            <a:r>
              <a:rPr lang="en-US" sz="1000" dirty="0">
                <a:solidFill>
                  <a:srgbClr val="A9A9A9"/>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i</a:t>
            </a:r>
            <a:r>
              <a:rPr lang="en-US" sz="1000" dirty="0">
                <a:solidFill>
                  <a:srgbClr val="A9A9A9"/>
                </a:solidFill>
                <a:latin typeface="Lucida Console" panose="020B0609040504020204" pitchFamily="49" charset="0"/>
              </a:rPr>
              <a:t>]</a:t>
            </a:r>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a:t>
            </a:r>
          </a:p>
          <a:p>
            <a:r>
              <a:rPr lang="en-US" sz="1000" dirty="0">
                <a:solidFill>
                  <a:prstClr val="black"/>
                </a:solidFill>
                <a:latin typeface="Lucida Console" panose="020B0609040504020204" pitchFamily="49" charset="0"/>
              </a:rPr>
              <a:t>    }</a:t>
            </a:r>
          </a:p>
          <a:p>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a:t>
            </a:r>
            <a:r>
              <a:rPr lang="en-US" sz="1000" dirty="0">
                <a:solidFill>
                  <a:srgbClr val="0000FF"/>
                </a:solidFill>
                <a:latin typeface="Lucida Console" panose="020B0609040504020204" pitchFamily="49" charset="0"/>
              </a:rPr>
              <a:t>write-host</a:t>
            </a:r>
            <a:r>
              <a:rPr lang="en-US" sz="1000" dirty="0">
                <a:solidFill>
                  <a:prstClr val="black"/>
                </a:solidFill>
                <a:latin typeface="Lucida Console" panose="020B0609040504020204" pitchFamily="49" charset="0"/>
              </a:rPr>
              <a:t>(</a:t>
            </a:r>
            <a:r>
              <a:rPr lang="en-US" sz="1000" dirty="0">
                <a:solidFill>
                  <a:srgbClr val="FF4500"/>
                </a:solidFill>
                <a:latin typeface="Lucida Console" panose="020B0609040504020204" pitchFamily="49" charset="0"/>
              </a:rPr>
              <a:t>$</a:t>
            </a:r>
            <a:r>
              <a:rPr lang="en-US" sz="1000" dirty="0" err="1">
                <a:solidFill>
                  <a:srgbClr val="FF4500"/>
                </a:solidFill>
                <a:latin typeface="Lucida Console" panose="020B0609040504020204" pitchFamily="49" charset="0"/>
              </a:rPr>
              <a:t>myNewArray</a:t>
            </a:r>
            <a:r>
              <a:rPr lang="en-US" sz="1000" dirty="0">
                <a:solidFill>
                  <a:prstClr val="black"/>
                </a:solidFill>
                <a:latin typeface="Lucida Console" panose="020B0609040504020204" pitchFamily="49" charset="0"/>
              </a:rPr>
              <a:t>) </a:t>
            </a:r>
            <a:endParaRPr lang="en-US" sz="1000" dirty="0"/>
          </a:p>
        </p:txBody>
      </p:sp>
    </p:spTree>
    <p:extLst>
      <p:ext uri="{BB962C8B-B14F-4D97-AF65-F5344CB8AC3E}">
        <p14:creationId xmlns:p14="http://schemas.microsoft.com/office/powerpoint/2010/main" val="395341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Arrays</a:t>
            </a:r>
          </a:p>
        </p:txBody>
      </p:sp>
      <p:sp>
        <p:nvSpPr>
          <p:cNvPr id="3" name="Content Placeholder 2"/>
          <p:cNvSpPr>
            <a:spLocks noGrp="1"/>
          </p:cNvSpPr>
          <p:nvPr>
            <p:ph idx="1"/>
          </p:nvPr>
        </p:nvSpPr>
        <p:spPr/>
        <p:txBody>
          <a:bodyPr/>
          <a:lstStyle/>
          <a:p>
            <a:r>
              <a:rPr lang="en-US" dirty="0"/>
              <a:t>To find the index position of a value in an array, use $</a:t>
            </a:r>
            <a:r>
              <a:rPr lang="en-US" dirty="0" err="1"/>
              <a:t>array.IndexOf</a:t>
            </a:r>
            <a:r>
              <a:rPr lang="en-US" dirty="0"/>
              <a:t>(thing you are looking for):</a:t>
            </a:r>
          </a:p>
          <a:p>
            <a:pPr lvl="1"/>
            <a:r>
              <a:rPr lang="en-US" dirty="0"/>
              <a:t>Note: -1 is returned if the value is not found</a:t>
            </a:r>
          </a:p>
        </p:txBody>
      </p:sp>
      <p:sp>
        <p:nvSpPr>
          <p:cNvPr id="4" name="Rectangle 3"/>
          <p:cNvSpPr/>
          <p:nvPr/>
        </p:nvSpPr>
        <p:spPr>
          <a:xfrm>
            <a:off x="1097280" y="2934084"/>
            <a:ext cx="6096000" cy="923330"/>
          </a:xfrm>
          <a:prstGeom prst="rect">
            <a:avLst/>
          </a:prstGeom>
        </p:spPr>
        <p:txBody>
          <a:bodyPr>
            <a:spAutoFit/>
          </a:bodyPr>
          <a:lstStyle/>
          <a:p>
            <a:r>
              <a:rPr lang="en-US" dirty="0">
                <a:latin typeface="Lucida Console" panose="020B0609040504020204" pitchFamily="49" charset="0"/>
              </a:rPr>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myArray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"V"</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"T"</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"U"</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"O"</a:t>
            </a:r>
            <a:r>
              <a:rPr lang="en-US" dirty="0">
                <a:solidFill>
                  <a:prstClr val="black"/>
                </a:solidFill>
                <a:latin typeface="Lucida Console" panose="020B0609040504020204" pitchFamily="49" charset="0"/>
              </a:rPr>
              <a:t>)  </a:t>
            </a: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myArray</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IndexOf</a:t>
            </a:r>
            <a:r>
              <a:rPr lang="en-US" dirty="0">
                <a:solidFill>
                  <a:prstClr val="black"/>
                </a:solidFill>
                <a:latin typeface="Lucida Console" panose="020B0609040504020204" pitchFamily="49" charset="0"/>
              </a:rPr>
              <a:t>(</a:t>
            </a:r>
            <a:r>
              <a:rPr lang="en-US" dirty="0">
                <a:solidFill>
                  <a:srgbClr val="8B0000"/>
                </a:solidFill>
                <a:latin typeface="Lucida Console" panose="020B0609040504020204" pitchFamily="49" charset="0"/>
              </a:rPr>
              <a:t>"U"</a:t>
            </a:r>
            <a:r>
              <a:rPr lang="en-US" dirty="0">
                <a:solidFill>
                  <a:prstClr val="black"/>
                </a:solidFill>
                <a:latin typeface="Lucida Console" panose="020B0609040504020204" pitchFamily="49" charset="0"/>
              </a:rPr>
              <a:t>))  </a:t>
            </a:r>
            <a:endParaRPr lang="en-US" dirty="0"/>
          </a:p>
        </p:txBody>
      </p:sp>
    </p:spTree>
    <p:extLst>
      <p:ext uri="{BB962C8B-B14F-4D97-AF65-F5344CB8AC3E}">
        <p14:creationId xmlns:p14="http://schemas.microsoft.com/office/powerpoint/2010/main" val="369744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Arrays</a:t>
            </a:r>
          </a:p>
        </p:txBody>
      </p:sp>
      <p:sp>
        <p:nvSpPr>
          <p:cNvPr id="3" name="Content Placeholder 2"/>
          <p:cNvSpPr>
            <a:spLocks noGrp="1"/>
          </p:cNvSpPr>
          <p:nvPr>
            <p:ph idx="1"/>
          </p:nvPr>
        </p:nvSpPr>
        <p:spPr/>
        <p:txBody>
          <a:bodyPr/>
          <a:lstStyle/>
          <a:p>
            <a:r>
              <a:rPr lang="en-US" dirty="0"/>
              <a:t>We can find the length of an array with .length</a:t>
            </a:r>
          </a:p>
        </p:txBody>
      </p:sp>
      <p:sp>
        <p:nvSpPr>
          <p:cNvPr id="4" name="Rectangle 3"/>
          <p:cNvSpPr/>
          <p:nvPr/>
        </p:nvSpPr>
        <p:spPr>
          <a:xfrm>
            <a:off x="1097280" y="2345739"/>
            <a:ext cx="6096000" cy="3693319"/>
          </a:xfrm>
          <a:prstGeom prst="rect">
            <a:avLst/>
          </a:prstGeom>
        </p:spPr>
        <p:txBody>
          <a:bodyPr>
            <a:spAutoFit/>
          </a:bodyPr>
          <a:lstStyle/>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 </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"hi"</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0</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"Bob"</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0</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a</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Length</a:t>
            </a:r>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4082099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Arrays</a:t>
            </a:r>
          </a:p>
        </p:txBody>
      </p:sp>
      <p:sp>
        <p:nvSpPr>
          <p:cNvPr id="3" name="Content Placeholder 2"/>
          <p:cNvSpPr>
            <a:spLocks noGrp="1"/>
          </p:cNvSpPr>
          <p:nvPr>
            <p:ph idx="1"/>
          </p:nvPr>
        </p:nvSpPr>
        <p:spPr/>
        <p:txBody>
          <a:bodyPr/>
          <a:lstStyle/>
          <a:p>
            <a:r>
              <a:rPr lang="en-US" dirty="0"/>
              <a:t>You can have arrays of arrays:</a:t>
            </a:r>
          </a:p>
        </p:txBody>
      </p:sp>
      <p:sp>
        <p:nvSpPr>
          <p:cNvPr id="4" name="Rectangle 3"/>
          <p:cNvSpPr/>
          <p:nvPr/>
        </p:nvSpPr>
        <p:spPr>
          <a:xfrm>
            <a:off x="1097280" y="2496903"/>
            <a:ext cx="6096000" cy="3139321"/>
          </a:xfrm>
          <a:prstGeom prst="rect">
            <a:avLst/>
          </a:prstGeom>
        </p:spPr>
        <p:txBody>
          <a:bodyPr>
            <a:spAutoFit/>
          </a:bodyPr>
          <a:lstStyle/>
          <a:p>
            <a:r>
              <a:rPr lang="en-US" dirty="0"/>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r>
              <a:rPr lang="en-US" dirty="0">
                <a:solidFill>
                  <a:prstClr val="black"/>
                </a:solidFill>
                <a:latin typeface="Lucida Console" panose="020B0609040504020204" pitchFamily="49" charset="0"/>
              </a:rPr>
              <a:t>) </a:t>
            </a:r>
          </a:p>
          <a:p>
            <a:r>
              <a:rPr lang="en-US" dirty="0">
                <a:solidFill>
                  <a:srgbClr val="FF4500"/>
                </a:solidFill>
                <a:latin typeface="Lucida Console" panose="020B0609040504020204" pitchFamily="49" charset="0"/>
              </a:rPr>
              <a:t>$b</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"b"</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"c"</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$c</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a</a:t>
            </a:r>
            <a:r>
              <a:rPr lang="en-US" dirty="0" err="1">
                <a:solidFill>
                  <a:srgbClr val="A9A9A9"/>
                </a:solidFill>
                <a:latin typeface="Lucida Console" panose="020B0609040504020204" pitchFamily="49" charset="0"/>
              </a:rPr>
              <a:t>,</a:t>
            </a:r>
            <a:r>
              <a:rPr lang="en-US" dirty="0" err="1">
                <a:solidFill>
                  <a:srgbClr val="FF4500"/>
                </a:solidFill>
                <a:latin typeface="Lucida Console" panose="020B0609040504020204" pitchFamily="49" charset="0"/>
              </a:rPr>
              <a:t>$b</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$c</a:t>
            </a:r>
            <a:r>
              <a:rPr lang="en-US" dirty="0">
                <a:solidFill>
                  <a:prstClr val="black"/>
                </a:solidFill>
                <a:latin typeface="Lucida Console" panose="020B0609040504020204" pitchFamily="49" charset="0"/>
              </a:rPr>
              <a:t> </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$d</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4</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5</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6</a:t>
            </a:r>
            <a:r>
              <a:rPr lang="en-US" dirty="0">
                <a:solidFill>
                  <a:prstClr val="black"/>
                </a:solidFill>
                <a:latin typeface="Lucida Console" panose="020B0609040504020204" pitchFamily="49" charset="0"/>
              </a:rPr>
              <a:t>)</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t>
            </a:r>
            <a:r>
              <a:rPr lang="en-US" dirty="0">
                <a:solidFill>
                  <a:srgbClr val="8B0000"/>
                </a:solidFill>
                <a:latin typeface="Lucida Console" panose="020B0609040504020204" pitchFamily="49" charset="0"/>
              </a:rPr>
              <a:t>"D"</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"E"</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"F"</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$d </a:t>
            </a:r>
          </a:p>
        </p:txBody>
      </p:sp>
    </p:spTree>
    <p:extLst>
      <p:ext uri="{BB962C8B-B14F-4D97-AF65-F5344CB8AC3E}">
        <p14:creationId xmlns:p14="http://schemas.microsoft.com/office/powerpoint/2010/main" val="2045953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Arrays</a:t>
            </a:r>
          </a:p>
        </p:txBody>
      </p:sp>
      <p:sp>
        <p:nvSpPr>
          <p:cNvPr id="3" name="Content Placeholder 2"/>
          <p:cNvSpPr>
            <a:spLocks noGrp="1"/>
          </p:cNvSpPr>
          <p:nvPr>
            <p:ph idx="1"/>
          </p:nvPr>
        </p:nvSpPr>
        <p:spPr/>
        <p:txBody>
          <a:bodyPr/>
          <a:lstStyle/>
          <a:p>
            <a:r>
              <a:rPr lang="en-US" dirty="0"/>
              <a:t>Arrays can have arrays but changing the underlying array doesn’t change the new array of arrays.  You can directly change subarray elements though:</a:t>
            </a:r>
          </a:p>
        </p:txBody>
      </p:sp>
      <p:sp>
        <p:nvSpPr>
          <p:cNvPr id="4" name="Rectangle 3"/>
          <p:cNvSpPr/>
          <p:nvPr/>
        </p:nvSpPr>
        <p:spPr>
          <a:xfrm>
            <a:off x="1097280" y="2496741"/>
            <a:ext cx="6096000" cy="3693319"/>
          </a:xfrm>
          <a:prstGeom prst="rect">
            <a:avLst/>
          </a:prstGeom>
        </p:spPr>
        <p:txBody>
          <a:bodyPr>
            <a:spAutoFit/>
          </a:bodyPr>
          <a:lstStyle/>
          <a:p>
            <a:r>
              <a:rPr lang="en-US" dirty="0"/>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r>
              <a:rPr lang="en-US" dirty="0">
                <a:solidFill>
                  <a:prstClr val="black"/>
                </a:solidFill>
                <a:latin typeface="Lucida Console" panose="020B0609040504020204" pitchFamily="49" charset="0"/>
              </a:rPr>
              <a:t>)</a:t>
            </a:r>
          </a:p>
          <a:p>
            <a:r>
              <a:rPr lang="en-US" dirty="0">
                <a:solidFill>
                  <a:srgbClr val="FF4500"/>
                </a:solidFill>
                <a:latin typeface="Lucida Console" panose="020B0609040504020204" pitchFamily="49" charset="0"/>
              </a:rPr>
              <a:t>$b</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a"</a:t>
            </a:r>
            <a:r>
              <a:rPr lang="en-US" dirty="0" err="1">
                <a:solidFill>
                  <a:srgbClr val="A9A9A9"/>
                </a:solidFill>
                <a:latin typeface="Lucida Console" panose="020B0609040504020204" pitchFamily="49" charset="0"/>
              </a:rPr>
              <a:t>,</a:t>
            </a:r>
            <a:r>
              <a:rPr lang="en-US" dirty="0" err="1">
                <a:solidFill>
                  <a:srgbClr val="8B0000"/>
                </a:solidFill>
                <a:latin typeface="Lucida Console" panose="020B0609040504020204" pitchFamily="49" charset="0"/>
              </a:rPr>
              <a:t>"b"</a:t>
            </a:r>
            <a:r>
              <a:rPr lang="en-US" dirty="0" err="1">
                <a:solidFill>
                  <a:srgbClr val="A9A9A9"/>
                </a:solidFill>
                <a:latin typeface="Lucida Console" panose="020B0609040504020204" pitchFamily="49" charset="0"/>
              </a:rPr>
              <a:t>,</a:t>
            </a:r>
            <a:r>
              <a:rPr lang="en-US" dirty="0" err="1">
                <a:solidFill>
                  <a:srgbClr val="8B0000"/>
                </a:solidFill>
                <a:latin typeface="Lucida Console" panose="020B0609040504020204" pitchFamily="49" charset="0"/>
              </a:rPr>
              <a:t>"c</a:t>
            </a:r>
            <a:r>
              <a:rPr lang="en-US" dirty="0">
                <a:solidFill>
                  <a:srgbClr val="8B0000"/>
                </a:solidFill>
                <a:latin typeface="Lucida Console" panose="020B0609040504020204" pitchFamily="49" charset="0"/>
              </a:rPr>
              <a:t>"</a:t>
            </a:r>
            <a:r>
              <a:rPr lang="en-US" dirty="0">
                <a:solidFill>
                  <a:prstClr val="black"/>
                </a:solidFill>
                <a:latin typeface="Lucida Console" panose="020B0609040504020204" pitchFamily="49" charset="0"/>
              </a:rPr>
              <a:t>)</a:t>
            </a:r>
          </a:p>
          <a:p>
            <a:r>
              <a:rPr lang="en-US" dirty="0">
                <a:solidFill>
                  <a:srgbClr val="FF4500"/>
                </a:solidFill>
                <a:latin typeface="Lucida Console" panose="020B0609040504020204" pitchFamily="49" charset="0"/>
              </a:rPr>
              <a:t>$c</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1.1</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"house"</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7</a:t>
            </a:r>
            <a:r>
              <a:rPr lang="en-US" dirty="0">
                <a:solidFill>
                  <a:prstClr val="black"/>
                </a:solidFill>
                <a:latin typeface="Lucida Console" panose="020B0609040504020204" pitchFamily="49" charset="0"/>
              </a:rPr>
              <a:t>)</a:t>
            </a:r>
          </a:p>
          <a:p>
            <a:r>
              <a:rPr lang="en-US" dirty="0">
                <a:solidFill>
                  <a:srgbClr val="FF4500"/>
                </a:solidFill>
                <a:latin typeface="Lucida Console" panose="020B0609040504020204" pitchFamily="49" charset="0"/>
              </a:rPr>
              <a:t>$d</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$b</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$c</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$d</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4</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$d</a:t>
            </a:r>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$d</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0</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4</a:t>
            </a:r>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$d </a:t>
            </a:r>
          </a:p>
        </p:txBody>
      </p:sp>
    </p:spTree>
    <p:extLst>
      <p:ext uri="{BB962C8B-B14F-4D97-AF65-F5344CB8AC3E}">
        <p14:creationId xmlns:p14="http://schemas.microsoft.com/office/powerpoint/2010/main" val="247892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Arrays</a:t>
            </a:r>
          </a:p>
        </p:txBody>
      </p:sp>
      <p:sp>
        <p:nvSpPr>
          <p:cNvPr id="3" name="Content Placeholder 2"/>
          <p:cNvSpPr>
            <a:spLocks noGrp="1"/>
          </p:cNvSpPr>
          <p:nvPr>
            <p:ph idx="1"/>
          </p:nvPr>
        </p:nvSpPr>
        <p:spPr/>
        <p:txBody>
          <a:bodyPr/>
          <a:lstStyle/>
          <a:p>
            <a:r>
              <a:rPr lang="en-US" dirty="0"/>
              <a:t>You cannot just say $a = $b.  That will just create two pointers ($a and $b) pointing at the same array.  To copy an array you must iterate through the original array and add each element to the new array.  Much like inserting an element into an existing array:</a:t>
            </a:r>
          </a:p>
        </p:txBody>
      </p:sp>
      <p:sp>
        <p:nvSpPr>
          <p:cNvPr id="5" name="TextBox 4">
            <a:extLst>
              <a:ext uri="{FF2B5EF4-FFF2-40B4-BE49-F238E27FC236}">
                <a16:creationId xmlns:a16="http://schemas.microsoft.com/office/drawing/2014/main" id="{823C3ABA-37AF-405D-B8A0-DD8A787A9E41}"/>
              </a:ext>
            </a:extLst>
          </p:cNvPr>
          <p:cNvSpPr txBox="1"/>
          <p:nvPr/>
        </p:nvSpPr>
        <p:spPr>
          <a:xfrm>
            <a:off x="1097281" y="2943726"/>
            <a:ext cx="4284846" cy="3508653"/>
          </a:xfrm>
          <a:prstGeom prst="rect">
            <a:avLst/>
          </a:prstGeom>
          <a:noFill/>
        </p:spPr>
        <p:txBody>
          <a:bodyPr wrap="square" rtlCol="0">
            <a:spAutoFit/>
          </a:bodyPr>
          <a:lstStyle/>
          <a:p>
            <a:r>
              <a:rPr lang="en-US" sz="1200" dirty="0"/>
              <a:t> </a:t>
            </a:r>
            <a:r>
              <a:rPr lang="en-US" sz="1200" dirty="0" err="1">
                <a:solidFill>
                  <a:srgbClr val="0000FF"/>
                </a:solidFill>
                <a:latin typeface="Lucida Console" panose="020B0609040504020204" pitchFamily="49" charset="0"/>
              </a:rPr>
              <a:t>cls</a:t>
            </a:r>
            <a:endParaRPr lang="en-US" sz="1200" dirty="0">
              <a:solidFill>
                <a:prstClr val="black"/>
              </a:solidFill>
              <a:latin typeface="Lucida Console" panose="020B0609040504020204" pitchFamily="49" charset="0"/>
            </a:endParaRPr>
          </a:p>
          <a:p>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original_array</a:t>
            </a:r>
            <a:r>
              <a:rPr lang="en-US" sz="1200" dirty="0">
                <a:solidFill>
                  <a:srgbClr val="696969"/>
                </a:solidFill>
                <a:latin typeface="Lucida Console" panose="020B0609040504020204" pitchFamily="49" charset="0"/>
              </a:rPr>
              <a:t>=</a:t>
            </a:r>
            <a:r>
              <a:rPr lang="en-US" sz="1200" dirty="0">
                <a:solidFill>
                  <a:prstClr val="black"/>
                </a:solidFill>
                <a:latin typeface="Lucida Console" panose="020B0609040504020204" pitchFamily="49" charset="0"/>
              </a:rPr>
              <a:t>@(</a:t>
            </a:r>
            <a:r>
              <a:rPr lang="en-US" sz="1200" dirty="0">
                <a:solidFill>
                  <a:srgbClr val="800080"/>
                </a:solidFill>
                <a:latin typeface="Lucida Console" panose="020B0609040504020204" pitchFamily="49" charset="0"/>
              </a:rPr>
              <a:t>1</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2</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3</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4</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5</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6</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7</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8</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9</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10</a:t>
            </a:r>
            <a:r>
              <a:rPr lang="en-US" sz="1200" dirty="0">
                <a:solidFill>
                  <a:prstClr val="black"/>
                </a:solidFill>
                <a:latin typeface="Lucida Console" panose="020B0609040504020204" pitchFamily="49" charset="0"/>
              </a:rPr>
              <a:t>)</a:t>
            </a:r>
          </a:p>
          <a:p>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copied_array</a:t>
            </a:r>
            <a:r>
              <a:rPr lang="en-US" sz="1200" dirty="0">
                <a:solidFill>
                  <a:srgbClr val="696969"/>
                </a:solidFill>
                <a:latin typeface="Lucida Console" panose="020B0609040504020204" pitchFamily="49" charset="0"/>
              </a:rPr>
              <a:t>=</a:t>
            </a:r>
            <a:r>
              <a:rPr lang="en-US" sz="1200" dirty="0">
                <a:solidFill>
                  <a:prstClr val="black"/>
                </a:solidFill>
                <a:latin typeface="Lucida Console" panose="020B0609040504020204" pitchFamily="49" charset="0"/>
              </a:rPr>
              <a:t>@()</a:t>
            </a:r>
          </a:p>
          <a:p>
            <a:endParaRPr lang="en-US" sz="1200" dirty="0">
              <a:solidFill>
                <a:prstClr val="black"/>
              </a:solidFill>
              <a:latin typeface="Lucida Console" panose="020B0609040504020204" pitchFamily="49" charset="0"/>
            </a:endParaRPr>
          </a:p>
          <a:p>
            <a:r>
              <a:rPr lang="en-US" sz="1200" dirty="0">
                <a:solidFill>
                  <a:srgbClr val="00008B"/>
                </a:solidFill>
                <a:latin typeface="Lucida Console" panose="020B0609040504020204" pitchFamily="49" charset="0"/>
              </a:rPr>
              <a:t>foreach</a:t>
            </a:r>
            <a:r>
              <a:rPr lang="en-US" sz="1200" dirty="0">
                <a:solidFill>
                  <a:prstClr val="black"/>
                </a:solidFill>
                <a:latin typeface="Lucida Console" panose="020B0609040504020204" pitchFamily="49" charset="0"/>
              </a:rPr>
              <a:t> (</a:t>
            </a:r>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i</a:t>
            </a:r>
            <a:r>
              <a:rPr lang="en-US" sz="1200" dirty="0">
                <a:solidFill>
                  <a:prstClr val="black"/>
                </a:solidFill>
                <a:latin typeface="Lucida Console" panose="020B0609040504020204" pitchFamily="49" charset="0"/>
              </a:rPr>
              <a:t> </a:t>
            </a:r>
            <a:r>
              <a:rPr lang="en-US" sz="1200" dirty="0">
                <a:solidFill>
                  <a:srgbClr val="00008B"/>
                </a:solidFill>
                <a:latin typeface="Lucida Console" panose="020B0609040504020204" pitchFamily="49" charset="0"/>
              </a:rPr>
              <a:t>in</a:t>
            </a:r>
            <a:r>
              <a:rPr lang="en-US" sz="1200" dirty="0">
                <a:solidFill>
                  <a:prstClr val="black"/>
                </a:solidFill>
                <a:latin typeface="Lucida Console" panose="020B0609040504020204" pitchFamily="49" charset="0"/>
              </a:rPr>
              <a:t> </a:t>
            </a:r>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original_array</a:t>
            </a:r>
            <a:r>
              <a:rPr lang="en-US" sz="1200" dirty="0">
                <a:solidFill>
                  <a:prstClr val="black"/>
                </a:solidFill>
                <a:latin typeface="Lucida Console" panose="020B0609040504020204" pitchFamily="49" charset="0"/>
              </a:rPr>
              <a:t>)</a:t>
            </a:r>
          </a:p>
          <a:p>
            <a:r>
              <a:rPr lang="en-US" sz="1200" dirty="0">
                <a:solidFill>
                  <a:prstClr val="black"/>
                </a:solidFill>
                <a:latin typeface="Lucida Console" panose="020B0609040504020204" pitchFamily="49" charset="0"/>
              </a:rPr>
              <a:t>{</a:t>
            </a:r>
          </a:p>
          <a:p>
            <a:r>
              <a:rPr lang="en-US" sz="1200" dirty="0">
                <a:solidFill>
                  <a:prstClr val="black"/>
                </a:solidFill>
                <a:latin typeface="Lucida Console" panose="020B0609040504020204" pitchFamily="49" charset="0"/>
              </a:rPr>
              <a:t>    </a:t>
            </a:r>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copied_array</a:t>
            </a:r>
            <a:r>
              <a:rPr lang="en-US" sz="1200" dirty="0">
                <a:solidFill>
                  <a:prstClr val="black"/>
                </a:solidFill>
                <a:latin typeface="Lucida Console" panose="020B0609040504020204" pitchFamily="49" charset="0"/>
              </a:rPr>
              <a:t> </a:t>
            </a:r>
            <a:r>
              <a:rPr lang="en-US" sz="1200" dirty="0">
                <a:solidFill>
                  <a:srgbClr val="69696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i</a:t>
            </a:r>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a:t>
            </a:r>
          </a:p>
          <a:p>
            <a:endParaRPr lang="en-US" sz="1200" dirty="0">
              <a:solidFill>
                <a:prstClr val="black"/>
              </a:solidFill>
              <a:latin typeface="Lucida Console" panose="020B0609040504020204" pitchFamily="49" charset="0"/>
            </a:endParaRPr>
          </a:p>
          <a:p>
            <a:r>
              <a:rPr lang="en-US" sz="1200" dirty="0">
                <a:solidFill>
                  <a:srgbClr val="0000FF"/>
                </a:solidFill>
                <a:latin typeface="Lucida Console" panose="020B0609040504020204" pitchFamily="49" charset="0"/>
              </a:rPr>
              <a:t>write-host</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"original: </a:t>
            </a:r>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original_array</a:t>
            </a:r>
            <a:r>
              <a:rPr lang="en-US" sz="1200" dirty="0">
                <a:solidFill>
                  <a:srgbClr val="8B0000"/>
                </a:solidFill>
                <a:latin typeface="Lucida Console" panose="020B0609040504020204" pitchFamily="49" charset="0"/>
              </a:rPr>
              <a:t>"</a:t>
            </a:r>
            <a:endParaRPr lang="en-US" sz="1200" dirty="0">
              <a:solidFill>
                <a:prstClr val="black"/>
              </a:solidFill>
              <a:latin typeface="Lucida Console" panose="020B0609040504020204" pitchFamily="49" charset="0"/>
            </a:endParaRPr>
          </a:p>
          <a:p>
            <a:r>
              <a:rPr lang="en-US" sz="1200" dirty="0">
                <a:solidFill>
                  <a:srgbClr val="0000FF"/>
                </a:solidFill>
                <a:latin typeface="Lucida Console" panose="020B0609040504020204" pitchFamily="49" charset="0"/>
              </a:rPr>
              <a:t>Write-Host</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"copy:     </a:t>
            </a:r>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copied_array</a:t>
            </a:r>
            <a:r>
              <a:rPr lang="en-US" sz="1200" dirty="0">
                <a:solidFill>
                  <a:srgbClr val="8B0000"/>
                </a:solidFill>
                <a:latin typeface="Lucida Console" panose="020B0609040504020204" pitchFamily="49" charset="0"/>
              </a:rPr>
              <a:t>"</a:t>
            </a:r>
            <a:endParaRPr lang="en-US" sz="1200" dirty="0">
              <a:solidFill>
                <a:prstClr val="black"/>
              </a:solidFill>
              <a:latin typeface="Lucida Console" panose="020B0609040504020204" pitchFamily="49" charset="0"/>
            </a:endParaRPr>
          </a:p>
          <a:p>
            <a:endParaRPr lang="en-US" sz="1200" dirty="0">
              <a:solidFill>
                <a:prstClr val="black"/>
              </a:solidFill>
              <a:latin typeface="Lucida Console" panose="020B0609040504020204" pitchFamily="49" charset="0"/>
            </a:endParaRPr>
          </a:p>
          <a:p>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copied_array</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0</a:t>
            </a:r>
            <a:r>
              <a:rPr lang="en-US" sz="1200" dirty="0">
                <a:solidFill>
                  <a:srgbClr val="696969"/>
                </a:solidFill>
                <a:latin typeface="Lucida Console" panose="020B0609040504020204" pitchFamily="49" charset="0"/>
              </a:rPr>
              <a:t>]=</a:t>
            </a:r>
            <a:r>
              <a:rPr lang="en-US" sz="1200" dirty="0">
                <a:solidFill>
                  <a:srgbClr val="800080"/>
                </a:solidFill>
                <a:latin typeface="Lucida Console" panose="020B0609040504020204" pitchFamily="49" charset="0"/>
              </a:rPr>
              <a:t>0</a:t>
            </a:r>
            <a:endParaRPr lang="en-US" sz="1200" dirty="0">
              <a:solidFill>
                <a:prstClr val="black"/>
              </a:solidFill>
              <a:latin typeface="Lucida Console" panose="020B0609040504020204" pitchFamily="49" charset="0"/>
            </a:endParaRPr>
          </a:p>
          <a:p>
            <a:r>
              <a:rPr lang="en-US" sz="1200" dirty="0">
                <a:solidFill>
                  <a:srgbClr val="0000FF"/>
                </a:solidFill>
                <a:latin typeface="Lucida Console" panose="020B0609040504020204" pitchFamily="49" charset="0"/>
              </a:rPr>
              <a:t>Write-Host</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"______________________________"</a:t>
            </a:r>
            <a:endParaRPr lang="en-US" sz="1200" dirty="0">
              <a:solidFill>
                <a:prstClr val="black"/>
              </a:solidFill>
              <a:latin typeface="Lucida Console" panose="020B0609040504020204" pitchFamily="49" charset="0"/>
            </a:endParaRPr>
          </a:p>
          <a:p>
            <a:endParaRPr lang="en-US" sz="1200" dirty="0">
              <a:solidFill>
                <a:prstClr val="black"/>
              </a:solidFill>
              <a:latin typeface="Lucida Console" panose="020B0609040504020204" pitchFamily="49" charset="0"/>
            </a:endParaRPr>
          </a:p>
          <a:p>
            <a:r>
              <a:rPr lang="en-US" sz="1200" dirty="0">
                <a:solidFill>
                  <a:srgbClr val="0000FF"/>
                </a:solidFill>
                <a:latin typeface="Lucida Console" panose="020B0609040504020204" pitchFamily="49" charset="0"/>
              </a:rPr>
              <a:t>write-host</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"original: </a:t>
            </a:r>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original_array</a:t>
            </a:r>
            <a:r>
              <a:rPr lang="en-US" sz="1200" dirty="0">
                <a:solidFill>
                  <a:srgbClr val="8B0000"/>
                </a:solidFill>
                <a:latin typeface="Lucida Console" panose="020B0609040504020204" pitchFamily="49" charset="0"/>
              </a:rPr>
              <a:t>"</a:t>
            </a:r>
            <a:endParaRPr lang="en-US" sz="1200" dirty="0">
              <a:solidFill>
                <a:prstClr val="black"/>
              </a:solidFill>
              <a:latin typeface="Lucida Console" panose="020B0609040504020204" pitchFamily="49" charset="0"/>
            </a:endParaRPr>
          </a:p>
          <a:p>
            <a:r>
              <a:rPr lang="en-US" sz="1200" dirty="0">
                <a:solidFill>
                  <a:srgbClr val="0000FF"/>
                </a:solidFill>
                <a:latin typeface="Lucida Console" panose="020B0609040504020204" pitchFamily="49" charset="0"/>
              </a:rPr>
              <a:t>Write-Host</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"copy:     </a:t>
            </a:r>
            <a:r>
              <a:rPr lang="en-US" sz="1200" dirty="0">
                <a:solidFill>
                  <a:srgbClr val="A82D00"/>
                </a:solidFill>
                <a:latin typeface="Lucida Console" panose="020B0609040504020204" pitchFamily="49" charset="0"/>
              </a:rPr>
              <a:t>$</a:t>
            </a:r>
            <a:r>
              <a:rPr lang="en-US" sz="1200" dirty="0" err="1">
                <a:solidFill>
                  <a:srgbClr val="A82D00"/>
                </a:solidFill>
                <a:latin typeface="Lucida Console" panose="020B0609040504020204" pitchFamily="49" charset="0"/>
              </a:rPr>
              <a:t>copied_array</a:t>
            </a:r>
            <a:r>
              <a:rPr lang="en-US" sz="1200" dirty="0">
                <a:solidFill>
                  <a:srgbClr val="8B0000"/>
                </a:solidFill>
                <a:latin typeface="Lucida Console" panose="020B0609040504020204" pitchFamily="49" charset="0"/>
              </a:rPr>
              <a:t>" </a:t>
            </a:r>
          </a:p>
          <a:p>
            <a:endParaRPr lang="en-US" dirty="0"/>
          </a:p>
        </p:txBody>
      </p:sp>
    </p:spTree>
    <p:extLst>
      <p:ext uri="{BB962C8B-B14F-4D97-AF65-F5344CB8AC3E}">
        <p14:creationId xmlns:p14="http://schemas.microsoft.com/office/powerpoint/2010/main" val="100998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Preferably name your function in the Verb-Noun pattern of PowerShell</a:t>
            </a:r>
          </a:p>
        </p:txBody>
      </p:sp>
    </p:spTree>
    <p:extLst>
      <p:ext uri="{BB962C8B-B14F-4D97-AF65-F5344CB8AC3E}">
        <p14:creationId xmlns:p14="http://schemas.microsoft.com/office/powerpoint/2010/main" val="180911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Arrays</a:t>
            </a:r>
          </a:p>
        </p:txBody>
      </p:sp>
      <p:sp>
        <p:nvSpPr>
          <p:cNvPr id="3" name="Content Placeholder 2"/>
          <p:cNvSpPr>
            <a:spLocks noGrp="1"/>
          </p:cNvSpPr>
          <p:nvPr>
            <p:ph idx="1"/>
          </p:nvPr>
        </p:nvSpPr>
        <p:spPr/>
        <p:txBody>
          <a:bodyPr/>
          <a:lstStyle/>
          <a:p>
            <a:r>
              <a:rPr lang="en-US" dirty="0"/>
              <a:t>Checking to see if an array has a certain value:</a:t>
            </a:r>
          </a:p>
        </p:txBody>
      </p:sp>
      <p:sp>
        <p:nvSpPr>
          <p:cNvPr id="4" name="Rectangle 3"/>
          <p:cNvSpPr/>
          <p:nvPr/>
        </p:nvSpPr>
        <p:spPr>
          <a:xfrm>
            <a:off x="1097280" y="2588829"/>
            <a:ext cx="4554220" cy="2031325"/>
          </a:xfrm>
          <a:prstGeom prst="rect">
            <a:avLst/>
          </a:prstGeom>
        </p:spPr>
        <p:txBody>
          <a:bodyPr wrap="square">
            <a:spAutoFit/>
          </a:bodyPr>
          <a:lstStyle/>
          <a:p>
            <a:r>
              <a:rPr lang="en-US" dirty="0"/>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a:p>
            <a:r>
              <a:rPr lang="pt-BR" dirty="0">
                <a:solidFill>
                  <a:srgbClr val="FF4500"/>
                </a:solidFill>
                <a:latin typeface="Lucida Console" panose="020B0609040504020204" pitchFamily="49" charset="0"/>
              </a:rPr>
              <a:t>$a</a:t>
            </a:r>
            <a:r>
              <a:rPr lang="pt-BR" dirty="0">
                <a:solidFill>
                  <a:prstClr val="black"/>
                </a:solidFill>
                <a:latin typeface="Lucida Console" panose="020B0609040504020204" pitchFamily="49" charset="0"/>
              </a:rPr>
              <a:t> </a:t>
            </a:r>
            <a:r>
              <a:rPr lang="pt-BR" dirty="0">
                <a:solidFill>
                  <a:srgbClr val="A9A9A9"/>
                </a:solidFill>
                <a:latin typeface="Lucida Console" panose="020B0609040504020204" pitchFamily="49" charset="0"/>
              </a:rPr>
              <a:t>=</a:t>
            </a:r>
            <a:r>
              <a:rPr lang="pt-BR" dirty="0">
                <a:solidFill>
                  <a:prstClr val="black"/>
                </a:solidFill>
                <a:latin typeface="Lucida Console" panose="020B0609040504020204" pitchFamily="49" charset="0"/>
              </a:rPr>
              <a:t> @(</a:t>
            </a:r>
            <a:r>
              <a:rPr lang="pt-BR" dirty="0">
                <a:solidFill>
                  <a:srgbClr val="800080"/>
                </a:solidFill>
                <a:latin typeface="Lucida Console" panose="020B0609040504020204" pitchFamily="49" charset="0"/>
              </a:rPr>
              <a:t>1</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2</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3</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"a"</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"b"</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"c"</a:t>
            </a:r>
            <a:r>
              <a:rPr lang="pt-BR"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a</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Contains</a:t>
            </a:r>
            <a:r>
              <a:rPr lang="en-US" dirty="0">
                <a:solidFill>
                  <a:prstClr val="black"/>
                </a:solidFill>
                <a:latin typeface="Lucida Console" panose="020B0609040504020204" pitchFamily="49" charset="0"/>
              </a:rPr>
              <a:t>(</a:t>
            </a:r>
            <a:r>
              <a:rPr lang="en-US" dirty="0">
                <a:solidFill>
                  <a:srgbClr val="8B0000"/>
                </a:solidFill>
                <a:latin typeface="Lucida Console" panose="020B0609040504020204" pitchFamily="49" charset="0"/>
              </a:rPr>
              <a:t>"a"</a:t>
            </a:r>
            <a:r>
              <a:rPr lang="en-US" dirty="0">
                <a:solidFill>
                  <a:prstClr val="black"/>
                </a:solidFill>
                <a:latin typeface="Lucida Console" panose="020B0609040504020204" pitchFamily="49" charset="0"/>
              </a:rPr>
              <a:t>) </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$dog </a:t>
            </a:r>
          </a:p>
        </p:txBody>
      </p:sp>
      <p:sp>
        <p:nvSpPr>
          <p:cNvPr id="6" name="Rectangle 5"/>
          <p:cNvSpPr/>
          <p:nvPr/>
        </p:nvSpPr>
        <p:spPr>
          <a:xfrm>
            <a:off x="6954981" y="2588829"/>
            <a:ext cx="4729019" cy="2031325"/>
          </a:xfrm>
          <a:prstGeom prst="rect">
            <a:avLst/>
          </a:prstGeom>
        </p:spPr>
        <p:txBody>
          <a:bodyPr wrap="square">
            <a:spAutoFit/>
          </a:bodyPr>
          <a:lstStyle/>
          <a:p>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a:p>
            <a:r>
              <a:rPr lang="pt-BR" dirty="0">
                <a:solidFill>
                  <a:srgbClr val="FF4500"/>
                </a:solidFill>
                <a:latin typeface="Lucida Console" panose="020B0609040504020204" pitchFamily="49" charset="0"/>
              </a:rPr>
              <a:t>$a</a:t>
            </a:r>
            <a:r>
              <a:rPr lang="pt-BR" dirty="0">
                <a:solidFill>
                  <a:prstClr val="black"/>
                </a:solidFill>
                <a:latin typeface="Lucida Console" panose="020B0609040504020204" pitchFamily="49" charset="0"/>
              </a:rPr>
              <a:t> </a:t>
            </a:r>
            <a:r>
              <a:rPr lang="pt-BR" dirty="0">
                <a:solidFill>
                  <a:srgbClr val="A9A9A9"/>
                </a:solidFill>
                <a:latin typeface="Lucida Console" panose="020B0609040504020204" pitchFamily="49" charset="0"/>
              </a:rPr>
              <a:t>=</a:t>
            </a:r>
            <a:r>
              <a:rPr lang="pt-BR" dirty="0">
                <a:solidFill>
                  <a:prstClr val="black"/>
                </a:solidFill>
                <a:latin typeface="Lucida Console" panose="020B0609040504020204" pitchFamily="49" charset="0"/>
              </a:rPr>
              <a:t> @(</a:t>
            </a:r>
            <a:r>
              <a:rPr lang="pt-BR" dirty="0">
                <a:solidFill>
                  <a:srgbClr val="800080"/>
                </a:solidFill>
                <a:latin typeface="Lucida Console" panose="020B0609040504020204" pitchFamily="49" charset="0"/>
              </a:rPr>
              <a:t>1</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2</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3</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"a"</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"b"</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"c"</a:t>
            </a:r>
            <a:r>
              <a:rPr lang="pt-BR"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-Contains</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  </a:t>
            </a:r>
            <a:endParaRPr lang="en-US" dirty="0"/>
          </a:p>
        </p:txBody>
      </p:sp>
    </p:spTree>
    <p:extLst>
      <p:ext uri="{BB962C8B-B14F-4D97-AF65-F5344CB8AC3E}">
        <p14:creationId xmlns:p14="http://schemas.microsoft.com/office/powerpoint/2010/main" val="149190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Arrays</a:t>
            </a:r>
          </a:p>
        </p:txBody>
      </p:sp>
      <p:sp>
        <p:nvSpPr>
          <p:cNvPr id="3" name="Content Placeholder 2"/>
          <p:cNvSpPr>
            <a:spLocks noGrp="1"/>
          </p:cNvSpPr>
          <p:nvPr>
            <p:ph idx="1"/>
          </p:nvPr>
        </p:nvSpPr>
        <p:spPr/>
        <p:txBody>
          <a:bodyPr/>
          <a:lstStyle/>
          <a:p>
            <a:r>
              <a:rPr lang="en-US" dirty="0"/>
              <a:t>Sorting needs piped and can use switches:</a:t>
            </a:r>
          </a:p>
        </p:txBody>
      </p:sp>
      <p:sp>
        <p:nvSpPr>
          <p:cNvPr id="4" name="Rectangle 3"/>
          <p:cNvSpPr/>
          <p:nvPr/>
        </p:nvSpPr>
        <p:spPr>
          <a:xfrm>
            <a:off x="1097280" y="2605038"/>
            <a:ext cx="4897120" cy="2308324"/>
          </a:xfrm>
          <a:prstGeom prst="rect">
            <a:avLst/>
          </a:prstGeom>
        </p:spPr>
        <p:txBody>
          <a:bodyPr wrap="square">
            <a:spAutoFit/>
          </a:bodyPr>
          <a:lstStyle/>
          <a:p>
            <a:r>
              <a:rPr lang="en-US" dirty="0"/>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a:p>
            <a:r>
              <a:rPr lang="pt-BR" dirty="0">
                <a:solidFill>
                  <a:srgbClr val="FF4500"/>
                </a:solidFill>
                <a:latin typeface="Lucida Console" panose="020B0609040504020204" pitchFamily="49" charset="0"/>
              </a:rPr>
              <a:t>$a</a:t>
            </a:r>
            <a:r>
              <a:rPr lang="pt-BR" dirty="0">
                <a:solidFill>
                  <a:prstClr val="black"/>
                </a:solidFill>
                <a:latin typeface="Lucida Console" panose="020B0609040504020204" pitchFamily="49" charset="0"/>
              </a:rPr>
              <a:t> </a:t>
            </a:r>
            <a:r>
              <a:rPr lang="pt-BR" dirty="0">
                <a:solidFill>
                  <a:srgbClr val="A9A9A9"/>
                </a:solidFill>
                <a:latin typeface="Lucida Console" panose="020B0609040504020204" pitchFamily="49" charset="0"/>
              </a:rPr>
              <a:t>=</a:t>
            </a:r>
            <a:r>
              <a:rPr lang="pt-BR" dirty="0">
                <a:solidFill>
                  <a:prstClr val="black"/>
                </a:solidFill>
                <a:latin typeface="Lucida Console" panose="020B0609040504020204" pitchFamily="49" charset="0"/>
              </a:rPr>
              <a:t> @(</a:t>
            </a:r>
            <a:r>
              <a:rPr lang="pt-BR" dirty="0">
                <a:solidFill>
                  <a:srgbClr val="8B0000"/>
                </a:solidFill>
                <a:latin typeface="Lucida Console" panose="020B0609040504020204" pitchFamily="49" charset="0"/>
              </a:rPr>
              <a:t>"H"</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7</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3</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"a"</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1.44</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"c"</a:t>
            </a:r>
            <a:r>
              <a:rPr lang="pt-BR" dirty="0">
                <a:solidFill>
                  <a:srgbClr val="A9A9A9"/>
                </a:solidFill>
                <a:latin typeface="Lucida Console" panose="020B0609040504020204" pitchFamily="49" charset="0"/>
              </a:rPr>
              <a:t>,</a:t>
            </a:r>
            <a:r>
              <a:rPr lang="pt-BR" dirty="0">
                <a:solidFill>
                  <a:prstClr val="black"/>
                </a:solidFill>
                <a:latin typeface="Lucida Console" panose="020B0609040504020204" pitchFamily="49" charset="0"/>
              </a:rPr>
              <a:t> </a:t>
            </a:r>
            <a:r>
              <a:rPr lang="pt-BR" dirty="0">
                <a:solidFill>
                  <a:srgbClr val="8B0000"/>
                </a:solidFill>
                <a:latin typeface="Lucida Console" panose="020B0609040504020204" pitchFamily="49" charset="0"/>
              </a:rPr>
              <a:t>"A"</a:t>
            </a:r>
            <a:r>
              <a:rPr lang="pt-BR"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sort</a:t>
            </a:r>
            <a:r>
              <a:rPr lang="en-US" dirty="0">
                <a:solidFill>
                  <a:prstClr val="black"/>
                </a:solidFill>
                <a:latin typeface="Lucida Console" panose="020B0609040504020204" pitchFamily="49" charset="0"/>
              </a:rPr>
              <a:t> </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p:txBody>
      </p:sp>
      <p:sp>
        <p:nvSpPr>
          <p:cNvPr id="5" name="Rectangle 4"/>
          <p:cNvSpPr/>
          <p:nvPr/>
        </p:nvSpPr>
        <p:spPr>
          <a:xfrm>
            <a:off x="5994400" y="2743537"/>
            <a:ext cx="6096000" cy="2031325"/>
          </a:xfrm>
          <a:prstGeom prst="rect">
            <a:avLst/>
          </a:prstGeom>
        </p:spPr>
        <p:txBody>
          <a:bodyPr>
            <a:spAutoFit/>
          </a:bodyPr>
          <a:lstStyle/>
          <a:p>
            <a:r>
              <a:rPr lang="en-US" dirty="0"/>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a:p>
            <a:r>
              <a:rPr lang="pt-BR" dirty="0">
                <a:solidFill>
                  <a:srgbClr val="FF4500"/>
                </a:solidFill>
                <a:latin typeface="Lucida Console" panose="020B0609040504020204" pitchFamily="49" charset="0"/>
              </a:rPr>
              <a:t>$a</a:t>
            </a:r>
            <a:r>
              <a:rPr lang="pt-BR" dirty="0">
                <a:solidFill>
                  <a:prstClr val="black"/>
                </a:solidFill>
                <a:latin typeface="Lucida Console" panose="020B0609040504020204" pitchFamily="49" charset="0"/>
              </a:rPr>
              <a:t> </a:t>
            </a:r>
            <a:r>
              <a:rPr lang="pt-BR" dirty="0">
                <a:solidFill>
                  <a:srgbClr val="A9A9A9"/>
                </a:solidFill>
                <a:latin typeface="Lucida Console" panose="020B0609040504020204" pitchFamily="49" charset="0"/>
              </a:rPr>
              <a:t>=</a:t>
            </a:r>
            <a:r>
              <a:rPr lang="pt-BR" dirty="0">
                <a:solidFill>
                  <a:prstClr val="black"/>
                </a:solidFill>
                <a:latin typeface="Lucida Console" panose="020B0609040504020204" pitchFamily="49" charset="0"/>
              </a:rPr>
              <a:t> @(</a:t>
            </a:r>
            <a:r>
              <a:rPr lang="pt-BR" dirty="0">
                <a:solidFill>
                  <a:srgbClr val="8B0000"/>
                </a:solidFill>
                <a:latin typeface="Lucida Console" panose="020B0609040504020204" pitchFamily="49" charset="0"/>
              </a:rPr>
              <a:t>"H"</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7</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3</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"a"</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1.44</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"c"</a:t>
            </a:r>
            <a:r>
              <a:rPr lang="pt-BR" dirty="0">
                <a:solidFill>
                  <a:srgbClr val="A9A9A9"/>
                </a:solidFill>
                <a:latin typeface="Lucida Console" panose="020B0609040504020204" pitchFamily="49" charset="0"/>
              </a:rPr>
              <a:t>,</a:t>
            </a:r>
            <a:r>
              <a:rPr lang="pt-BR" dirty="0">
                <a:solidFill>
                  <a:prstClr val="black"/>
                </a:solidFill>
                <a:latin typeface="Lucida Console" panose="020B0609040504020204" pitchFamily="49" charset="0"/>
              </a:rPr>
              <a:t> </a:t>
            </a:r>
            <a:r>
              <a:rPr lang="pt-BR" dirty="0">
                <a:solidFill>
                  <a:srgbClr val="8B0000"/>
                </a:solidFill>
                <a:latin typeface="Lucida Console" panose="020B0609040504020204" pitchFamily="49" charset="0"/>
              </a:rPr>
              <a:t>"A"</a:t>
            </a:r>
            <a:r>
              <a:rPr lang="pt-BR"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sort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-Descending</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CaseSensitive</a:t>
            </a:r>
            <a:r>
              <a:rPr lang="en-US" dirty="0">
                <a:solidFill>
                  <a:prstClr val="black"/>
                </a:solidFill>
                <a:latin typeface="Lucida Console" panose="020B0609040504020204" pitchFamily="49" charset="0"/>
              </a:rPr>
              <a:t> </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 </a:t>
            </a:r>
          </a:p>
        </p:txBody>
      </p:sp>
    </p:spTree>
    <p:extLst>
      <p:ext uri="{BB962C8B-B14F-4D97-AF65-F5344CB8AC3E}">
        <p14:creationId xmlns:p14="http://schemas.microsoft.com/office/powerpoint/2010/main" val="775978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PowerShell Arrays</a:t>
            </a:r>
          </a:p>
        </p:txBody>
      </p:sp>
      <p:sp>
        <p:nvSpPr>
          <p:cNvPr id="4" name="Content Placeholder 3"/>
          <p:cNvSpPr>
            <a:spLocks noGrp="1"/>
          </p:cNvSpPr>
          <p:nvPr>
            <p:ph idx="1"/>
          </p:nvPr>
        </p:nvSpPr>
        <p:spPr/>
        <p:txBody>
          <a:bodyPr/>
          <a:lstStyle/>
          <a:p>
            <a:r>
              <a:rPr lang="en-US" dirty="0"/>
              <a:t>Looping with </a:t>
            </a:r>
            <a:r>
              <a:rPr lang="en-US" dirty="0" err="1"/>
              <a:t>foreach</a:t>
            </a:r>
            <a:r>
              <a:rPr lang="en-US" dirty="0"/>
              <a:t> and with for:</a:t>
            </a:r>
          </a:p>
        </p:txBody>
      </p:sp>
      <p:sp>
        <p:nvSpPr>
          <p:cNvPr id="5" name="Rectangle 4"/>
          <p:cNvSpPr/>
          <p:nvPr/>
        </p:nvSpPr>
        <p:spPr>
          <a:xfrm>
            <a:off x="1097280" y="2736564"/>
            <a:ext cx="4937760" cy="1754326"/>
          </a:xfrm>
          <a:prstGeom prst="rect">
            <a:avLst/>
          </a:prstGeom>
        </p:spPr>
        <p:txBody>
          <a:bodyPr wrap="square">
            <a:spAutoFit/>
          </a:bodyPr>
          <a:lstStyle/>
          <a:p>
            <a:r>
              <a:rPr lang="pt-BR" dirty="0"/>
              <a:t> </a:t>
            </a:r>
            <a:r>
              <a:rPr lang="pt-BR" dirty="0">
                <a:solidFill>
                  <a:srgbClr val="FF4500"/>
                </a:solidFill>
                <a:latin typeface="Lucida Console" panose="020B0609040504020204" pitchFamily="49" charset="0"/>
              </a:rPr>
              <a:t>$a</a:t>
            </a:r>
            <a:r>
              <a:rPr lang="pt-BR" dirty="0">
                <a:solidFill>
                  <a:prstClr val="black"/>
                </a:solidFill>
                <a:latin typeface="Lucida Console" panose="020B0609040504020204" pitchFamily="49" charset="0"/>
              </a:rPr>
              <a:t> </a:t>
            </a:r>
            <a:r>
              <a:rPr lang="pt-BR" dirty="0">
                <a:solidFill>
                  <a:srgbClr val="A9A9A9"/>
                </a:solidFill>
                <a:latin typeface="Lucida Console" panose="020B0609040504020204" pitchFamily="49" charset="0"/>
              </a:rPr>
              <a:t>=</a:t>
            </a:r>
            <a:r>
              <a:rPr lang="pt-BR" dirty="0">
                <a:solidFill>
                  <a:prstClr val="black"/>
                </a:solidFill>
                <a:latin typeface="Lucida Console" panose="020B0609040504020204" pitchFamily="49" charset="0"/>
              </a:rPr>
              <a:t> @(</a:t>
            </a:r>
            <a:r>
              <a:rPr lang="pt-BR" dirty="0">
                <a:solidFill>
                  <a:srgbClr val="800080"/>
                </a:solidFill>
                <a:latin typeface="Lucida Console" panose="020B0609040504020204" pitchFamily="49" charset="0"/>
              </a:rPr>
              <a:t>1</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2</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3</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"a"</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"b"</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"c"</a:t>
            </a:r>
            <a:r>
              <a:rPr lang="pt-BR"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err="1">
                <a:solidFill>
                  <a:srgbClr val="00008B"/>
                </a:solidFill>
                <a:latin typeface="Lucida Console" panose="020B0609040504020204" pitchFamily="49" charset="0"/>
              </a:rPr>
              <a:t>foreach</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i</a:t>
            </a:r>
            <a:r>
              <a:rPr lang="en-US" dirty="0">
                <a:solidFill>
                  <a:prstClr val="black"/>
                </a:solidFill>
                <a:latin typeface="Lucida Console" panose="020B0609040504020204" pitchFamily="49" charset="0"/>
              </a:rPr>
              <a:t> </a:t>
            </a:r>
            <a:r>
              <a:rPr lang="en-US" dirty="0">
                <a:solidFill>
                  <a:srgbClr val="00008B"/>
                </a:solidFill>
                <a:latin typeface="Lucida Console" panose="020B0609040504020204" pitchFamily="49" charset="0"/>
              </a:rPr>
              <a:t>in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i</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p:txBody>
      </p:sp>
      <p:sp>
        <p:nvSpPr>
          <p:cNvPr id="6" name="Rectangle 5"/>
          <p:cNvSpPr/>
          <p:nvPr/>
        </p:nvSpPr>
        <p:spPr>
          <a:xfrm>
            <a:off x="6216073" y="2703252"/>
            <a:ext cx="5446952" cy="2031325"/>
          </a:xfrm>
          <a:prstGeom prst="rect">
            <a:avLst/>
          </a:prstGeom>
        </p:spPr>
        <p:txBody>
          <a:bodyPr wrap="square">
            <a:spAutoFit/>
          </a:bodyPr>
          <a:lstStyle/>
          <a:p>
            <a:r>
              <a:rPr lang="pt-BR" dirty="0"/>
              <a:t> </a:t>
            </a:r>
            <a:r>
              <a:rPr lang="pt-BR" dirty="0">
                <a:solidFill>
                  <a:srgbClr val="FF4500"/>
                </a:solidFill>
                <a:latin typeface="Lucida Console" panose="020B0609040504020204" pitchFamily="49" charset="0"/>
              </a:rPr>
              <a:t>$a</a:t>
            </a:r>
            <a:r>
              <a:rPr lang="pt-BR" dirty="0">
                <a:solidFill>
                  <a:prstClr val="black"/>
                </a:solidFill>
                <a:latin typeface="Lucida Console" panose="020B0609040504020204" pitchFamily="49" charset="0"/>
              </a:rPr>
              <a:t> </a:t>
            </a:r>
            <a:r>
              <a:rPr lang="pt-BR" dirty="0">
                <a:solidFill>
                  <a:srgbClr val="A9A9A9"/>
                </a:solidFill>
                <a:latin typeface="Lucida Console" panose="020B0609040504020204" pitchFamily="49" charset="0"/>
              </a:rPr>
              <a:t>=</a:t>
            </a:r>
            <a:r>
              <a:rPr lang="pt-BR" dirty="0">
                <a:solidFill>
                  <a:prstClr val="black"/>
                </a:solidFill>
                <a:latin typeface="Lucida Console" panose="020B0609040504020204" pitchFamily="49" charset="0"/>
              </a:rPr>
              <a:t> @(</a:t>
            </a:r>
            <a:r>
              <a:rPr lang="pt-BR" dirty="0">
                <a:solidFill>
                  <a:srgbClr val="800080"/>
                </a:solidFill>
                <a:latin typeface="Lucida Console" panose="020B0609040504020204" pitchFamily="49" charset="0"/>
              </a:rPr>
              <a:t>1</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2</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3</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"a"</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"b"</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"c"</a:t>
            </a:r>
            <a:r>
              <a:rPr lang="pt-BR"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8B"/>
                </a:solidFill>
                <a:latin typeface="Lucida Console" panose="020B0609040504020204" pitchFamily="49" charset="0"/>
              </a:rPr>
              <a:t>for</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i</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0</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i</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-le</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a</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Length</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i</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i</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1872773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dirty="0"/>
              <a:t>Here’s an example from Python, rewritten to PowerShell:</a:t>
            </a:r>
          </a:p>
        </p:txBody>
      </p:sp>
      <p:sp>
        <p:nvSpPr>
          <p:cNvPr id="5" name="Rectangle 4"/>
          <p:cNvSpPr/>
          <p:nvPr/>
        </p:nvSpPr>
        <p:spPr>
          <a:xfrm>
            <a:off x="1097279" y="1677183"/>
            <a:ext cx="10413905" cy="4616648"/>
          </a:xfrm>
          <a:prstGeom prst="rect">
            <a:avLst/>
          </a:prstGeom>
        </p:spPr>
        <p:txBody>
          <a:bodyPr wrap="square">
            <a:spAutoFit/>
          </a:bodyPr>
          <a:lstStyle/>
          <a:p>
            <a:r>
              <a:rPr lang="en-US" sz="1400" dirty="0"/>
              <a:t> </a:t>
            </a:r>
            <a:r>
              <a:rPr lang="en-US" sz="1400" dirty="0" err="1">
                <a:solidFill>
                  <a:srgbClr val="0000FF"/>
                </a:solidFill>
                <a:latin typeface="Lucida Console" panose="020B0609040504020204" pitchFamily="49" charset="0"/>
              </a:rPr>
              <a:t>cls</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catNames</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p>
          <a:p>
            <a:endParaRPr lang="en-US" sz="1400" dirty="0">
              <a:solidFill>
                <a:prstClr val="black"/>
              </a:solidFill>
              <a:latin typeface="Lucida Console" panose="020B0609040504020204" pitchFamily="49" charset="0"/>
            </a:endParaRPr>
          </a:p>
          <a:p>
            <a:r>
              <a:rPr lang="en-US" sz="1400" dirty="0">
                <a:solidFill>
                  <a:srgbClr val="00008B"/>
                </a:solidFill>
                <a:latin typeface="Lucida Console" panose="020B0609040504020204" pitchFamily="49" charset="0"/>
              </a:rPr>
              <a:t>While</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$true</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catNumber</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catNames</a:t>
            </a:r>
            <a:r>
              <a:rPr lang="en-US" sz="1400" dirty="0" err="1">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Length</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00080"/>
                </a:solidFill>
                <a:latin typeface="Lucida Console" panose="020B0609040504020204" pitchFamily="49" charset="0"/>
              </a:rPr>
              <a:t>1</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$name</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0000FF"/>
                </a:solidFill>
                <a:latin typeface="Lucida Console" panose="020B0609040504020204" pitchFamily="49" charset="0"/>
              </a:rPr>
              <a:t>Read-Host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"Enter the name of cat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catNumber</a:t>
            </a:r>
            <a:r>
              <a:rPr lang="en-US" sz="1400" dirty="0">
                <a:solidFill>
                  <a:srgbClr val="8B0000"/>
                </a:solidFill>
                <a:latin typeface="Lucida Console" panose="020B0609040504020204" pitchFamily="49" charset="0"/>
              </a:rPr>
              <a:t> `(Or enter nothing to stop`)"</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if</a:t>
            </a:r>
            <a:r>
              <a:rPr lang="en-US" sz="1400" dirty="0">
                <a:solidFill>
                  <a:prstClr val="black"/>
                </a:solidFill>
                <a:latin typeface="Lucida Console" panose="020B0609040504020204" pitchFamily="49" charset="0"/>
              </a:rPr>
              <a:t>(</a:t>
            </a:r>
            <a:r>
              <a:rPr lang="en-US" sz="1400" dirty="0">
                <a:solidFill>
                  <a:srgbClr val="FF4500"/>
                </a:solidFill>
                <a:latin typeface="Lucida Console" panose="020B0609040504020204" pitchFamily="49" charset="0"/>
              </a:rPr>
              <a:t>$name</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err="1">
                <a:solidFill>
                  <a:srgbClr val="A9A9A9"/>
                </a:solidFill>
                <a:latin typeface="Lucida Console" panose="020B0609040504020204" pitchFamily="49" charset="0"/>
              </a:rPr>
              <a:t>eq</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break</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catNames</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$name</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p>
          <a:p>
            <a:r>
              <a:rPr lang="en-US" sz="1400" dirty="0">
                <a:solidFill>
                  <a:srgbClr val="0000FF"/>
                </a:solidFill>
                <a:latin typeface="Lucida Console" panose="020B0609040504020204" pitchFamily="49" charset="0"/>
              </a:rPr>
              <a:t>Write-Host</a:t>
            </a:r>
            <a:r>
              <a:rPr lang="en-US" sz="1400" dirty="0">
                <a:solidFill>
                  <a:prstClr val="black"/>
                </a:solidFill>
                <a:latin typeface="Lucida Console" panose="020B0609040504020204" pitchFamily="49" charset="0"/>
              </a:rPr>
              <a:t>(</a:t>
            </a:r>
            <a:r>
              <a:rPr lang="en-US" sz="1400" dirty="0">
                <a:solidFill>
                  <a:srgbClr val="8B0000"/>
                </a:solidFill>
                <a:latin typeface="Lucida Console" panose="020B0609040504020204" pitchFamily="49" charset="0"/>
              </a:rPr>
              <a:t>"The cat names are:"</a:t>
            </a:r>
            <a:r>
              <a:rPr lang="en-US" sz="1400" dirty="0">
                <a:solidFill>
                  <a:prstClr val="black"/>
                </a:solidFill>
                <a:latin typeface="Lucida Console" panose="020B0609040504020204" pitchFamily="49" charset="0"/>
              </a:rPr>
              <a:t>)</a:t>
            </a:r>
          </a:p>
          <a:p>
            <a:r>
              <a:rPr lang="en-US" sz="1400" dirty="0" err="1">
                <a:solidFill>
                  <a:srgbClr val="00008B"/>
                </a:solidFill>
                <a:latin typeface="Lucida Console" panose="020B0609040504020204" pitchFamily="49" charset="0"/>
              </a:rPr>
              <a:t>foreach</a:t>
            </a:r>
            <a:r>
              <a:rPr lang="en-US" sz="1400" dirty="0">
                <a:solidFill>
                  <a:prstClr val="black"/>
                </a:solidFill>
                <a:latin typeface="Lucida Console" panose="020B0609040504020204" pitchFamily="49" charset="0"/>
              </a:rPr>
              <a:t>(</a:t>
            </a:r>
            <a:r>
              <a:rPr lang="en-US" sz="1400" dirty="0">
                <a:solidFill>
                  <a:srgbClr val="FF4500"/>
                </a:solidFill>
                <a:latin typeface="Lucida Console" panose="020B0609040504020204" pitchFamily="49" charset="0"/>
              </a:rPr>
              <a:t>$cat</a:t>
            </a:r>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in</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catNames</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r>
              <a:rPr lang="en-US" sz="1400" dirty="0">
                <a:solidFill>
                  <a:srgbClr val="0000FF"/>
                </a:solidFill>
                <a:latin typeface="Lucida Console" panose="020B0609040504020204" pitchFamily="49" charset="0"/>
              </a:rPr>
              <a:t>Write-Host</a:t>
            </a:r>
            <a:r>
              <a:rPr lang="en-US" sz="1400" dirty="0">
                <a:solidFill>
                  <a:prstClr val="black"/>
                </a:solidFill>
                <a:latin typeface="Lucida Console" panose="020B0609040504020204" pitchFamily="49" charset="0"/>
              </a:rPr>
              <a:t>(</a:t>
            </a:r>
            <a:r>
              <a:rPr lang="en-US" sz="1400" dirty="0">
                <a:solidFill>
                  <a:srgbClr val="FF4500"/>
                </a:solidFill>
                <a:latin typeface="Lucida Console" panose="020B0609040504020204" pitchFamily="49" charset="0"/>
              </a:rPr>
              <a:t>$cat</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p>
        </p:txBody>
      </p:sp>
      <p:cxnSp>
        <p:nvCxnSpPr>
          <p:cNvPr id="8" name="Straight Arrow Connector 7"/>
          <p:cNvCxnSpPr/>
          <p:nvPr/>
        </p:nvCxnSpPr>
        <p:spPr>
          <a:xfrm>
            <a:off x="7067372" y="2486826"/>
            <a:ext cx="299103" cy="649481"/>
          </a:xfrm>
          <a:prstGeom prst="straightConnector1">
            <a:avLst/>
          </a:prstGeom>
          <a:ln w="317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7366475" y="4157555"/>
            <a:ext cx="3554691" cy="369332"/>
          </a:xfrm>
          <a:prstGeom prst="rect">
            <a:avLst/>
          </a:prstGeom>
          <a:noFill/>
        </p:spPr>
        <p:txBody>
          <a:bodyPr wrap="none" rtlCol="0">
            <a:spAutoFit/>
          </a:bodyPr>
          <a:lstStyle/>
          <a:p>
            <a:r>
              <a:rPr lang="en-US" dirty="0"/>
              <a:t>Double quotes will unpack variables</a:t>
            </a:r>
          </a:p>
        </p:txBody>
      </p:sp>
      <p:cxnSp>
        <p:nvCxnSpPr>
          <p:cNvPr id="10" name="Straight Arrow Connector 9"/>
          <p:cNvCxnSpPr/>
          <p:nvPr/>
        </p:nvCxnSpPr>
        <p:spPr>
          <a:xfrm flipV="1">
            <a:off x="9467672" y="3467100"/>
            <a:ext cx="908228" cy="690455"/>
          </a:xfrm>
          <a:prstGeom prst="straightConnector1">
            <a:avLst/>
          </a:prstGeom>
          <a:ln w="317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5912981" y="2117494"/>
            <a:ext cx="2281522" cy="369332"/>
          </a:xfrm>
          <a:prstGeom prst="rect">
            <a:avLst/>
          </a:prstGeom>
          <a:noFill/>
        </p:spPr>
        <p:txBody>
          <a:bodyPr wrap="none" rtlCol="0">
            <a:spAutoFit/>
          </a:bodyPr>
          <a:lstStyle/>
          <a:p>
            <a:r>
              <a:rPr lang="en-US" dirty="0"/>
              <a:t>Escape with a </a:t>
            </a:r>
            <a:r>
              <a:rPr lang="en-US" dirty="0" err="1"/>
              <a:t>backtick</a:t>
            </a:r>
            <a:endParaRPr lang="en-US" dirty="0"/>
          </a:p>
        </p:txBody>
      </p:sp>
    </p:spTree>
    <p:extLst>
      <p:ext uri="{BB962C8B-B14F-4D97-AF65-F5344CB8AC3E}">
        <p14:creationId xmlns:p14="http://schemas.microsoft.com/office/powerpoint/2010/main" val="3847490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Rectangle 2"/>
          <p:cNvSpPr/>
          <p:nvPr/>
        </p:nvSpPr>
        <p:spPr>
          <a:xfrm>
            <a:off x="1097280" y="1737360"/>
            <a:ext cx="8808720" cy="4801314"/>
          </a:xfrm>
          <a:prstGeom prst="rect">
            <a:avLst/>
          </a:prstGeom>
        </p:spPr>
        <p:txBody>
          <a:bodyPr wrap="square">
            <a:spAutoFit/>
          </a:bodyPr>
          <a:lstStyle/>
          <a:p>
            <a:r>
              <a:rPr lang="en-US" dirty="0"/>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a:p>
            <a:r>
              <a:rPr lang="en-US" dirty="0">
                <a:solidFill>
                  <a:srgbClr val="FF4500"/>
                </a:solidFill>
                <a:latin typeface="Lucida Console" panose="020B0609040504020204" pitchFamily="49" charset="0"/>
              </a:rPr>
              <a:t>$messages</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"It is certain"</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"It is decidedly so"</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"Yes definitely"</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"Reply hazy try again"</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"Ask again later"</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"Concentrate and ask again"</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"My reply is no"</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"Outlook not so good"</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"Very doubtful"</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ranIndex</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Get-Random</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-Minimum</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0</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-Maximum</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9</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0000FF"/>
                </a:solidFill>
                <a:latin typeface="Lucida Console" panose="020B0609040504020204" pitchFamily="49" charset="0"/>
              </a:rPr>
              <a:t>Get-Random</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$messages</a:t>
            </a:r>
            <a:r>
              <a:rPr lang="en-US" dirty="0">
                <a:solidFill>
                  <a:prstClr val="black"/>
                </a:solidFill>
                <a:latin typeface="Lucida Console" panose="020B0609040504020204" pitchFamily="49" charset="0"/>
              </a:rPr>
              <a:t>))</a:t>
            </a: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$messages</a:t>
            </a:r>
            <a:r>
              <a:rPr lang="en-US" dirty="0">
                <a:solidFill>
                  <a:srgbClr val="A9A9A9"/>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ranIndex</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311172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Scoping Arrays and Functions</a:t>
            </a:r>
          </a:p>
        </p:txBody>
      </p:sp>
      <p:sp>
        <p:nvSpPr>
          <p:cNvPr id="3" name="Rectangle 2"/>
          <p:cNvSpPr/>
          <p:nvPr/>
        </p:nvSpPr>
        <p:spPr>
          <a:xfrm>
            <a:off x="1097280" y="2165340"/>
            <a:ext cx="4922520" cy="3416320"/>
          </a:xfrm>
          <a:prstGeom prst="rect">
            <a:avLst/>
          </a:prstGeom>
        </p:spPr>
        <p:txBody>
          <a:bodyPr wrap="square">
            <a:spAutoFit/>
          </a:bodyPr>
          <a:lstStyle/>
          <a:p>
            <a:r>
              <a:rPr lang="en-US" dirty="0"/>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a:p>
            <a:r>
              <a:rPr lang="en-US" dirty="0">
                <a:solidFill>
                  <a:srgbClr val="FF4500"/>
                </a:solidFill>
                <a:latin typeface="Lucida Console" panose="020B0609040504020204" pitchFamily="49" charset="0"/>
              </a:rPr>
              <a:t>$array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4</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5</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8B"/>
                </a:solidFill>
                <a:latin typeface="Lucida Console" panose="020B0609040504020204" pitchFamily="49" charset="0"/>
              </a:rPr>
              <a:t>function</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changeArray</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thingToAdd</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thingToAdd</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err="1">
                <a:solidFill>
                  <a:srgbClr val="0000FF"/>
                </a:solidFill>
                <a:latin typeface="Lucida Console" panose="020B0609040504020204" pitchFamily="49" charset="0"/>
              </a:rPr>
              <a:t>changeArray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thingToAdd</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"dog"</a:t>
            </a:r>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 </a:t>
            </a:r>
          </a:p>
        </p:txBody>
      </p:sp>
      <p:sp>
        <p:nvSpPr>
          <p:cNvPr id="4" name="Rectangle 3"/>
          <p:cNvSpPr/>
          <p:nvPr/>
        </p:nvSpPr>
        <p:spPr>
          <a:xfrm>
            <a:off x="1003300" y="5779869"/>
            <a:ext cx="1816100" cy="646331"/>
          </a:xfrm>
          <a:prstGeom prst="rect">
            <a:avLst/>
          </a:prstGeom>
        </p:spPr>
        <p:txBody>
          <a:bodyPr wrap="square">
            <a:spAutoFit/>
          </a:bodyPr>
          <a:lstStyle/>
          <a:p>
            <a:r>
              <a:rPr lang="en-US" dirty="0">
                <a:latin typeface="Lucida Console" panose="020B0609040504020204" pitchFamily="49" charset="0"/>
              </a:rPr>
              <a:t>dog</a:t>
            </a:r>
          </a:p>
          <a:p>
            <a:r>
              <a:rPr lang="en-US" dirty="0">
                <a:latin typeface="Lucida Console" panose="020B0609040504020204" pitchFamily="49" charset="0"/>
              </a:rPr>
              <a:t>1 2 4 5 </a:t>
            </a:r>
          </a:p>
        </p:txBody>
      </p:sp>
      <p:sp>
        <p:nvSpPr>
          <p:cNvPr id="5" name="Rectangle 4"/>
          <p:cNvSpPr/>
          <p:nvPr/>
        </p:nvSpPr>
        <p:spPr>
          <a:xfrm>
            <a:off x="6870700" y="2363549"/>
            <a:ext cx="5054600" cy="3416320"/>
          </a:xfrm>
          <a:prstGeom prst="rect">
            <a:avLst/>
          </a:prstGeom>
        </p:spPr>
        <p:txBody>
          <a:bodyPr wrap="square">
            <a:spAutoFit/>
          </a:bodyPr>
          <a:lstStyle/>
          <a:p>
            <a:r>
              <a:rPr lang="en-US" dirty="0"/>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a:p>
            <a:r>
              <a:rPr lang="en-US" dirty="0">
                <a:solidFill>
                  <a:srgbClr val="FF4500"/>
                </a:solidFill>
                <a:latin typeface="Lucida Console" panose="020B0609040504020204" pitchFamily="49" charset="0"/>
              </a:rPr>
              <a:t>$array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4</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5</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8B"/>
                </a:solidFill>
                <a:latin typeface="Lucida Console" panose="020B0609040504020204" pitchFamily="49" charset="0"/>
              </a:rPr>
              <a:t>function</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changeArray</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thingToAdd</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Global:array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thingToAdd</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err="1">
                <a:solidFill>
                  <a:srgbClr val="0000FF"/>
                </a:solidFill>
                <a:latin typeface="Lucida Console" panose="020B0609040504020204" pitchFamily="49" charset="0"/>
              </a:rPr>
              <a:t>changeArray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thingToAdd</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"dog"</a:t>
            </a:r>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 </a:t>
            </a:r>
          </a:p>
        </p:txBody>
      </p:sp>
      <p:sp>
        <p:nvSpPr>
          <p:cNvPr id="6" name="Rectangle 5"/>
          <p:cNvSpPr/>
          <p:nvPr/>
        </p:nvSpPr>
        <p:spPr>
          <a:xfrm>
            <a:off x="6870700" y="5779869"/>
            <a:ext cx="2108200" cy="646331"/>
          </a:xfrm>
          <a:prstGeom prst="rect">
            <a:avLst/>
          </a:prstGeom>
        </p:spPr>
        <p:txBody>
          <a:bodyPr wrap="square">
            <a:spAutoFit/>
          </a:bodyPr>
          <a:lstStyle/>
          <a:p>
            <a:r>
              <a:rPr lang="da-DK" dirty="0">
                <a:latin typeface="Lucida Console" panose="020B0609040504020204" pitchFamily="49" charset="0"/>
              </a:rPr>
              <a:t>1 2 4 5 dog</a:t>
            </a:r>
          </a:p>
          <a:p>
            <a:r>
              <a:rPr lang="da-DK" dirty="0">
                <a:latin typeface="Lucida Console" panose="020B0609040504020204" pitchFamily="49" charset="0"/>
              </a:rPr>
              <a:t>1 2 4 5 dog </a:t>
            </a:r>
          </a:p>
        </p:txBody>
      </p:sp>
      <p:sp>
        <p:nvSpPr>
          <p:cNvPr id="7" name="TextBox 6"/>
          <p:cNvSpPr txBox="1"/>
          <p:nvPr/>
        </p:nvSpPr>
        <p:spPr>
          <a:xfrm>
            <a:off x="8978900" y="2363549"/>
            <a:ext cx="2289216" cy="369332"/>
          </a:xfrm>
          <a:prstGeom prst="rect">
            <a:avLst/>
          </a:prstGeom>
          <a:noFill/>
        </p:spPr>
        <p:txBody>
          <a:bodyPr wrap="none" rtlCol="0">
            <a:spAutoFit/>
          </a:bodyPr>
          <a:lstStyle/>
          <a:p>
            <a:r>
              <a:rPr lang="en-US" dirty="0"/>
              <a:t>Using a global variable</a:t>
            </a:r>
          </a:p>
        </p:txBody>
      </p:sp>
    </p:spTree>
    <p:extLst>
      <p:ext uri="{BB962C8B-B14F-4D97-AF65-F5344CB8AC3E}">
        <p14:creationId xmlns:p14="http://schemas.microsoft.com/office/powerpoint/2010/main" val="261100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Scoping Arrays and Functions</a:t>
            </a:r>
          </a:p>
        </p:txBody>
      </p:sp>
      <p:sp>
        <p:nvSpPr>
          <p:cNvPr id="7" name="Rectangle 6"/>
          <p:cNvSpPr/>
          <p:nvPr/>
        </p:nvSpPr>
        <p:spPr>
          <a:xfrm>
            <a:off x="1097280" y="2073015"/>
            <a:ext cx="10058400" cy="3693319"/>
          </a:xfrm>
          <a:prstGeom prst="rect">
            <a:avLst/>
          </a:prstGeom>
        </p:spPr>
        <p:txBody>
          <a:bodyPr wrap="square">
            <a:spAutoFit/>
          </a:bodyPr>
          <a:lstStyle/>
          <a:p>
            <a:r>
              <a:rPr lang="en-US" dirty="0"/>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a:p>
            <a:r>
              <a:rPr lang="en-US" dirty="0">
                <a:solidFill>
                  <a:srgbClr val="FF4500"/>
                </a:solidFill>
                <a:latin typeface="Lucida Console" panose="020B0609040504020204" pitchFamily="49" charset="0"/>
              </a:rPr>
              <a:t>$array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4</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5</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8B"/>
                </a:solidFill>
                <a:latin typeface="Lucida Console" panose="020B0609040504020204" pitchFamily="49" charset="0"/>
              </a:rPr>
              <a:t>function</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changeArray2</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thingToAdd</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thingToAdd</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8B"/>
                </a:solidFill>
                <a:latin typeface="Lucida Console" panose="020B0609040504020204" pitchFamily="49" charset="0"/>
              </a:rPr>
              <a:t>return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$array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changeArray2</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$array</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"elephant"</a:t>
            </a:r>
            <a:r>
              <a:rPr lang="en-US" dirty="0">
                <a:solidFill>
                  <a:prstClr val="black"/>
                </a:solidFill>
                <a:latin typeface="Lucida Console" panose="020B0609040504020204" pitchFamily="49" charset="0"/>
              </a:rPr>
              <a:t>)</a:t>
            </a: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$array </a:t>
            </a:r>
          </a:p>
        </p:txBody>
      </p:sp>
      <p:sp>
        <p:nvSpPr>
          <p:cNvPr id="8" name="TextBox 7"/>
          <p:cNvSpPr txBox="1"/>
          <p:nvPr/>
        </p:nvSpPr>
        <p:spPr>
          <a:xfrm>
            <a:off x="7963518" y="2073015"/>
            <a:ext cx="2299981" cy="1200329"/>
          </a:xfrm>
          <a:prstGeom prst="rect">
            <a:avLst/>
          </a:prstGeom>
          <a:noFill/>
        </p:spPr>
        <p:txBody>
          <a:bodyPr wrap="square" rtlCol="0">
            <a:spAutoFit/>
          </a:bodyPr>
          <a:lstStyle/>
          <a:p>
            <a:r>
              <a:rPr lang="en-US" dirty="0"/>
              <a:t>Passing the array in, changing, then returning the array to itself (preferred)</a:t>
            </a:r>
          </a:p>
        </p:txBody>
      </p:sp>
    </p:spTree>
    <p:extLst>
      <p:ext uri="{BB962C8B-B14F-4D97-AF65-F5344CB8AC3E}">
        <p14:creationId xmlns:p14="http://schemas.microsoft.com/office/powerpoint/2010/main" val="428603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If </a:t>
            </a:r>
            <a:r>
              <a:rPr lang="en-US" dirty="0" err="1"/>
              <a:t>array.length</a:t>
            </a:r>
            <a:r>
              <a:rPr lang="en-US" dirty="0"/>
              <a:t> gives you any problems try </a:t>
            </a:r>
            <a:r>
              <a:rPr lang="en-US" dirty="0" err="1"/>
              <a:t>array.count</a:t>
            </a:r>
            <a:endParaRPr lang="en-US" dirty="0"/>
          </a:p>
          <a:p>
            <a:pPr lvl="1"/>
            <a:r>
              <a:rPr lang="en-US" dirty="0"/>
              <a:t>This is particularly true if you are trying to get the length of an array when there is just one element</a:t>
            </a:r>
          </a:p>
          <a:p>
            <a:r>
              <a:rPr lang="en-US" dirty="0"/>
              <a:t>Watch for $input/1 if doing math comparisons</a:t>
            </a:r>
          </a:p>
          <a:p>
            <a:r>
              <a:rPr lang="en-US" dirty="0"/>
              <a:t>We can use regular expressions!</a:t>
            </a:r>
          </a:p>
          <a:p>
            <a:pPr lvl="1"/>
            <a:r>
              <a:rPr lang="en-US" dirty="0"/>
              <a:t>$dog -match "^[+]?[0-9]“</a:t>
            </a:r>
          </a:p>
          <a:p>
            <a:pPr lvl="1"/>
            <a:r>
              <a:rPr lang="en-US" dirty="0"/>
              <a:t>$dog -</a:t>
            </a:r>
            <a:r>
              <a:rPr lang="en-US" dirty="0" err="1"/>
              <a:t>nomatch</a:t>
            </a:r>
            <a:r>
              <a:rPr lang="en-US" dirty="0"/>
              <a:t> "^[+]?[0-9]“</a:t>
            </a:r>
          </a:p>
          <a:p>
            <a:r>
              <a:rPr lang="en-US" dirty="0"/>
              <a:t>Checking multiple conditions in IF:</a:t>
            </a:r>
          </a:p>
          <a:p>
            <a:pPr lvl="1"/>
            <a:r>
              <a:rPr lang="en-US" dirty="0"/>
              <a:t>If (this -or that -or what)</a:t>
            </a:r>
          </a:p>
          <a:p>
            <a:pPr lvl="1"/>
            <a:endParaRPr lang="en-US" dirty="0"/>
          </a:p>
          <a:p>
            <a:pPr lvl="1"/>
            <a:endParaRPr lang="en-US" dirty="0"/>
          </a:p>
        </p:txBody>
      </p:sp>
    </p:spTree>
    <p:extLst>
      <p:ext uri="{BB962C8B-B14F-4D97-AF65-F5344CB8AC3E}">
        <p14:creationId xmlns:p14="http://schemas.microsoft.com/office/powerpoint/2010/main" val="128417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Basic syntax:</a:t>
            </a:r>
          </a:p>
        </p:txBody>
      </p:sp>
      <p:sp>
        <p:nvSpPr>
          <p:cNvPr id="4" name="Rectangle 3"/>
          <p:cNvSpPr/>
          <p:nvPr/>
        </p:nvSpPr>
        <p:spPr>
          <a:xfrm>
            <a:off x="1097280" y="2872483"/>
            <a:ext cx="9215562" cy="2862322"/>
          </a:xfrm>
          <a:prstGeom prst="rect">
            <a:avLst/>
          </a:prstGeom>
        </p:spPr>
        <p:txBody>
          <a:bodyPr wrap="square">
            <a:spAutoFit/>
          </a:bodyPr>
          <a:lstStyle/>
          <a:p>
            <a:r>
              <a:rPr lang="en-US" dirty="0"/>
              <a:t> </a:t>
            </a:r>
            <a:r>
              <a:rPr lang="en-US" dirty="0">
                <a:solidFill>
                  <a:srgbClr val="00008B"/>
                </a:solidFill>
                <a:latin typeface="Lucida Console" panose="020B0609040504020204" pitchFamily="49" charset="0"/>
              </a:rPr>
              <a:t>function</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Test-My-Function</a:t>
            </a:r>
            <a:r>
              <a:rPr lang="en-US" dirty="0">
                <a:solidFill>
                  <a:prstClr val="black"/>
                </a:solidFill>
                <a:latin typeface="Lucida Console" panose="020B0609040504020204" pitchFamily="49" charset="0"/>
              </a:rPr>
              <a:t> ()</a:t>
            </a: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8B0000"/>
                </a:solidFill>
                <a:latin typeface="Lucida Console" panose="020B0609040504020204" pitchFamily="49" charset="0"/>
              </a:rPr>
              <a:t>"Hello World"</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Test-My-Function </a:t>
            </a:r>
          </a:p>
        </p:txBody>
      </p:sp>
    </p:spTree>
    <p:extLst>
      <p:ext uri="{BB962C8B-B14F-4D97-AF65-F5344CB8AC3E}">
        <p14:creationId xmlns:p14="http://schemas.microsoft.com/office/powerpoint/2010/main" val="240446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Passing a parameter:</a:t>
            </a:r>
          </a:p>
        </p:txBody>
      </p:sp>
      <p:sp>
        <p:nvSpPr>
          <p:cNvPr id="5" name="Rectangle 4"/>
          <p:cNvSpPr/>
          <p:nvPr/>
        </p:nvSpPr>
        <p:spPr>
          <a:xfrm>
            <a:off x="1097280" y="2633943"/>
            <a:ext cx="6096000" cy="2031325"/>
          </a:xfrm>
          <a:prstGeom prst="rect">
            <a:avLst/>
          </a:prstGeom>
        </p:spPr>
        <p:txBody>
          <a:bodyPr>
            <a:spAutoFit/>
          </a:bodyPr>
          <a:lstStyle/>
          <a:p>
            <a:r>
              <a:rPr lang="en-US" dirty="0"/>
              <a:t> </a:t>
            </a:r>
            <a:r>
              <a:rPr lang="en-US" dirty="0">
                <a:solidFill>
                  <a:srgbClr val="00008B"/>
                </a:solidFill>
                <a:latin typeface="Lucida Console" panose="020B0609040504020204" pitchFamily="49" charset="0"/>
              </a:rPr>
              <a:t>function</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Test-My-Function</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srgbClr val="008080"/>
                </a:solidFill>
                <a:latin typeface="Lucida Console" panose="020B0609040504020204" pitchFamily="49" charset="0"/>
              </a:rPr>
              <a:t>string</a:t>
            </a:r>
            <a:r>
              <a:rPr lang="en-US" dirty="0">
                <a:solidFill>
                  <a:srgbClr val="A9A9A9"/>
                </a:solidFill>
                <a:latin typeface="Lucida Console" panose="020B0609040504020204" pitchFamily="49" charset="0"/>
              </a:rPr>
              <a:t>]</a:t>
            </a:r>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endParaRPr lang="en-US" dirty="0">
              <a:solidFill>
                <a:srgbClr val="0000FF"/>
              </a:solidFill>
              <a:latin typeface="Lucida Console" panose="020B0609040504020204" pitchFamily="49" charset="0"/>
            </a:endParaRPr>
          </a:p>
          <a:p>
            <a:r>
              <a:rPr lang="en-US" dirty="0">
                <a:solidFill>
                  <a:srgbClr val="0000FF"/>
                </a:solidFill>
                <a:latin typeface="Lucida Console" panose="020B0609040504020204" pitchFamily="49" charset="0"/>
              </a:rPr>
              <a:t>Test-My-Function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-dog</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'hi' </a:t>
            </a:r>
          </a:p>
        </p:txBody>
      </p:sp>
      <p:sp>
        <p:nvSpPr>
          <p:cNvPr id="6" name="TextBox 5"/>
          <p:cNvSpPr txBox="1"/>
          <p:nvPr/>
        </p:nvSpPr>
        <p:spPr>
          <a:xfrm>
            <a:off x="8004313" y="2530575"/>
            <a:ext cx="2488759" cy="923330"/>
          </a:xfrm>
          <a:prstGeom prst="rect">
            <a:avLst/>
          </a:prstGeom>
          <a:noFill/>
        </p:spPr>
        <p:txBody>
          <a:bodyPr wrap="square" rtlCol="0">
            <a:spAutoFit/>
          </a:bodyPr>
          <a:lstStyle/>
          <a:p>
            <a:r>
              <a:rPr lang="en-US" dirty="0"/>
              <a:t>You can skip the data type if PS can figure out what you want</a:t>
            </a:r>
          </a:p>
        </p:txBody>
      </p:sp>
      <p:sp>
        <p:nvSpPr>
          <p:cNvPr id="7" name="Rectangle 6"/>
          <p:cNvSpPr/>
          <p:nvPr/>
        </p:nvSpPr>
        <p:spPr>
          <a:xfrm>
            <a:off x="8004313" y="3553970"/>
            <a:ext cx="2973788" cy="1169551"/>
          </a:xfrm>
          <a:prstGeom prst="rect">
            <a:avLst/>
          </a:prstGeom>
        </p:spPr>
        <p:txBody>
          <a:bodyPr wrap="square">
            <a:spAutoFit/>
          </a:bodyPr>
          <a:lstStyle/>
          <a:p>
            <a:r>
              <a:rPr lang="en-US" sz="1000" dirty="0"/>
              <a:t> </a:t>
            </a:r>
            <a:r>
              <a:rPr lang="en-US" sz="1000" dirty="0">
                <a:solidFill>
                  <a:srgbClr val="00008B"/>
                </a:solidFill>
                <a:latin typeface="Lucida Console" panose="020B0609040504020204" pitchFamily="49" charset="0"/>
              </a:rPr>
              <a:t>function</a:t>
            </a:r>
            <a:r>
              <a:rPr lang="en-US" sz="1000" dirty="0">
                <a:solidFill>
                  <a:prstClr val="black"/>
                </a:solidFill>
                <a:latin typeface="Lucida Console" panose="020B0609040504020204" pitchFamily="49" charset="0"/>
              </a:rPr>
              <a:t> </a:t>
            </a:r>
            <a:r>
              <a:rPr lang="en-US" sz="1000" dirty="0">
                <a:solidFill>
                  <a:srgbClr val="8A2BE2"/>
                </a:solidFill>
                <a:latin typeface="Lucida Console" panose="020B0609040504020204" pitchFamily="49" charset="0"/>
              </a:rPr>
              <a:t>Test-My-Function</a:t>
            </a:r>
            <a:r>
              <a:rPr lang="en-US" sz="1000" dirty="0">
                <a:solidFill>
                  <a:prstClr val="black"/>
                </a:solidFill>
                <a:latin typeface="Lucida Console" panose="020B0609040504020204" pitchFamily="49" charset="0"/>
              </a:rPr>
              <a:t> (</a:t>
            </a:r>
            <a:r>
              <a:rPr lang="en-US" sz="1000" dirty="0">
                <a:solidFill>
                  <a:srgbClr val="FF4500"/>
                </a:solidFill>
                <a:latin typeface="Lucida Console" panose="020B0609040504020204" pitchFamily="49" charset="0"/>
              </a:rPr>
              <a:t>$dog</a:t>
            </a:r>
            <a:r>
              <a:rPr lang="en-US" sz="1000" dirty="0">
                <a:solidFill>
                  <a:prstClr val="black"/>
                </a:solidFill>
                <a:latin typeface="Lucida Console" panose="020B0609040504020204" pitchFamily="49" charset="0"/>
              </a:rPr>
              <a:t>)</a:t>
            </a:r>
          </a:p>
          <a:p>
            <a:r>
              <a:rPr lang="en-US" sz="1000" dirty="0">
                <a:solidFill>
                  <a:prstClr val="black"/>
                </a:solidFill>
                <a:latin typeface="Lucida Console" panose="020B0609040504020204" pitchFamily="49" charset="0"/>
              </a:rPr>
              <a:t>{</a:t>
            </a:r>
          </a:p>
          <a:p>
            <a:endParaRPr lang="en-US"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a:t>
            </a:r>
            <a:r>
              <a:rPr lang="en-US" sz="1000" dirty="0">
                <a:solidFill>
                  <a:srgbClr val="0000FF"/>
                </a:solidFill>
                <a:latin typeface="Lucida Console" panose="020B0609040504020204" pitchFamily="49" charset="0"/>
              </a:rPr>
              <a:t>Write-Host</a:t>
            </a:r>
            <a:r>
              <a:rPr lang="en-US" sz="1000" dirty="0">
                <a:solidFill>
                  <a:prstClr val="black"/>
                </a:solidFill>
                <a:latin typeface="Lucida Console" panose="020B0609040504020204" pitchFamily="49" charset="0"/>
              </a:rPr>
              <a:t>(</a:t>
            </a:r>
            <a:r>
              <a:rPr lang="en-US" sz="1000" dirty="0">
                <a:solidFill>
                  <a:srgbClr val="FF4500"/>
                </a:solidFill>
                <a:latin typeface="Lucida Console" panose="020B0609040504020204" pitchFamily="49" charset="0"/>
              </a:rPr>
              <a:t>$dog</a:t>
            </a:r>
            <a:r>
              <a:rPr lang="en-US" sz="1000" dirty="0">
                <a:solidFill>
                  <a:prstClr val="black"/>
                </a:solidFill>
                <a:latin typeface="Lucida Console" panose="020B0609040504020204" pitchFamily="49" charset="0"/>
              </a:rPr>
              <a:t>)</a:t>
            </a:r>
          </a:p>
          <a:p>
            <a:r>
              <a:rPr lang="en-US" sz="1000" dirty="0">
                <a:solidFill>
                  <a:prstClr val="black"/>
                </a:solidFill>
                <a:latin typeface="Lucida Console" panose="020B0609040504020204" pitchFamily="49" charset="0"/>
              </a:rPr>
              <a:t>}</a:t>
            </a:r>
          </a:p>
          <a:p>
            <a:endParaRPr lang="en-US" sz="1000" dirty="0">
              <a:solidFill>
                <a:prstClr val="black"/>
              </a:solidFill>
              <a:latin typeface="Lucida Console" panose="020B0609040504020204" pitchFamily="49" charset="0"/>
            </a:endParaRPr>
          </a:p>
          <a:p>
            <a:r>
              <a:rPr lang="en-US" sz="1000" dirty="0">
                <a:solidFill>
                  <a:srgbClr val="0000FF"/>
                </a:solidFill>
                <a:latin typeface="Lucida Console" panose="020B0609040504020204" pitchFamily="49" charset="0"/>
              </a:rPr>
              <a:t>Test-My-Function</a:t>
            </a:r>
            <a:r>
              <a:rPr lang="en-US" sz="1000" dirty="0">
                <a:solidFill>
                  <a:prstClr val="black"/>
                </a:solidFill>
                <a:latin typeface="Lucida Console" panose="020B0609040504020204" pitchFamily="49" charset="0"/>
              </a:rPr>
              <a:t> </a:t>
            </a:r>
            <a:r>
              <a:rPr lang="en-US" sz="1000" dirty="0">
                <a:solidFill>
                  <a:srgbClr val="000080"/>
                </a:solidFill>
                <a:latin typeface="Lucida Console" panose="020B0609040504020204" pitchFamily="49" charset="0"/>
              </a:rPr>
              <a:t>-dog</a:t>
            </a:r>
            <a:r>
              <a:rPr lang="en-US" sz="1000" dirty="0">
                <a:solidFill>
                  <a:prstClr val="black"/>
                </a:solidFill>
                <a:latin typeface="Lucida Console" panose="020B0609040504020204" pitchFamily="49" charset="0"/>
              </a:rPr>
              <a:t> </a:t>
            </a:r>
            <a:r>
              <a:rPr lang="en-US" sz="1000" dirty="0">
                <a:solidFill>
                  <a:srgbClr val="8B0000"/>
                </a:solidFill>
                <a:latin typeface="Lucida Console" panose="020B0609040504020204" pitchFamily="49" charset="0"/>
              </a:rPr>
              <a:t>'hi' </a:t>
            </a:r>
          </a:p>
        </p:txBody>
      </p:sp>
    </p:spTree>
    <p:extLst>
      <p:ext uri="{BB962C8B-B14F-4D97-AF65-F5344CB8AC3E}">
        <p14:creationId xmlns:p14="http://schemas.microsoft.com/office/powerpoint/2010/main" val="265208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a:t>Passing two parameters:</a:t>
            </a:r>
            <a:endParaRPr lang="en-US" dirty="0"/>
          </a:p>
        </p:txBody>
      </p:sp>
      <p:sp>
        <p:nvSpPr>
          <p:cNvPr id="4" name="Rectangle 3"/>
          <p:cNvSpPr/>
          <p:nvPr/>
        </p:nvSpPr>
        <p:spPr>
          <a:xfrm>
            <a:off x="1097280" y="2564752"/>
            <a:ext cx="6096000" cy="2585323"/>
          </a:xfrm>
          <a:prstGeom prst="rect">
            <a:avLst/>
          </a:prstGeom>
        </p:spPr>
        <p:txBody>
          <a:bodyPr>
            <a:spAutoFit/>
          </a:bodyPr>
          <a:lstStyle/>
          <a:p>
            <a:r>
              <a:rPr lang="en-US" dirty="0"/>
              <a:t> </a:t>
            </a:r>
            <a:r>
              <a:rPr lang="en-US" dirty="0">
                <a:solidFill>
                  <a:srgbClr val="00008B"/>
                </a:solidFill>
                <a:latin typeface="Lucida Console" panose="020B0609040504020204" pitchFamily="49" charset="0"/>
              </a:rPr>
              <a:t>function</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Test-My-Function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$dog</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$cat</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$cat</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Test-My-Function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-dog</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'hi'</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-cat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7 </a:t>
            </a:r>
          </a:p>
        </p:txBody>
      </p:sp>
    </p:spTree>
    <p:extLst>
      <p:ext uri="{BB962C8B-B14F-4D97-AF65-F5344CB8AC3E}">
        <p14:creationId xmlns:p14="http://schemas.microsoft.com/office/powerpoint/2010/main" val="20544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A default parameter value:</a:t>
            </a:r>
          </a:p>
        </p:txBody>
      </p:sp>
      <p:sp>
        <p:nvSpPr>
          <p:cNvPr id="4" name="Rectangle 3"/>
          <p:cNvSpPr/>
          <p:nvPr/>
        </p:nvSpPr>
        <p:spPr>
          <a:xfrm>
            <a:off x="1097280" y="2538528"/>
            <a:ext cx="10058400" cy="2585323"/>
          </a:xfrm>
          <a:prstGeom prst="rect">
            <a:avLst/>
          </a:prstGeom>
        </p:spPr>
        <p:txBody>
          <a:bodyPr wrap="square">
            <a:spAutoFit/>
          </a:bodyPr>
          <a:lstStyle/>
          <a:p>
            <a:r>
              <a:rPr lang="en-US" dirty="0">
                <a:solidFill>
                  <a:srgbClr val="00008B"/>
                </a:solidFill>
                <a:latin typeface="Lucida Console" panose="020B0609040504020204" pitchFamily="49" charset="0"/>
              </a:rPr>
              <a:t>function</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Test-My-Function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"hello"</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$cat</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$cat</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Test-My-Function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-cat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7</a:t>
            </a:r>
            <a:r>
              <a:rPr lang="en-US" dirty="0">
                <a:solidFill>
                  <a:prstClr val="black"/>
                </a:solidFill>
                <a:latin typeface="Lucida Console" panose="020B0609040504020204" pitchFamily="49" charset="0"/>
              </a:rPr>
              <a:t> </a:t>
            </a:r>
            <a:r>
              <a:rPr lang="en-US" dirty="0">
                <a:solidFill>
                  <a:srgbClr val="006400"/>
                </a:solidFill>
                <a:latin typeface="Lucida Console" panose="020B0609040504020204" pitchFamily="49" charset="0"/>
              </a:rPr>
              <a:t>#-dog "hi"</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endParaRPr lang="en-US" dirty="0"/>
          </a:p>
        </p:txBody>
      </p:sp>
    </p:spTree>
    <p:extLst>
      <p:ext uri="{BB962C8B-B14F-4D97-AF65-F5344CB8AC3E}">
        <p14:creationId xmlns:p14="http://schemas.microsoft.com/office/powerpoint/2010/main" val="346725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Returning a value:</a:t>
            </a:r>
          </a:p>
        </p:txBody>
      </p:sp>
      <p:sp>
        <p:nvSpPr>
          <p:cNvPr id="4" name="Rectangle 3"/>
          <p:cNvSpPr/>
          <p:nvPr/>
        </p:nvSpPr>
        <p:spPr>
          <a:xfrm>
            <a:off x="1097280" y="2284149"/>
            <a:ext cx="10058400" cy="3416320"/>
          </a:xfrm>
          <a:prstGeom prst="rect">
            <a:avLst/>
          </a:prstGeom>
        </p:spPr>
        <p:txBody>
          <a:bodyPr wrap="square">
            <a:spAutoFit/>
          </a:bodyPr>
          <a:lstStyle/>
          <a:p>
            <a:r>
              <a:rPr lang="en-US" dirty="0"/>
              <a:t> </a:t>
            </a:r>
            <a:r>
              <a:rPr lang="en-US" dirty="0">
                <a:solidFill>
                  <a:srgbClr val="00008B"/>
                </a:solidFill>
                <a:latin typeface="Lucida Console" panose="020B0609040504020204" pitchFamily="49" charset="0"/>
              </a:rPr>
              <a:t>function</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Test-My-Function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"hello"</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$cat</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$dog</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$cat</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a:t>
            </a:r>
            <a:r>
              <a:rPr lang="en-US" dirty="0">
                <a:solidFill>
                  <a:prstClr val="black"/>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$mouse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"OSU"</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a:solidFill>
                  <a:srgbClr val="00008B"/>
                </a:solidFill>
                <a:latin typeface="Lucida Console" panose="020B0609040504020204" pitchFamily="49" charset="0"/>
              </a:rPr>
              <a:t>return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$mouse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$bird</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Test-My-Function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-cat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7</a:t>
            </a:r>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$bird</a:t>
            </a:r>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97749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and Hash Tables</a:t>
            </a:r>
          </a:p>
        </p:txBody>
      </p:sp>
      <p:sp>
        <p:nvSpPr>
          <p:cNvPr id="3" name="Content Placeholder 2"/>
          <p:cNvSpPr>
            <a:spLocks noGrp="1"/>
          </p:cNvSpPr>
          <p:nvPr>
            <p:ph idx="1"/>
          </p:nvPr>
        </p:nvSpPr>
        <p:spPr/>
        <p:txBody>
          <a:bodyPr>
            <a:normAutofit/>
          </a:bodyPr>
          <a:lstStyle/>
          <a:p>
            <a:r>
              <a:rPr lang="en-US" dirty="0"/>
              <a:t>PowerShell doesn’t have lists but it does have arrays.</a:t>
            </a:r>
          </a:p>
          <a:p>
            <a:r>
              <a:rPr lang="en-US" dirty="0">
                <a:hlinkClick r:id="rId2"/>
              </a:rPr>
              <a:t>https://en.wikiversity.org/wiki/PowerShell/Arrays_and_Hash_Tables</a:t>
            </a:r>
            <a:r>
              <a:rPr lang="en-US" dirty="0"/>
              <a:t> </a:t>
            </a:r>
          </a:p>
          <a:p>
            <a:endParaRPr lang="en-US" dirty="0"/>
          </a:p>
        </p:txBody>
      </p:sp>
    </p:spTree>
    <p:extLst>
      <p:ext uri="{BB962C8B-B14F-4D97-AF65-F5344CB8AC3E}">
        <p14:creationId xmlns:p14="http://schemas.microsoft.com/office/powerpoint/2010/main" val="258402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Arrays</a:t>
            </a:r>
          </a:p>
        </p:txBody>
      </p:sp>
      <p:sp>
        <p:nvSpPr>
          <p:cNvPr id="3" name="Content Placeholder 2"/>
          <p:cNvSpPr>
            <a:spLocks noGrp="1"/>
          </p:cNvSpPr>
          <p:nvPr>
            <p:ph idx="1"/>
          </p:nvPr>
        </p:nvSpPr>
        <p:spPr/>
        <p:txBody>
          <a:bodyPr/>
          <a:lstStyle/>
          <a:p>
            <a:r>
              <a:rPr lang="en-US" dirty="0"/>
              <a:t>Just like with Python Lists, arrays are accessed by integer position, left to right, starting with zero and contain varying data types.  An out of bounds request does not generate an error condition.</a:t>
            </a:r>
          </a:p>
          <a:p>
            <a:endParaRPr lang="en-US" dirty="0"/>
          </a:p>
          <a:p>
            <a:endParaRPr lang="en-US" dirty="0"/>
          </a:p>
          <a:p>
            <a:endParaRPr lang="en-US" dirty="0"/>
          </a:p>
          <a:p>
            <a:endParaRPr lang="en-US" dirty="0"/>
          </a:p>
        </p:txBody>
      </p:sp>
      <p:sp>
        <p:nvSpPr>
          <p:cNvPr id="6" name="Rectangle 5"/>
          <p:cNvSpPr/>
          <p:nvPr/>
        </p:nvSpPr>
        <p:spPr>
          <a:xfrm>
            <a:off x="1097280" y="2884438"/>
            <a:ext cx="10058400" cy="2308324"/>
          </a:xfrm>
          <a:prstGeom prst="rect">
            <a:avLst/>
          </a:prstGeom>
        </p:spPr>
        <p:txBody>
          <a:bodyPr wrap="square">
            <a:spAutoFit/>
          </a:bodyPr>
          <a:lstStyle/>
          <a:p>
            <a:r>
              <a:rPr lang="en-US" dirty="0"/>
              <a:t> </a:t>
            </a:r>
            <a:r>
              <a:rPr lang="en-US" dirty="0" err="1">
                <a:solidFill>
                  <a:srgbClr val="0000FF"/>
                </a:solidFill>
                <a:latin typeface="Lucida Console" panose="020B0609040504020204" pitchFamily="49" charset="0"/>
              </a:rPr>
              <a:t>cls</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p>
          <a:p>
            <a:r>
              <a:rPr lang="pt-BR" dirty="0">
                <a:solidFill>
                  <a:srgbClr val="FF4500"/>
                </a:solidFill>
                <a:latin typeface="Lucida Console" panose="020B0609040504020204" pitchFamily="49" charset="0"/>
              </a:rPr>
              <a:t>$a</a:t>
            </a:r>
            <a:r>
              <a:rPr lang="pt-BR" dirty="0">
                <a:solidFill>
                  <a:prstClr val="black"/>
                </a:solidFill>
                <a:latin typeface="Lucida Console" panose="020B0609040504020204" pitchFamily="49" charset="0"/>
              </a:rPr>
              <a:t> </a:t>
            </a:r>
            <a:r>
              <a:rPr lang="pt-BR" dirty="0">
                <a:solidFill>
                  <a:srgbClr val="A9A9A9"/>
                </a:solidFill>
                <a:latin typeface="Lucida Console" panose="020B0609040504020204" pitchFamily="49" charset="0"/>
              </a:rPr>
              <a:t>=</a:t>
            </a:r>
            <a:r>
              <a:rPr lang="pt-BR" dirty="0">
                <a:solidFill>
                  <a:prstClr val="black"/>
                </a:solidFill>
                <a:latin typeface="Lucida Console" panose="020B0609040504020204" pitchFamily="49" charset="0"/>
              </a:rPr>
              <a:t> @(</a:t>
            </a:r>
            <a:r>
              <a:rPr lang="pt-BR" dirty="0">
                <a:solidFill>
                  <a:srgbClr val="800080"/>
                </a:solidFill>
                <a:latin typeface="Lucida Console" panose="020B0609040504020204" pitchFamily="49" charset="0"/>
              </a:rPr>
              <a:t>22</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1</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2</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3</a:t>
            </a:r>
            <a:r>
              <a:rPr lang="pt-BR" dirty="0">
                <a:solidFill>
                  <a:srgbClr val="A9A9A9"/>
                </a:solidFill>
                <a:latin typeface="Lucida Console" panose="020B0609040504020204" pitchFamily="49" charset="0"/>
              </a:rPr>
              <a:t>,</a:t>
            </a:r>
            <a:r>
              <a:rPr lang="pt-BR" dirty="0">
                <a:solidFill>
                  <a:srgbClr val="800080"/>
                </a:solidFill>
                <a:latin typeface="Lucida Console" panose="020B0609040504020204" pitchFamily="49" charset="0"/>
              </a:rPr>
              <a:t>4</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'a'</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'b'</a:t>
            </a:r>
            <a:r>
              <a:rPr lang="pt-BR" dirty="0">
                <a:solidFill>
                  <a:srgbClr val="A9A9A9"/>
                </a:solidFill>
                <a:latin typeface="Lucida Console" panose="020B0609040504020204" pitchFamily="49" charset="0"/>
              </a:rPr>
              <a:t>,</a:t>
            </a:r>
            <a:r>
              <a:rPr lang="pt-BR" dirty="0">
                <a:solidFill>
                  <a:srgbClr val="8B0000"/>
                </a:solidFill>
                <a:latin typeface="Lucida Console" panose="020B0609040504020204" pitchFamily="49" charset="0"/>
              </a:rPr>
              <a:t>'c'</a:t>
            </a:r>
            <a:r>
              <a:rPr lang="pt-BR" dirty="0">
                <a:solidFill>
                  <a:prstClr val="black"/>
                </a:solidFill>
                <a:latin typeface="Lucida Console" panose="020B0609040504020204" pitchFamily="49" charset="0"/>
              </a:rPr>
              <a:t>) </a:t>
            </a:r>
          </a:p>
          <a:p>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0</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4</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5</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6</a:t>
            </a:r>
            <a:r>
              <a:rPr lang="en-US" dirty="0">
                <a:solidFill>
                  <a:srgbClr val="A9A9A9"/>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Write-Host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6</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6617577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1813</Words>
  <Application>Microsoft Office PowerPoint</Application>
  <PresentationFormat>Widescreen</PresentationFormat>
  <Paragraphs>367</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Calibri Light</vt:lpstr>
      <vt:lpstr>Lucida Console</vt:lpstr>
      <vt:lpstr>Retrospect</vt:lpstr>
      <vt:lpstr>Mod 10 PowerShell Arrays and Advanced Flow Control</vt:lpstr>
      <vt:lpstr>Functions</vt:lpstr>
      <vt:lpstr>Functions</vt:lpstr>
      <vt:lpstr>Functions</vt:lpstr>
      <vt:lpstr>Functions</vt:lpstr>
      <vt:lpstr>Functions</vt:lpstr>
      <vt:lpstr>Functions</vt:lpstr>
      <vt:lpstr>Arrays and Hash Tables</vt:lpstr>
      <vt:lpstr>PowerShell Arrays</vt:lpstr>
      <vt:lpstr>PowerShell Arrays</vt:lpstr>
      <vt:lpstr>PowerShell Arrays</vt:lpstr>
      <vt:lpstr>PowerShell Arrays</vt:lpstr>
      <vt:lpstr>PowerShell Arrays</vt:lpstr>
      <vt:lpstr>PowerPoint Presentation</vt:lpstr>
      <vt:lpstr>PowerShell Arrays</vt:lpstr>
      <vt:lpstr>PowerShell Arrays</vt:lpstr>
      <vt:lpstr>PowerShell Arrays</vt:lpstr>
      <vt:lpstr>Arrays of Arrays</vt:lpstr>
      <vt:lpstr>Copying Arrays</vt:lpstr>
      <vt:lpstr>PowerShell Arrays</vt:lpstr>
      <vt:lpstr>PowerShell Arrays</vt:lpstr>
      <vt:lpstr>PowerShell Arrays</vt:lpstr>
      <vt:lpstr>Here’s an example from Python, rewritten to PowerShell:</vt:lpstr>
      <vt:lpstr>Another Example</vt:lpstr>
      <vt:lpstr>Scoping Arrays and Functions</vt:lpstr>
      <vt:lpstr>Scoping Arrays and Functions</vt:lpstr>
      <vt:lpstr>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2021-01-27T20:16:31Z</dcterms:created>
  <dcterms:modified xsi:type="dcterms:W3CDTF">2023-04-11T15:33:33Z</dcterms:modified>
</cp:coreProperties>
</file>