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5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1076A-0C80-496B-807B-53122200F0F1}" v="1308" dt="2020-09-07T19:13:31.798"/>
    <p1510:client id="{9E058736-1A07-4DA3-D074-B1B1CFA91CE6}" v="900" dt="2020-09-07T18:59:10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8" autoAdjust="0"/>
    <p:restoredTop sz="94660"/>
  </p:normalViewPr>
  <p:slideViewPr>
    <p:cSldViewPr snapToGrid="0">
      <p:cViewPr>
        <p:scale>
          <a:sx n="60" d="100"/>
          <a:sy n="60" d="100"/>
        </p:scale>
        <p:origin x="-114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00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20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7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24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14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6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4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0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3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0259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9" r:id="rId5"/>
    <p:sldLayoutId id="2147483943" r:id="rId6"/>
    <p:sldLayoutId id="2147483944" r:id="rId7"/>
    <p:sldLayoutId id="2147483945" r:id="rId8"/>
    <p:sldLayoutId id="2147483948" r:id="rId9"/>
    <p:sldLayoutId id="2147483947" r:id="rId10"/>
    <p:sldLayoutId id="2147483946" r:id="rId11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88000">
              <a:schemeClr val="bg1">
                <a:shade val="94000"/>
                <a:satMod val="110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7">
            <a:extLst>
              <a:ext uri="{FF2B5EF4-FFF2-40B4-BE49-F238E27FC236}">
                <a16:creationId xmlns:a16="http://schemas.microsoft.com/office/drawing/2014/main" xmlns="" id="{328C565D-A991-4381-AC37-76A58A4A128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5377" y="2301164"/>
            <a:ext cx="7464840" cy="3004820"/>
          </a:xfrm>
        </p:spPr>
        <p:txBody>
          <a:bodyPr anchor="ctr">
            <a:normAutofit/>
          </a:bodyPr>
          <a:lstStyle/>
          <a:p>
            <a:r>
              <a:rPr lang="es-MX" sz="48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  <a:t>Modelo</a:t>
            </a:r>
            <a:r>
              <a:rPr lang="es-MX" sz="4800" spc="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  <a:t> de datos Jerárquico </a:t>
            </a:r>
            <a:r>
              <a:rPr lang="es-MX" sz="48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  <a:t/>
            </a:r>
            <a:br>
              <a:rPr lang="es-MX" sz="48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</a:br>
            <a:r>
              <a:rPr lang="es-MX" sz="48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  <a:t/>
            </a:r>
            <a:br>
              <a:rPr lang="es-MX" sz="48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</a:br>
            <a:r>
              <a:rPr lang="es-MX" sz="2000">
                <a:ln>
                  <a:solidFill>
                    <a:prstClr val="white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white">
                      <a:alpha val="30000"/>
                    </a:prstClr>
                  </a:outerShdw>
                </a:effectLst>
                <a:latin typeface="Bodoni MT"/>
              </a:rPr>
              <a:t>Equipo JVC</a:t>
            </a:r>
            <a:endParaRPr lang="es-MX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xmlns="" id="{B7180431-F4DE-415D-BCBB-9316423C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11">
            <a:extLst>
              <a:ext uri="{FF2B5EF4-FFF2-40B4-BE49-F238E27FC236}">
                <a16:creationId xmlns:a16="http://schemas.microsoft.com/office/drawing/2014/main" xmlns="" id="{EEABD997-5EF9-4E9B-AFBB-F6DFAAF3AD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13">
            <a:extLst>
              <a:ext uri="{FF2B5EF4-FFF2-40B4-BE49-F238E27FC236}">
                <a16:creationId xmlns:a16="http://schemas.microsoft.com/office/drawing/2014/main" xmlns="" id="{E9AB5EE6-A047-4B18-B998-D46DF3CC3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rgbClr val="969FA7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xmlns="" id="{FAE97A91-F6F9-451D-8DAE-19C24BE19166}"/>
              </a:ext>
            </a:extLst>
          </p:cNvPr>
          <p:cNvSpPr txBox="1"/>
          <p:nvPr/>
        </p:nvSpPr>
        <p:spPr>
          <a:xfrm>
            <a:off x="5708650" y="6004983"/>
            <a:ext cx="811953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200">
                <a:solidFill>
                  <a:srgbClr val="000000"/>
                </a:solidFill>
                <a:ea typeface="+mn-lt"/>
                <a:cs typeface="+mn-lt"/>
              </a:rPr>
              <a:t>Jhonatan Ramírez Domínguez, Viridiana </a:t>
            </a:r>
            <a:r>
              <a:rPr lang="es-ES" sz="1200" err="1">
                <a:solidFill>
                  <a:srgbClr val="000000"/>
                </a:solidFill>
                <a:ea typeface="+mn-lt"/>
                <a:cs typeface="+mn-lt"/>
              </a:rPr>
              <a:t>Mazzocco</a:t>
            </a:r>
            <a:r>
              <a:rPr lang="es-ES" sz="1200">
                <a:solidFill>
                  <a:srgbClr val="000000"/>
                </a:solidFill>
                <a:ea typeface="+mn-lt"/>
                <a:cs typeface="+mn-lt"/>
              </a:rPr>
              <a:t> Flores y Carmelina </a:t>
            </a:r>
            <a:r>
              <a:rPr lang="es-ES" sz="1200" err="1">
                <a:solidFill>
                  <a:srgbClr val="000000"/>
                </a:solidFill>
                <a:ea typeface="+mn-lt"/>
                <a:cs typeface="+mn-lt"/>
              </a:rPr>
              <a:t>Mazzocco</a:t>
            </a:r>
            <a:r>
              <a:rPr lang="es-ES" sz="1200">
                <a:solidFill>
                  <a:srgbClr val="000000"/>
                </a:solidFill>
                <a:ea typeface="+mn-lt"/>
                <a:cs typeface="+mn-lt"/>
              </a:rPr>
              <a:t> Flores</a:t>
            </a:r>
            <a:endParaRPr lang="es-MX" sz="1200">
              <a:solidFill>
                <a:srgbClr val="000000"/>
              </a:solidFill>
              <a:ea typeface="+mn-lt"/>
              <a:cs typeface="+mn-lt"/>
            </a:endParaRPr>
          </a:p>
          <a:p>
            <a:endParaRPr lang="es-MX" sz="1200">
              <a:solidFill>
                <a:srgbClr val="000000"/>
              </a:solidFill>
              <a:ea typeface="+mn-lt"/>
              <a:cs typeface="+mn-lt"/>
            </a:endParaRPr>
          </a:p>
        </p:txBody>
      </p:sp>
      <p:pic>
        <p:nvPicPr>
          <p:cNvPr id="47" name="Imagen 47">
            <a:extLst>
              <a:ext uri="{FF2B5EF4-FFF2-40B4-BE49-F238E27FC236}">
                <a16:creationId xmlns:a16="http://schemas.microsoft.com/office/drawing/2014/main" xmlns="" id="{B5B5EB1A-C215-49EB-BA07-80E0861E6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16111"/>
            <a:ext cx="3092450" cy="7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0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3E254B-DA3E-4876-89A4-2BCE4A93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3600" dirty="0"/>
              <a:t>Problemas del modelo jerárquico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7089973-CD5E-4118-B5A4-0259D646384C}"/>
              </a:ext>
            </a:extLst>
          </p:cNvPr>
          <p:cNvSpPr txBox="1"/>
          <p:nvPr/>
        </p:nvSpPr>
        <p:spPr>
          <a:xfrm rot="-10800000" flipV="1">
            <a:off x="612475" y="1935192"/>
            <a:ext cx="1040632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  <a:cs typeface="Arial"/>
              </a:rPr>
              <a:t>El modelo de datos jerárquico presenta importante inconvenientes, que provienen principalmente de su rigidez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C37B8631-E87D-4484-BA9C-EE120DF1C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551" y="2595734"/>
            <a:ext cx="4383616" cy="1965462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xmlns="" id="{C3698498-31B5-4D63-92FD-B70F387EF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13" y="2666582"/>
            <a:ext cx="4871048" cy="1977719"/>
          </a:xfrm>
          <a:prstGeom prst="rect">
            <a:avLst/>
          </a:prstGeom>
        </p:spPr>
      </p:pic>
      <p:sp>
        <p:nvSpPr>
          <p:cNvPr id="6" name="Marcador de contenido 17">
            <a:extLst>
              <a:ext uri="{FF2B5EF4-FFF2-40B4-BE49-F238E27FC236}">
                <a16:creationId xmlns:a16="http://schemas.microsoft.com/office/drawing/2014/main" xmlns="" id="{13F19B5B-E42E-4742-BCB4-63968832C0C4}"/>
              </a:ext>
            </a:extLst>
          </p:cNvPr>
          <p:cNvSpPr txBox="1">
            <a:spLocks/>
          </p:cNvSpPr>
          <p:nvPr/>
        </p:nvSpPr>
        <p:spPr>
          <a:xfrm>
            <a:off x="1068715" y="4682562"/>
            <a:ext cx="4297920" cy="15482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Falta</a:t>
            </a:r>
            <a:r>
              <a:rPr lang="es-E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 de capacidad de las organizaciones jerárquicas para representar sin redundancias ciertas estructuras muy difundidas en la realidad, como son las interrelaciones reflexivas y N:M.</a:t>
            </a:r>
            <a:endParaRPr lang="es-ES" sz="1600">
              <a:solidFill>
                <a:schemeClr val="tx1">
                  <a:lumMod val="65000"/>
                  <a:lumOff val="35000"/>
                </a:schemeClr>
              </a:solidFill>
              <a:latin typeface="Arial Nova Light"/>
              <a:cs typeface="Segoe UI" panose="020B0502040204020203" pitchFamily="3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xmlns="" id="{D2758C5F-E3E9-4A0C-8ADA-BB256EF84C5D}"/>
              </a:ext>
            </a:extLst>
          </p:cNvPr>
          <p:cNvSpPr/>
          <p:nvPr/>
        </p:nvSpPr>
        <p:spPr>
          <a:xfrm>
            <a:off x="865517" y="2396705"/>
            <a:ext cx="675736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xmlns="" id="{810072E4-5AFB-4810-B920-46BD94D1B5BC}"/>
              </a:ext>
            </a:extLst>
          </p:cNvPr>
          <p:cNvSpPr/>
          <p:nvPr/>
        </p:nvSpPr>
        <p:spPr>
          <a:xfrm>
            <a:off x="5955102" y="2497346"/>
            <a:ext cx="675736" cy="6469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2</a:t>
            </a:r>
          </a:p>
        </p:txBody>
      </p:sp>
      <p:sp>
        <p:nvSpPr>
          <p:cNvPr id="9" name="Marcador de contenido 17">
            <a:extLst>
              <a:ext uri="{FF2B5EF4-FFF2-40B4-BE49-F238E27FC236}">
                <a16:creationId xmlns:a16="http://schemas.microsoft.com/office/drawing/2014/main" xmlns="" id="{39A7B266-BB2F-470C-83FB-BB64A53916DF}"/>
              </a:ext>
            </a:extLst>
          </p:cNvPr>
          <p:cNvSpPr txBox="1">
            <a:spLocks/>
          </p:cNvSpPr>
          <p:nvPr/>
        </p:nvSpPr>
        <p:spPr>
          <a:xfrm>
            <a:off x="6512507" y="4679421"/>
            <a:ext cx="3504072" cy="9139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No</a:t>
            </a:r>
            <a:r>
              <a:rPr lang="es-E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 conservación de las simetrías naturales existentes </a:t>
            </a:r>
            <a:r>
              <a:rPr lang="en-U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en el </a:t>
            </a:r>
            <a:r>
              <a:rPr lang="es-MX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mundo</a:t>
            </a:r>
            <a:r>
              <a:rPr lang="en-US" sz="1600" b="0" i="0" u="none" strike="noStrik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</a:rPr>
              <a:t> real</a:t>
            </a:r>
            <a:r>
              <a:rPr lang="en-US" sz="1600" b="0" i="0" u="none" strike="noStrike" baseline="0" dirty="0">
                <a:latin typeface="Arial Nova Light"/>
              </a:rPr>
              <a:t>.</a:t>
            </a:r>
            <a:endParaRPr lang="es-ES" sz="1600" dirty="0">
              <a:latin typeface="Arial Nova Ligh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30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3E254B-DA3E-4876-89A4-2BCE4A93D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MX" sz="3600" dirty="0"/>
              <a:t>Problemas del modelo jerárquico 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xmlns="" id="{97089973-CD5E-4118-B5A4-0259D646384C}"/>
              </a:ext>
            </a:extLst>
          </p:cNvPr>
          <p:cNvSpPr txBox="1"/>
          <p:nvPr/>
        </p:nvSpPr>
        <p:spPr>
          <a:xfrm rot="10800000" flipV="1">
            <a:off x="612475" y="1605063"/>
            <a:ext cx="10406329" cy="7849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  <a:cs typeface="Arial"/>
              </a:rPr>
              <a:t>Las actualizaciones generadas dentro de las bases de datos jerárquicas pueden originar también problemas, por casual de las restricciones inherentes al modelo.</a:t>
            </a:r>
            <a:endParaRPr lang="es-MX"/>
          </a:p>
        </p:txBody>
      </p:sp>
      <p:sp>
        <p:nvSpPr>
          <p:cNvPr id="6" name="Marcador de contenido 17">
            <a:extLst>
              <a:ext uri="{FF2B5EF4-FFF2-40B4-BE49-F238E27FC236}">
                <a16:creationId xmlns:a16="http://schemas.microsoft.com/office/drawing/2014/main" xmlns="" id="{13F19B5B-E42E-4742-BCB4-63968832C0C4}"/>
              </a:ext>
            </a:extLst>
          </p:cNvPr>
          <p:cNvSpPr txBox="1">
            <a:spLocks/>
          </p:cNvSpPr>
          <p:nvPr/>
        </p:nvSpPr>
        <p:spPr>
          <a:xfrm>
            <a:off x="738036" y="2640978"/>
            <a:ext cx="10264523" cy="32591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  <a:cs typeface="Segoe UI"/>
              </a:rPr>
              <a:t>Toda alta debe tener un padre, a menos que corresponda a un nodo raíz.</a:t>
            </a:r>
            <a:endParaRPr lang="es-ES_tradnl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-ES_tradnl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ova Light"/>
                <a:cs typeface="Segoe UI"/>
              </a:rPr>
              <a:t>La eliminación de un registro implica que desaparezca todo el subárbol que tiene dicho registro como nodo raíz. Es decir, pueden desaparecer datos importantes.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/>
              <a:buChar char="•"/>
            </a:pPr>
            <a:r>
              <a:rPr lang="es-ES_tradnl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Los SGBD basados en el modelo jerárquico suelen facilitar instrumentos que los dotan de una mayor flexibilidad para representar estructuras no estrictamente jerárquicas.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Font typeface="Arial"/>
              <a:buChar char="•"/>
            </a:pPr>
            <a:r>
              <a:rPr lang="es-ES_tradnl" sz="16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Las ventajas proporcionadas por los SGBD de tipo jerárquico, cabe citar su sencillez de comprensión y la mayor facilidad de instrumentación en los soportes físicos, aunque esto depende en gran medida de los productos.</a:t>
            </a:r>
          </a:p>
          <a:p>
            <a:pPr marL="285750" indent="-285750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/>
              <a:buChar char="•"/>
            </a:pPr>
            <a:endParaRPr lang="es-ES_tradnl" sz="1600" dirty="0">
              <a:solidFill>
                <a:schemeClr val="tx1">
                  <a:lumMod val="65000"/>
                  <a:lumOff val="35000"/>
                </a:schemeClr>
              </a:solidFill>
              <a:latin typeface="Arial Nova Light"/>
              <a:cs typeface="Segoe UI" panose="020B05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-ES" sz="1600" dirty="0">
              <a:solidFill>
                <a:schemeClr val="tx1">
                  <a:lumMod val="65000"/>
                  <a:lumOff val="35000"/>
                </a:schemeClr>
              </a:solidFill>
              <a:latin typeface="Arial Nova Ligh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CD38962-7C8A-1D4A-80FA-202C12C6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658608B-35F7-7E4C-ABBB-13E3F799B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027"/>
            <a:ext cx="11029616" cy="2375807"/>
          </a:xfrm>
        </p:spPr>
        <p:txBody>
          <a:bodyPr/>
          <a:lstStyle/>
          <a:p>
            <a:pPr marL="0" indent="0">
              <a:buNone/>
            </a:pPr>
            <a:r>
              <a:rPr lang="es-MX" sz="1800" dirty="0"/>
              <a:t>Morega, M., &amp; Ruíz, D. (2001).  </a:t>
            </a:r>
            <a:r>
              <a:rPr lang="es-MX" sz="1800" i="1" dirty="0"/>
              <a:t>El modelo de datos jerárquico</a:t>
            </a:r>
            <a:r>
              <a:rPr lang="es-MX" sz="1800" dirty="0"/>
              <a:t>. Universidad de castilla-la mancha, Ciudad Real.</a:t>
            </a:r>
          </a:p>
          <a:p>
            <a:pPr marL="0" indent="0">
              <a:buNone/>
            </a:pPr>
            <a:r>
              <a:rPr lang="es-MX" sz="1800" dirty="0"/>
              <a:t>Mata, J. (2, septiembre, 2020). Base de Datos. Recuperado de https://sites.google.com/site/basededatosjosemata/base-de-datos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30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2C77AB5-40B3-46F6-8160-47F2A0190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2573"/>
            <a:ext cx="11029616" cy="1188720"/>
          </a:xfrm>
        </p:spPr>
        <p:txBody>
          <a:bodyPr/>
          <a:lstStyle/>
          <a:p>
            <a:r>
              <a:rPr lang="es-MX" sz="3600" dirty="0"/>
              <a:t>¿Qué es el modelo </a:t>
            </a:r>
            <a:r>
              <a:rPr lang="es-MX" sz="3600"/>
              <a:t>jerárquico</a:t>
            </a:r>
            <a:r>
              <a:rPr lang="es-MX" sz="36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1F1F6605-A084-4207-92AD-C2495C050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942" y="2584281"/>
            <a:ext cx="11029615" cy="3634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05435" indent="0">
              <a:buNone/>
            </a:pPr>
            <a:r>
              <a:rPr lang="es-MX" sz="1800" dirty="0">
                <a:ea typeface="+mn-lt"/>
                <a:cs typeface="+mn-lt"/>
              </a:rPr>
              <a:t>El modelo jerárquico permitir la </a:t>
            </a:r>
            <a:r>
              <a:rPr lang="es-MX" sz="1800">
                <a:ea typeface="+mn-lt"/>
                <a:cs typeface="+mn-lt"/>
              </a:rPr>
              <a:t>representar</a:t>
            </a:r>
            <a:r>
              <a:rPr lang="es-MX" sz="1800" dirty="0">
                <a:ea typeface="+mn-lt"/>
                <a:cs typeface="+mn-lt"/>
              </a:rPr>
              <a:t> </a:t>
            </a:r>
            <a:r>
              <a:rPr lang="es-MX" sz="1800">
                <a:ea typeface="+mn-lt"/>
                <a:cs typeface="+mn-lt"/>
              </a:rPr>
              <a:t>aquellas</a:t>
            </a:r>
            <a:r>
              <a:rPr lang="es-MX" sz="1800" dirty="0">
                <a:ea typeface="+mn-lt"/>
                <a:cs typeface="+mn-lt"/>
              </a:rPr>
              <a:t> situaciones de la vida real en las que predominan las relaciones de tipo 1 : N.</a:t>
            </a:r>
            <a:endParaRPr lang="es-MX" dirty="0"/>
          </a:p>
          <a:p>
            <a:pPr marL="305435" indent="0">
              <a:buNone/>
            </a:pPr>
            <a:r>
              <a:rPr lang="es-MX" sz="1800" dirty="0">
                <a:ea typeface="+mn-lt"/>
                <a:cs typeface="+mn-lt"/>
              </a:rPr>
              <a:t>Es un modelo muy rígido en el que las diferentes entidades de las que está compuesta una determinada situación, se organizan en niveles múltiples de acuerdo a una estricta relación PADRE/HIJO, de manera que un padre puede tener más de un hijo, todos ellos localizados en el mismo nivel, y un hijo únicamente puede tener un padre situado en el nivel inmediatamente superior al suyo, esto implica que no puedan establecerse relaciones entre segmentos dentro de un mismo nivel.</a:t>
            </a:r>
          </a:p>
          <a:p>
            <a:pPr marL="305435" indent="-305435">
              <a:buNone/>
            </a:pPr>
            <a:endParaRPr lang="es-MX">
              <a:ea typeface="+mn-lt"/>
              <a:cs typeface="+mn-lt"/>
            </a:endParaRPr>
          </a:p>
          <a:p>
            <a:pPr marL="0" indent="0">
              <a:buNone/>
            </a:pP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896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FF2ECB7-2BAC-4A38-8E42-B80092172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239"/>
            <a:ext cx="11029616" cy="1188720"/>
          </a:xfrm>
        </p:spPr>
        <p:txBody>
          <a:bodyPr>
            <a:noAutofit/>
          </a:bodyPr>
          <a:lstStyle/>
          <a:p>
            <a:r>
              <a:rPr lang="es-MX" sz="3600" dirty="0"/>
              <a:t>Definición Modelo jerárquico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ED2CAC-0C14-4D38-9751-37CF5118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6527" y="2266780"/>
            <a:ext cx="2298366" cy="1189736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Un conjunto de tipos de entidad E1, E2, ..., En.</a:t>
            </a:r>
            <a:endParaRPr lang="es-MX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305435" indent="-305435"/>
            <a:endParaRPr lang="es-MX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xmlns="" id="{26E7EA54-AFFE-421C-A26C-B6012D4F9459}"/>
              </a:ext>
            </a:extLst>
          </p:cNvPr>
          <p:cNvSpPr txBox="1"/>
          <p:nvPr/>
        </p:nvSpPr>
        <p:spPr>
          <a:xfrm>
            <a:off x="4544483" y="3390899"/>
            <a:ext cx="3230033" cy="14080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Un conjunto de interrelaciones o asociaciones no nominadas </a:t>
            </a:r>
            <a:r>
              <a:rPr lang="es-ES" sz="1500" err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Rij</a:t>
            </a:r>
            <a:r>
              <a:rPr lang="es-ES" sz="150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que conectan los tipos de entidad Ei y Ej.</a:t>
            </a:r>
            <a:endParaRPr lang="es-MX" sz="15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endParaRPr lang="es-MX">
              <a:ea typeface="+mn-lt"/>
              <a:cs typeface="+mn-l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9031195F-34EF-4792-9635-B76E4E472E0F}"/>
              </a:ext>
            </a:extLst>
          </p:cNvPr>
          <p:cNvSpPr txBox="1"/>
          <p:nvPr/>
        </p:nvSpPr>
        <p:spPr>
          <a:xfrm>
            <a:off x="8158692" y="4951941"/>
            <a:ext cx="2827866" cy="14080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Un conjunto de restricciones inherentes que provienen de la estructura jerárquica.</a:t>
            </a:r>
            <a:endParaRPr lang="es-MX" sz="1500" dirty="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l"/>
            <a:endParaRPr lang="es-MX">
              <a:ea typeface="+mn-lt"/>
              <a:cs typeface="+mn-lt"/>
            </a:endParaRPr>
          </a:p>
        </p:txBody>
      </p:sp>
      <p:sp>
        <p:nvSpPr>
          <p:cNvPr id="13" name="Diagrama de flujo: conector 12">
            <a:extLst>
              <a:ext uri="{FF2B5EF4-FFF2-40B4-BE49-F238E27FC236}">
                <a16:creationId xmlns:a16="http://schemas.microsoft.com/office/drawing/2014/main" xmlns="" id="{C21D0693-0110-4CDC-B20C-584E7DE00BCF}"/>
              </a:ext>
            </a:extLst>
          </p:cNvPr>
          <p:cNvSpPr/>
          <p:nvPr/>
        </p:nvSpPr>
        <p:spPr>
          <a:xfrm>
            <a:off x="856192" y="2263775"/>
            <a:ext cx="772583" cy="74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1</a:t>
            </a:r>
          </a:p>
        </p:txBody>
      </p:sp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xmlns="" id="{47FD4F2A-B7AB-4847-A1DB-3991702D7630}"/>
              </a:ext>
            </a:extLst>
          </p:cNvPr>
          <p:cNvSpPr/>
          <p:nvPr/>
        </p:nvSpPr>
        <p:spPr>
          <a:xfrm>
            <a:off x="7237941" y="5078942"/>
            <a:ext cx="772583" cy="74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3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xmlns="" id="{45811F15-77CA-4E1F-8538-AB83B0320EDC}"/>
              </a:ext>
            </a:extLst>
          </p:cNvPr>
          <p:cNvSpPr/>
          <p:nvPr/>
        </p:nvSpPr>
        <p:spPr>
          <a:xfrm>
            <a:off x="3607858" y="3491442"/>
            <a:ext cx="772583" cy="740833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MX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985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D651B61-325E-4E73-8445-38B0DE8AAAB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B42E5253-D3AC-4AC2-B766-8B34F13C2F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10AE8D57-436A-4073-9A75-15BB5949F8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E2852671-8EB6-4EAF-8AF8-65CF3FD664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xmlns="" id="{26B4480E-B7FF-4481-890E-043A69AE6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xmlns="" id="{79394E1F-0B5F-497D-B2A6-8383A2A54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xmlns="" id="{1F1FF39A-AC3C-4066-9D4C-519AA22812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xmlns="" id="{64C13BAB-7C00-4D21-A857-E3D41C0A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EB78298-35F0-4861-8318-22A03C05E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329132"/>
            <a:ext cx="3412067" cy="17243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sz="3100"/>
              <a:t>Sistema representativo del modelo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722ABCCC-7449-4EC1-ACFB-EB9188852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091" r="-255"/>
          <a:stretch/>
        </p:blipFill>
        <p:spPr>
          <a:xfrm>
            <a:off x="4913620" y="668659"/>
            <a:ext cx="5657833" cy="2713230"/>
          </a:xfrm>
          <a:prstGeom prst="rect">
            <a:avLst/>
          </a:prstGeo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xmlns="" id="{60E435BB-B364-4B4F-B546-D86C3377D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79498" y="2599428"/>
            <a:ext cx="7071889" cy="26203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endParaRPr lang="es-ES" sz="24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El producto comercial de tipo Jerárquico más extendido y el único que ha llegado hasta nuestros días es el:</a:t>
            </a:r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algn="just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</a:pPr>
            <a:r>
              <a:rPr lang="es-ES" sz="20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                </a:t>
            </a:r>
            <a:r>
              <a:rPr lang="es-ES" sz="2000" b="1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IMS de IBM con su lenguaje de datos DL/I2</a:t>
            </a:r>
          </a:p>
          <a:p>
            <a:pPr algn="just"/>
            <a:endParaRPr lang="es-MX" sz="2400"/>
          </a:p>
        </p:txBody>
      </p:sp>
    </p:spTree>
    <p:extLst>
      <p:ext uri="{BB962C8B-B14F-4D97-AF65-F5344CB8AC3E}">
        <p14:creationId xmlns:p14="http://schemas.microsoft.com/office/powerpoint/2010/main" val="2488694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FBB53F82-F191-4EEB-AB7B-F69E634FA3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xmlns="" id="{2F543B79-0E47-462F-8CC8-DFBE77F50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609" y="342323"/>
            <a:ext cx="11029616" cy="1188720"/>
          </a:xfrm>
        </p:spPr>
        <p:txBody>
          <a:bodyPr>
            <a:normAutofit/>
          </a:bodyPr>
          <a:lstStyle/>
          <a:p>
            <a:r>
              <a:rPr lang="es-MX" sz="3600" dirty="0">
                <a:ea typeface="+mj-lt"/>
                <a:cs typeface="+mj-lt"/>
              </a:rPr>
              <a:t>Representación gráfica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8616AA08-3831-473D-B61B-89484A33C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431B918-3A1C-46BA-9430-CAD97D9DA0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400935A-2F82-4DC4-A4E1-E12EFB8C27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3D5D599-1CAE-4C92-B5AE-8E51AF6D4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rgbClr val="4653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B2216CC1-62A6-4F83-8A43-70BFFC37B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2" y="2746423"/>
            <a:ext cx="5299073" cy="263548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55F23235-4166-4F62-BA56-2A026D3E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/>
          </a:bodyPr>
          <a:lstStyle/>
          <a:p>
            <a:pPr marL="305435" indent="-305435"/>
            <a:r>
              <a:rPr lang="es-ES" dirty="0">
                <a:ea typeface="+mn-lt"/>
                <a:cs typeface="+mn-lt"/>
              </a:rPr>
              <a:t>Se realiza mediante la estructura de </a:t>
            </a:r>
            <a:r>
              <a:rPr lang="es-ES" b="1" dirty="0">
                <a:ea typeface="+mn-lt"/>
                <a:cs typeface="+mn-lt"/>
              </a:rPr>
              <a:t>ARBOL I</a:t>
            </a:r>
            <a:r>
              <a:rPr lang="en-US" b="1" dirty="0">
                <a:ea typeface="+mn-lt"/>
                <a:cs typeface="+mn-lt"/>
              </a:rPr>
              <a:t>NVERTIDO</a:t>
            </a:r>
          </a:p>
          <a:p>
            <a:pPr marL="305435" indent="-305435">
              <a:spcBef>
                <a:spcPts val="1000"/>
              </a:spcBef>
              <a:spcAft>
                <a:spcPts val="1000"/>
              </a:spcAft>
            </a:pPr>
            <a:r>
              <a:rPr lang="es-ES" dirty="0">
                <a:ea typeface="+mn-lt"/>
                <a:cs typeface="+mn-lt"/>
              </a:rPr>
              <a:t>Las entidades se denominan en </a:t>
            </a:r>
            <a:r>
              <a:rPr lang="es-ES" b="1" dirty="0">
                <a:ea typeface="+mn-lt"/>
                <a:cs typeface="+mn-lt"/>
              </a:rPr>
              <a:t>SEGMENTOS</a:t>
            </a:r>
            <a:r>
              <a:rPr lang="es-ES" dirty="0">
                <a:ea typeface="+mn-lt"/>
                <a:cs typeface="+mn-lt"/>
              </a:rPr>
              <a:t>, mientras que los atributos reciben el nombre de </a:t>
            </a:r>
            <a:r>
              <a:rPr lang="es-ES" b="1" dirty="0">
                <a:ea typeface="+mn-lt"/>
                <a:cs typeface="+mn-lt"/>
              </a:rPr>
              <a:t>CAMPOS</a:t>
            </a:r>
          </a:p>
          <a:p>
            <a:pPr marL="305435" indent="-305435">
              <a:spcBef>
                <a:spcPts val="1000"/>
              </a:spcBef>
              <a:spcAft>
                <a:spcPts val="1000"/>
              </a:spcAft>
            </a:pPr>
            <a:r>
              <a:rPr lang="es-ES" dirty="0">
                <a:ea typeface="+mn-lt"/>
                <a:cs typeface="+mn-lt"/>
              </a:rPr>
              <a:t>Los segmentos, se organizan en niveles de manera que en un mismo nivel estén todos aquellos segmentos que dependen de un segmento de nivel inmediatamente superior.</a:t>
            </a:r>
          </a:p>
          <a:p>
            <a:pPr marL="305435" indent="-305435"/>
            <a:endParaRPr lang="en-US"/>
          </a:p>
          <a:p>
            <a:pPr marL="305435" indent="-305435"/>
            <a:endParaRPr lang="en-US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6291FEA4-FAD8-4A71-9346-2FD4D3BD6CDB}"/>
              </a:ext>
            </a:extLst>
          </p:cNvPr>
          <p:cNvCxnSpPr/>
          <p:nvPr/>
        </p:nvCxnSpPr>
        <p:spPr>
          <a:xfrm flipH="1" flipV="1">
            <a:off x="1704687" y="2734579"/>
            <a:ext cx="767752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C637D348-56AF-4226-ADA9-8A96D4064492}"/>
              </a:ext>
            </a:extLst>
          </p:cNvPr>
          <p:cNvSpPr txBox="1"/>
          <p:nvPr/>
        </p:nvSpPr>
        <p:spPr>
          <a:xfrm>
            <a:off x="136225" y="2637886"/>
            <a:ext cx="150674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/>
              <a:t>SEGMENTO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B262A8F6-8C72-4079-86E4-A5DF35F84ECA}"/>
              </a:ext>
            </a:extLst>
          </p:cNvPr>
          <p:cNvSpPr txBox="1"/>
          <p:nvPr/>
        </p:nvSpPr>
        <p:spPr>
          <a:xfrm>
            <a:off x="984489" y="5010150"/>
            <a:ext cx="1017918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MX"/>
              <a:t>CAMPO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50126DFA-5624-41DD-A379-A13298208142}"/>
              </a:ext>
            </a:extLst>
          </p:cNvPr>
          <p:cNvCxnSpPr>
            <a:cxnSpLocks/>
          </p:cNvCxnSpPr>
          <p:nvPr/>
        </p:nvCxnSpPr>
        <p:spPr>
          <a:xfrm flipH="1" flipV="1">
            <a:off x="2236649" y="5193107"/>
            <a:ext cx="767752" cy="5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29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DDFF638-051C-4466-A1F6-B70AD22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4647"/>
            <a:ext cx="11029616" cy="1188720"/>
          </a:xfrm>
        </p:spPr>
        <p:txBody>
          <a:bodyPr/>
          <a:lstStyle/>
          <a:p>
            <a:pPr algn="ctr"/>
            <a:r>
              <a:rPr lang="es-MX" sz="3600" dirty="0"/>
              <a:t>Características de una estructura jerárquica 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EC5C0BA-2455-4988-BE30-05D20BAD6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274" y="2018772"/>
            <a:ext cx="9723271" cy="738847"/>
          </a:xfrm>
        </p:spPr>
        <p:txBody>
          <a:bodyPr/>
          <a:lstStyle/>
          <a:p>
            <a:pPr marL="305435" indent="-305435">
              <a:buNone/>
            </a:pPr>
            <a:r>
              <a:rPr lang="es-ES" dirty="0">
                <a:ea typeface="+mn-lt"/>
                <a:cs typeface="+mn-lt"/>
              </a:rPr>
              <a:t>Los segmentos, en función de su situación en el árbol y de sus características, pueden denominarse como: </a:t>
            </a:r>
            <a:endParaRPr lang="es-MX" dirty="0">
              <a:ea typeface="+mn-lt"/>
              <a:cs typeface="+mn-lt"/>
            </a:endParaRPr>
          </a:p>
          <a:p>
            <a:pPr marL="0" indent="0">
              <a:buNone/>
            </a:pPr>
            <a:endParaRPr lang="es-MX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2B890174-F9CF-4EA6-A0F7-9BB3E839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2" y="2659526"/>
            <a:ext cx="5158596" cy="1996227"/>
          </a:xfrm>
          <a:prstGeom prst="rect">
            <a:avLst/>
          </a:prstGeom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xmlns="" id="{00F6698D-FE91-4F28-8270-A125135A7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566" y="4764529"/>
            <a:ext cx="3420533" cy="195266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A9F172EC-1156-4E3D-BB34-7566B6E87B0C}"/>
              </a:ext>
            </a:extLst>
          </p:cNvPr>
          <p:cNvSpPr txBox="1"/>
          <p:nvPr/>
        </p:nvSpPr>
        <p:spPr>
          <a:xfrm>
            <a:off x="6714067" y="2988733"/>
            <a:ext cx="4267199" cy="156196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</a:pPr>
            <a:r>
              <a:rPr lang="es-ES" sz="1500" dirty="0">
                <a:ea typeface="+mn-lt"/>
                <a:cs typeface="+mn-lt"/>
              </a:rPr>
              <a:t>1) SEGMENTO PADRE: Es aquél que tiene descendientes, todos ellos localizados en el mismo nivel.</a:t>
            </a:r>
            <a:endParaRPr lang="en-US" sz="1500" dirty="0">
              <a:ea typeface="+mn-lt"/>
              <a:cs typeface="+mn-lt"/>
            </a:endParaRPr>
          </a:p>
          <a:p>
            <a:pPr algn="just"/>
            <a:endParaRPr lang="es-MX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CC86308B-16DF-4628-A7E6-2A2B9707D74E}"/>
              </a:ext>
            </a:extLst>
          </p:cNvPr>
          <p:cNvCxnSpPr/>
          <p:nvPr/>
        </p:nvCxnSpPr>
        <p:spPr>
          <a:xfrm flipH="1">
            <a:off x="5575464" y="3829424"/>
            <a:ext cx="104351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01A19FE4-DBE1-4F5E-9817-D42406611D5E}"/>
              </a:ext>
            </a:extLst>
          </p:cNvPr>
          <p:cNvSpPr txBox="1"/>
          <p:nvPr/>
        </p:nvSpPr>
        <p:spPr>
          <a:xfrm>
            <a:off x="6714066" y="4999566"/>
            <a:ext cx="4267199" cy="14080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ea typeface="+mn-lt"/>
                <a:cs typeface="+mn-lt"/>
              </a:rPr>
              <a:t>2)    SEGMENTO HIJO: Es aquél que depende de un segmento de nivel superior. Todos los hijos de un mismo padre están en el mismo nivel del árbol.</a:t>
            </a:r>
            <a:endParaRPr lang="es-MX" dirty="0"/>
          </a:p>
          <a:p>
            <a:pPr algn="just"/>
            <a:endParaRPr lang="es-MX" dirty="0">
              <a:ea typeface="+mn-lt"/>
              <a:cs typeface="+mn-lt"/>
            </a:endParaRP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xmlns="" id="{366580B5-FB33-4092-8062-45D40C3052F7}"/>
              </a:ext>
            </a:extLst>
          </p:cNvPr>
          <p:cNvCxnSpPr>
            <a:cxnSpLocks/>
          </p:cNvCxnSpPr>
          <p:nvPr/>
        </p:nvCxnSpPr>
        <p:spPr>
          <a:xfrm flipH="1">
            <a:off x="5575464" y="5692091"/>
            <a:ext cx="104351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54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C65431-92E2-4C85-B623-9EAB74BD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69" y="457741"/>
            <a:ext cx="11029616" cy="1188720"/>
          </a:xfrm>
        </p:spPr>
        <p:txBody>
          <a:bodyPr/>
          <a:lstStyle/>
          <a:p>
            <a:r>
              <a:rPr lang="es-MX" sz="2000" dirty="0">
                <a:ea typeface="+mj-lt"/>
                <a:cs typeface="+mj-lt"/>
              </a:rPr>
              <a:t>CARACTERÍSTICAS DE UNA ESTRUCTURA JERÁRQUICA </a:t>
            </a:r>
            <a:endParaRPr lang="es-MX"/>
          </a:p>
          <a:p>
            <a:endParaRPr lang="es-MX" dirty="0"/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39459D3C-4E12-494A-8498-19AD093E4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154" t="-1026" r="10154" b="-513"/>
          <a:stretch/>
        </p:blipFill>
        <p:spPr>
          <a:xfrm>
            <a:off x="1460959" y="1575434"/>
            <a:ext cx="2784590" cy="2243967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xmlns="" id="{34BB5849-0FBC-4FA5-A6F3-9ADC8AB62B13}"/>
              </a:ext>
            </a:extLst>
          </p:cNvPr>
          <p:cNvSpPr txBox="1"/>
          <p:nvPr/>
        </p:nvSpPr>
        <p:spPr>
          <a:xfrm>
            <a:off x="5880179" y="1838543"/>
            <a:ext cx="5403009" cy="14342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ES" sz="1500" dirty="0">
                <a:ea typeface="+mn-lt"/>
                <a:cs typeface="+mn-lt"/>
              </a:rPr>
              <a:t>3)    SEGMENTO RAÍZ: El segmento raíz de una base de datos jerárquica es el padre que no tiene padre</a:t>
            </a:r>
            <a:r>
              <a:rPr lang="es-ES" sz="1500" dirty="0">
                <a:latin typeface="Symbol"/>
                <a:ea typeface="+mn-lt"/>
                <a:cs typeface="+mn-lt"/>
                <a:sym typeface="Symbol"/>
              </a:rPr>
              <a:t>.</a:t>
            </a:r>
            <a:endParaRPr lang="es-MX" dirty="0"/>
          </a:p>
          <a:p>
            <a:pPr>
              <a:lnSpc>
                <a:spcPct val="150000"/>
              </a:lnSpc>
            </a:pPr>
            <a:endParaRPr lang="es-ES" sz="1500" dirty="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s-ES" sz="1500" dirty="0">
                <a:ea typeface="+mn-lt"/>
                <a:cs typeface="+mn-lt"/>
              </a:rPr>
              <a:t>La raíz siempre es única y ocupa el nivel superior del árbol.</a:t>
            </a:r>
            <a:endParaRPr lang="es-ES" sz="1500" dirty="0">
              <a:ea typeface="+mn-lt"/>
              <a:cs typeface="+mn-lt"/>
              <a:sym typeface="Symbol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xmlns="" id="{768211EB-0734-44CF-A98C-8FB37A8945CD}"/>
              </a:ext>
            </a:extLst>
          </p:cNvPr>
          <p:cNvCxnSpPr>
            <a:cxnSpLocks/>
          </p:cNvCxnSpPr>
          <p:nvPr/>
        </p:nvCxnSpPr>
        <p:spPr>
          <a:xfrm flipH="1">
            <a:off x="4640935" y="2629713"/>
            <a:ext cx="1043516" cy="4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CC9BF2B4-593D-4ED7-B8C4-A6460F1A53B0}"/>
              </a:ext>
            </a:extLst>
          </p:cNvPr>
          <p:cNvSpPr txBox="1"/>
          <p:nvPr/>
        </p:nvSpPr>
        <p:spPr>
          <a:xfrm>
            <a:off x="828136" y="4106172"/>
            <a:ext cx="10521350" cy="24729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s-MX" sz="1500" b="1" dirty="0"/>
              <a:t>Datos:</a:t>
            </a:r>
            <a:endParaRPr lang="es-MX" dirty="0"/>
          </a:p>
          <a:p>
            <a:pPr>
              <a:lnSpc>
                <a:spcPct val="150000"/>
              </a:lnSpc>
            </a:pPr>
            <a:r>
              <a:rPr lang="es-MX" sz="1500" b="1" dirty="0"/>
              <a:t>Ocurrencia:</a:t>
            </a:r>
            <a:r>
              <a:rPr lang="es-MX" sz="1500" dirty="0"/>
              <a:t> Conjunto de valores particulares que toman todos los campos que lo componen en un momento determinado</a:t>
            </a:r>
            <a:endParaRPr lang="es-MX"/>
          </a:p>
          <a:p>
            <a:pPr>
              <a:lnSpc>
                <a:spcPct val="150000"/>
              </a:lnSpc>
            </a:pPr>
            <a:r>
              <a:rPr lang="es-MX" sz="1500" b="1" dirty="0"/>
              <a:t>Registro:</a:t>
            </a:r>
            <a:r>
              <a:rPr lang="es-MX" sz="1500" dirty="0"/>
              <a:t> </a:t>
            </a:r>
            <a:r>
              <a:rPr lang="es-MX" sz="1500" dirty="0">
                <a:ea typeface="+mn-lt"/>
                <a:cs typeface="+mn-lt"/>
              </a:rPr>
              <a:t>Conjunto formado por una ocurrencia del segmento raíz y todas las ocurrencias del resto de los segmentos de la base de datos que dependen jerárquicamente de dicha ocurrencia raíz. </a:t>
            </a:r>
          </a:p>
          <a:p>
            <a:pPr>
              <a:lnSpc>
                <a:spcPct val="150000"/>
              </a:lnSpc>
            </a:pPr>
            <a:r>
              <a:rPr lang="es-MX" sz="1500" b="1" dirty="0"/>
              <a:t>Relación PADRE/HIJO, </a:t>
            </a:r>
            <a:r>
              <a:rPr lang="es-MX" sz="1500" dirty="0"/>
              <a:t>determina que el camino de acceso a los datos sea ÚNICO; este camino se conoce como </a:t>
            </a:r>
            <a:r>
              <a:rPr lang="es-MX" sz="1500" b="1" dirty="0"/>
              <a:t>CAMINO SECUENCIA JERARQUICA</a:t>
            </a:r>
            <a:r>
              <a:rPr lang="es-MX" sz="1500" dirty="0"/>
              <a:t> comienza siempre en una ocurrencia del segmento raíz y recorre la base de datos de arriba hacia bajo, de izquierda a derecha y al final de adelante hacia atrás.</a:t>
            </a:r>
          </a:p>
        </p:txBody>
      </p:sp>
    </p:spTree>
    <p:extLst>
      <p:ext uri="{BB962C8B-B14F-4D97-AF65-F5344CB8AC3E}">
        <p14:creationId xmlns:p14="http://schemas.microsoft.com/office/powerpoint/2010/main" val="31320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030311E-7125-409E-B648-FF02BBCCD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079" y="759665"/>
            <a:ext cx="11029616" cy="800532"/>
          </a:xfrm>
        </p:spPr>
        <p:txBody>
          <a:bodyPr>
            <a:normAutofit/>
          </a:bodyPr>
          <a:lstStyle/>
          <a:p>
            <a:r>
              <a:rPr lang="es-MX" sz="3600"/>
              <a:t>Elementos de una estructura jerárquica</a:t>
            </a:r>
          </a:p>
        </p:txBody>
      </p:sp>
      <p:pic>
        <p:nvPicPr>
          <p:cNvPr id="7" name="Imagen 7">
            <a:extLst>
              <a:ext uri="{FF2B5EF4-FFF2-40B4-BE49-F238E27FC236}">
                <a16:creationId xmlns:a16="http://schemas.microsoft.com/office/drawing/2014/main" xmlns="" id="{8E077BF5-8F64-4966-BEAC-1AC58748D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5655" y="1996601"/>
            <a:ext cx="7544877" cy="3899678"/>
          </a:xfr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xmlns="" id="{7D4F32AE-7150-425C-B0E5-388D69F2DBE5}"/>
              </a:ext>
            </a:extLst>
          </p:cNvPr>
          <p:cNvSpPr txBox="1"/>
          <p:nvPr/>
        </p:nvSpPr>
        <p:spPr>
          <a:xfrm>
            <a:off x="427568" y="1919817"/>
            <a:ext cx="3487427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MX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Se llaman </a:t>
            </a:r>
            <a:r>
              <a:rPr lang="es-MX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hojas</a:t>
            </a: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 a los nodos que no tienen descendientes.</a:t>
            </a:r>
          </a:p>
          <a:p>
            <a:endParaRPr lang="es-MX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MX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Altura</a:t>
            </a: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 al número de niveles de la estructura jerárquica (NIVEL 0: A; NIVEL 1: B,E,F; NIVEL 2: C,D,G; NIVEL 3:H,I)</a:t>
            </a:r>
          </a:p>
          <a:p>
            <a:endParaRPr lang="es-MX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MX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Momento</a:t>
            </a: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 al número de nodos (A,B,C,D,E,F,G,H,I)</a:t>
            </a:r>
          </a:p>
          <a:p>
            <a:endParaRPr lang="es-MX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s-MX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Peso</a:t>
            </a: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 es el número de hojas del árbol (C,D,E,H,I)</a:t>
            </a:r>
          </a:p>
          <a:p>
            <a:pPr marL="285750" indent="-285750">
              <a:buFont typeface="Arial"/>
              <a:buChar char="•"/>
            </a:pPr>
            <a:endParaRPr lang="es-MX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endParaRPr lang="es-MX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FA74698A-CD84-4B4F-A8EF-F1F9005F5AFD}"/>
              </a:ext>
            </a:extLst>
          </p:cNvPr>
          <p:cNvCxnSpPr/>
          <p:nvPr/>
        </p:nvCxnSpPr>
        <p:spPr>
          <a:xfrm flipV="1">
            <a:off x="2580217" y="5818716"/>
            <a:ext cx="7196665" cy="529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xmlns="" id="{2A68FCD0-4AEF-4D4E-A985-27BB622FF330}"/>
              </a:ext>
            </a:extLst>
          </p:cNvPr>
          <p:cNvCxnSpPr/>
          <p:nvPr/>
        </p:nvCxnSpPr>
        <p:spPr>
          <a:xfrm flipH="1" flipV="1">
            <a:off x="9776524" y="4997912"/>
            <a:ext cx="6350" cy="841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27B0F044-A53C-4029-81A9-4BACB875AD2E}"/>
              </a:ext>
            </a:extLst>
          </p:cNvPr>
          <p:cNvCxnSpPr/>
          <p:nvPr/>
        </p:nvCxnSpPr>
        <p:spPr>
          <a:xfrm>
            <a:off x="2580217" y="5649384"/>
            <a:ext cx="0" cy="24341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BDA03088-3825-4526-A815-C501FB23F4C5}"/>
              </a:ext>
            </a:extLst>
          </p:cNvPr>
          <p:cNvCxnSpPr>
            <a:cxnSpLocks/>
          </p:cNvCxnSpPr>
          <p:nvPr/>
        </p:nvCxnSpPr>
        <p:spPr>
          <a:xfrm>
            <a:off x="3720881" y="2772266"/>
            <a:ext cx="1549400" cy="1380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948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910015B9-6046-41B8-83BD-71778D2F979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3908232-52E2-4794-A6C1-54300FB989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2B9299F-BED7-44C5-9CC5-E542F9193C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9DDF273-E040-4765-AD05-872458E1370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xmlns="" id="{D6D7A0BC-0046-4CAA-8E7F-DCAFE511EA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23949DB-AB3C-4293-9FCD-BD8F98D65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95" y="186544"/>
            <a:ext cx="10993549" cy="14750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/>
              <a:t>CLASIFICACIÓN DE LAS ESTRUCTURAS JERÁRQUICAS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E7C6334F-6411-41EC-AD7D-179EDD8B58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E6B02CEE-3AF8-4349-9B3E-8970E6DF62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AA01CF0-3FB5-44EB-B7DE-F2E86374C2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xmlns="" id="{22EF6FF1-675B-4913-8ADD-D26D4948F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8" y="1773527"/>
            <a:ext cx="4745001" cy="3310466"/>
          </a:xfrm>
          <a:prstGeom prst="rect">
            <a:avLst/>
          </a:prstGeom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xmlns="" id="{677DE5AB-EB66-4776-AAFA-8E9687727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716" y="2244890"/>
            <a:ext cx="5486400" cy="249631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xmlns="" id="{1CE4D3DF-3056-4C3F-83B2-BE884B0DF143}"/>
              </a:ext>
            </a:extLst>
          </p:cNvPr>
          <p:cNvSpPr txBox="1"/>
          <p:nvPr/>
        </p:nvSpPr>
        <p:spPr>
          <a:xfrm>
            <a:off x="624857" y="5270740"/>
            <a:ext cx="45711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b="1" i="1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Lineales:</a:t>
            </a: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 es un caso particular y simple en el que cada tipo de registro padre sólo puede tener un tipo de registro hijo, donde se muestra la interrelación entre DEPARTAMENTO Y EMPLEADOS.</a:t>
            </a:r>
          </a:p>
          <a:p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xmlns="" id="{007A5BCE-E83A-4270-83EB-8A115ACCE660}"/>
              </a:ext>
            </a:extLst>
          </p:cNvPr>
          <p:cNvSpPr txBox="1"/>
          <p:nvPr/>
        </p:nvSpPr>
        <p:spPr>
          <a:xfrm>
            <a:off x="6535049" y="5312973"/>
            <a:ext cx="43624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MX" b="1" i="1">
                <a:solidFill>
                  <a:schemeClr val="tx1">
                    <a:lumMod val="65000"/>
                    <a:lumOff val="35000"/>
                  </a:schemeClr>
                </a:solidFill>
              </a:rPr>
              <a:t>Arborescente: </a:t>
            </a:r>
            <a:r>
              <a:rPr lang="es-MX">
                <a:solidFill>
                  <a:schemeClr val="tx1">
                    <a:lumMod val="65000"/>
                    <a:lumOff val="35000"/>
                  </a:schemeClr>
                </a:solidFill>
              </a:rPr>
              <a:t>tipo de registro padre puede tener varios tipos de registro descendientes.</a:t>
            </a:r>
          </a:p>
        </p:txBody>
      </p:sp>
    </p:spTree>
    <p:extLst>
      <p:ext uri="{BB962C8B-B14F-4D97-AF65-F5344CB8AC3E}">
        <p14:creationId xmlns:p14="http://schemas.microsoft.com/office/powerpoint/2010/main" val="372775662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TF00001241</Template>
  <TotalTime>94</TotalTime>
  <Words>508</Words>
  <Application>Microsoft Office PowerPoint</Application>
  <PresentationFormat>Personalizado</PresentationFormat>
  <Paragraphs>61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3" baseType="lpstr">
      <vt:lpstr>DividendVTI</vt:lpstr>
      <vt:lpstr>Modelo de datos Jerárquico   Equipo JVC</vt:lpstr>
      <vt:lpstr>¿Qué es el modelo jerárquico?</vt:lpstr>
      <vt:lpstr>Definición Modelo jerárquico</vt:lpstr>
      <vt:lpstr>Sistema representativo del modelo</vt:lpstr>
      <vt:lpstr>Representación gráfica</vt:lpstr>
      <vt:lpstr>Características de una estructura jerárquica </vt:lpstr>
      <vt:lpstr>CARACTERÍSTICAS DE UNA ESTRUCTURA JERÁRQUICA  </vt:lpstr>
      <vt:lpstr>Elementos de una estructura jerárquica</vt:lpstr>
      <vt:lpstr>CLASIFICACIÓN DE LAS ESTRUCTURAS JERÁRQUICAS</vt:lpstr>
      <vt:lpstr>Problemas del modelo jerárquico </vt:lpstr>
      <vt:lpstr>Problemas del modelo jerárquico </vt:lpstr>
      <vt:lpstr>Referencias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 María Canton Croda</dc:creator>
  <cp:lastModifiedBy>UPAEP</cp:lastModifiedBy>
  <cp:revision>789</cp:revision>
  <dcterms:created xsi:type="dcterms:W3CDTF">2015-09-21T23:24:45Z</dcterms:created>
  <dcterms:modified xsi:type="dcterms:W3CDTF">2020-09-15T23:39:44Z</dcterms:modified>
</cp:coreProperties>
</file>