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Roboto" panose="020B0604020202020204" charset="0"/>
      <p:regular r:id="rId16"/>
      <p:bold r:id="rId17"/>
      <p:italic r:id="rId18"/>
      <p:boldItalic r:id="rId19"/>
    </p:embeddedFont>
    <p:embeddedFont>
      <p:font typeface="Helvetica Neue Light" panose="020B0604020202020204" charset="0"/>
      <p:regular r:id="rId20"/>
      <p:bold r:id="rId21"/>
      <p:italic r:id="rId22"/>
      <p:boldItalic r:id="rId23"/>
    </p:embeddedFont>
    <p:embeddedFont>
      <p:font typeface="Saira" panose="020B0604020202020204" charset="0"/>
      <p:regular r:id="rId24"/>
      <p:bold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jtUyanmK1a4YkEDZfsyOpUQ25B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2" d="100"/>
          <a:sy n="72" d="100"/>
        </p:scale>
        <p:origin x="-552" y="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873245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44ae26dc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44ae26dc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44ae26dc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44ae26dc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44ae26dc7_1_6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44ae26dc7_1_6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736600" y="965200"/>
            <a:ext cx="107188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 rot="5400000">
            <a:off x="3632200" y="-1930400"/>
            <a:ext cx="4927600" cy="107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title"/>
          </p:nvPr>
        </p:nvSpPr>
        <p:spPr>
          <a:xfrm rot="5400000">
            <a:off x="7258050" y="1695450"/>
            <a:ext cx="5715000" cy="26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body" idx="1"/>
          </p:nvPr>
        </p:nvSpPr>
        <p:spPr>
          <a:xfrm rot="5400000">
            <a:off x="1860550" y="-946150"/>
            <a:ext cx="5715000" cy="79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None/>
              <a:defRPr sz="1200"/>
            </a:lvl1pPr>
            <a:lvl2pPr lvl="1" algn="ctr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/>
            </a:lvl2pPr>
            <a:lvl3pPr lvl="2" algn="ctr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70"/>
              <a:buFont typeface="Helvetica Neue Light"/>
              <a:buNone/>
              <a:defRPr sz="900"/>
            </a:lvl3pPr>
            <a:lvl4pPr lvl="3" algn="ctr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4pPr>
            <a:lvl5pPr lvl="4" algn="ctr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None/>
              <a:defRPr sz="1200"/>
            </a:lvl1pPr>
            <a:lvl2pPr marL="914400" lvl="1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/>
            </a:lvl2pPr>
            <a:lvl3pPr marL="1371600" lvl="2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70"/>
              <a:buFont typeface="Helvetica Neue Light"/>
              <a:buNone/>
              <a:defRPr sz="900"/>
            </a:lvl3pPr>
            <a:lvl4pPr marL="1828800" lvl="3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4pPr>
            <a:lvl5pPr marL="2286000" lvl="4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736600" y="965200"/>
            <a:ext cx="53213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6134100" y="965200"/>
            <a:ext cx="53213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None/>
              <a:defRPr sz="1200" b="1"/>
            </a:lvl1pPr>
            <a:lvl2pPr marL="914400" lvl="1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 b="1"/>
            </a:lvl2pPr>
            <a:lvl3pPr marL="1371600" lvl="2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70"/>
              <a:buFont typeface="Helvetica Neue Light"/>
              <a:buNone/>
              <a:defRPr sz="900" b="1"/>
            </a:lvl3pPr>
            <a:lvl4pPr marL="1828800" lvl="3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 b="1"/>
            </a:lvl4pPr>
            <a:lvl5pPr marL="2286000" lvl="4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457200" lvl="0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None/>
              <a:defRPr sz="1200" b="1"/>
            </a:lvl1pPr>
            <a:lvl2pPr marL="914400" lvl="1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 b="1"/>
            </a:lvl2pPr>
            <a:lvl3pPr marL="1371600" lvl="2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70"/>
              <a:buFont typeface="Helvetica Neue Light"/>
              <a:buNone/>
              <a:defRPr sz="900" b="1"/>
            </a:lvl3pPr>
            <a:lvl4pPr marL="1828800" lvl="3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 b="1"/>
            </a:lvl4pPr>
            <a:lvl5pPr marL="2286000" lvl="4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 b="1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1pPr>
            <a:lvl2pPr marL="914400" lvl="1" indent="-26289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2pPr>
            <a:lvl3pPr marL="1371600" lvl="2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3pPr>
            <a:lvl4pPr marL="1828800" lvl="3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4pPr>
            <a:lvl5pPr marL="2286000" lvl="4" indent="-26288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54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5908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480"/>
              <a:buFont typeface="Helvetica Neue Light"/>
              <a:buChar char="•"/>
              <a:defRPr sz="1600"/>
            </a:lvl1pPr>
            <a:lvl2pPr marL="914400" lvl="1" indent="-255269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420"/>
              <a:buFont typeface="Helvetica Neue Light"/>
              <a:buChar char="•"/>
              <a:defRPr sz="1400"/>
            </a:lvl2pPr>
            <a:lvl3pPr marL="1371600" lvl="2" indent="-25146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Char char="•"/>
              <a:defRPr sz="1200"/>
            </a:lvl3pPr>
            <a:lvl4pPr marL="1828800" lvl="3" indent="-24765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Char char="•"/>
              <a:defRPr sz="1000"/>
            </a:lvl4pPr>
            <a:lvl5pPr marL="2286000" lvl="4" indent="-24765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Char char="•"/>
              <a:defRPr sz="1000"/>
            </a:lvl5pPr>
            <a:lvl6pPr marL="2743200" lvl="5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/>
            </a:lvl6pPr>
            <a:lvl7pPr marL="3200400" lvl="6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/>
            </a:lvl7pPr>
            <a:lvl8pPr marL="3657600" lvl="7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/>
            </a:lvl8pPr>
            <a:lvl9pPr marL="4114800" lvl="8" indent="-2921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1pPr>
            <a:lvl2pPr marL="914400" lvl="1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10"/>
              <a:buFont typeface="Helvetica Neue Light"/>
              <a:buNone/>
              <a:defRPr sz="700"/>
            </a:lvl2pPr>
            <a:lvl3pPr marL="1371600" lvl="2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80"/>
              <a:buFont typeface="Helvetica Neue Light"/>
              <a:buNone/>
              <a:defRPr sz="600"/>
            </a:lvl3pPr>
            <a:lvl4pPr marL="1828800" lvl="3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50"/>
              <a:buFont typeface="Helvetica Neue Light"/>
              <a:buNone/>
              <a:defRPr sz="500"/>
            </a:lvl4pPr>
            <a:lvl5pPr marL="2286000" lvl="4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50"/>
              <a:buFont typeface="Helvetica Neue Light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480"/>
              <a:buFont typeface="Helvetica Neue Light"/>
              <a:buNone/>
              <a:defRPr sz="16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420"/>
              <a:buFont typeface="Helvetica Neue Light"/>
              <a:buNone/>
              <a:defRPr sz="14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60"/>
              <a:buFont typeface="Helvetica Neue Light"/>
              <a:buNone/>
              <a:defRPr sz="12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 Light"/>
              <a:buNone/>
              <a:defRPr sz="1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40"/>
              <a:buFont typeface="Helvetica Neue Light"/>
              <a:buNone/>
              <a:defRPr sz="800"/>
            </a:lvl1pPr>
            <a:lvl2pPr marL="914400" lvl="1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210"/>
              <a:buFont typeface="Helvetica Neue Light"/>
              <a:buNone/>
              <a:defRPr sz="700"/>
            </a:lvl2pPr>
            <a:lvl3pPr marL="1371600" lvl="2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80"/>
              <a:buFont typeface="Helvetica Neue Light"/>
              <a:buNone/>
              <a:defRPr sz="600"/>
            </a:lvl3pPr>
            <a:lvl4pPr marL="1828800" lvl="3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50"/>
              <a:buFont typeface="Helvetica Neue Light"/>
              <a:buNone/>
              <a:defRPr sz="500"/>
            </a:lvl4pPr>
            <a:lvl5pPr marL="2286000" lvl="4" indent="-228600" algn="l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150"/>
              <a:buFont typeface="Helvetica Neue Light"/>
              <a:buNone/>
              <a:defRPr sz="500"/>
            </a:lvl5pPr>
            <a:lvl6pPr marL="2743200" lvl="5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6pPr>
            <a:lvl7pPr marL="3200400" lvl="6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7pPr>
            <a:lvl8pPr marL="3657600" lvl="7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8pPr>
            <a:lvl9pPr marL="4114800" lvl="8" indent="-228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>
              <a:spcBef>
                <a:spcPts val="0"/>
              </a:spcBef>
              <a:buNone/>
              <a:defRPr sz="9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body" idx="1"/>
          </p:nvPr>
        </p:nvSpPr>
        <p:spPr>
          <a:xfrm>
            <a:off x="736600" y="965200"/>
            <a:ext cx="10718800" cy="492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27622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  <a:defRPr sz="2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7622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  <a:defRPr sz="2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7622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  <a:defRPr sz="2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7622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  <a:defRPr sz="2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7622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  <a:defRPr sz="2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8575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860213" y="6561138"/>
            <a:ext cx="1849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350" y="567532"/>
            <a:ext cx="10909300" cy="42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>
            <a:spLocks noGrp="1"/>
          </p:cNvSpPr>
          <p:nvPr>
            <p:ph type="title"/>
          </p:nvPr>
        </p:nvSpPr>
        <p:spPr>
          <a:xfrm>
            <a:off x="736600" y="4787900"/>
            <a:ext cx="10718800" cy="857250"/>
          </a:xfrm>
          <a:prstGeom prst="rect">
            <a:avLst/>
          </a:prstGeom>
          <a:noFill/>
          <a:ln w="25400" cap="flat" cmpd="sng">
            <a:solidFill>
              <a:srgbClr val="ACA6A4"/>
            </a:solidFill>
            <a:prstDash val="solid"/>
            <a:miter lim="400000"/>
            <a:headEnd type="none" w="sm" len="sm"/>
            <a:tailEnd type="none" w="sm" len="sm"/>
          </a:ln>
          <a:effectLst>
            <a:outerShdw blurRad="25400" dist="38100" dir="2700000" algn="ctr" rotWithShape="0">
              <a:srgbClr val="000000">
                <a:alpha val="64705"/>
              </a:srgbClr>
            </a:outerShdw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NETWORK MODEL (Modelo de red)</a:t>
            </a:r>
            <a:endParaRPr/>
          </a:p>
        </p:txBody>
      </p:sp>
      <p:sp>
        <p:nvSpPr>
          <p:cNvPr id="62" name="Google Shape;62;p1"/>
          <p:cNvSpPr txBox="1">
            <a:spLocks noGrp="1"/>
          </p:cNvSpPr>
          <p:nvPr>
            <p:ph type="body" idx="1"/>
          </p:nvPr>
        </p:nvSpPr>
        <p:spPr>
          <a:xfrm>
            <a:off x="736600" y="5645150"/>
            <a:ext cx="10718800" cy="109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lvl="1" indent="0" algn="l" rtl="0"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50"/>
              <a:buFont typeface="Helvetica Neue Light"/>
              <a:buNone/>
            </a:pPr>
            <a:r>
              <a:rPr lang="en-US" sz="2250" b="1">
                <a:solidFill>
                  <a:srgbClr val="73BFFF"/>
                </a:solidFill>
              </a:rPr>
              <a:t>Equipo Valor</a:t>
            </a:r>
            <a:r>
              <a:rPr lang="en-US" sz="2250">
                <a:solidFill>
                  <a:srgbClr val="73BFFF"/>
                </a:solidFill>
              </a:rPr>
              <a:t>:											Ricardo Báez Mulia</a:t>
            </a:r>
            <a:endParaRPr sz="2250">
              <a:solidFill>
                <a:srgbClr val="73B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50"/>
              <a:buFont typeface="Helvetica Neue Light"/>
              <a:buNone/>
            </a:pPr>
            <a:r>
              <a:rPr lang="en-US" sz="2250">
                <a:solidFill>
                  <a:srgbClr val="73BFFF"/>
                </a:solidFill>
              </a:rPr>
              <a:t>														Alicia Fernanda Alarcón Ramírez</a:t>
            </a:r>
            <a:endParaRPr sz="2250">
              <a:solidFill>
                <a:srgbClr val="73B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3BFFF"/>
              </a:buClr>
              <a:buSzPts val="2250"/>
              <a:buFont typeface="Helvetica Neue Light"/>
              <a:buNone/>
            </a:pPr>
            <a:r>
              <a:rPr lang="en-US" sz="2250">
                <a:solidFill>
                  <a:srgbClr val="73BFFF"/>
                </a:solidFill>
              </a:rPr>
              <a:t>														Alvaro Ulises Bravo Rosales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>
            <a:spLocks noGrp="1"/>
          </p:cNvSpPr>
          <p:nvPr>
            <p:ph type="title"/>
          </p:nvPr>
        </p:nvSpPr>
        <p:spPr>
          <a:xfrm>
            <a:off x="587388" y="605644"/>
            <a:ext cx="10657200" cy="9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Seguridad</a:t>
            </a:r>
            <a:endParaRPr>
              <a:solidFill>
                <a:srgbClr val="73BFFF"/>
              </a:solidFill>
            </a:endParaRPr>
          </a:p>
        </p:txBody>
      </p:sp>
      <p:sp>
        <p:nvSpPr>
          <p:cNvPr id="169" name="Google Shape;169;p9"/>
          <p:cNvSpPr txBox="1">
            <a:spLocks noGrp="1"/>
          </p:cNvSpPr>
          <p:nvPr>
            <p:ph type="body" idx="1"/>
          </p:nvPr>
        </p:nvSpPr>
        <p:spPr>
          <a:xfrm>
            <a:off x="587388" y="1484784"/>
            <a:ext cx="10657184" cy="504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La red debe mantenerse simple para garantizar seguridad </a:t>
            </a:r>
            <a:endParaRPr/>
          </a:p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(relaciones de un solo padre)</a:t>
            </a:r>
            <a:endParaRPr/>
          </a:p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Se requiere permitir cierto grado de redundancia, para evitar pérdida de información.</a:t>
            </a:r>
            <a:endParaRPr/>
          </a:p>
        </p:txBody>
      </p:sp>
      <p:pic>
        <p:nvPicPr>
          <p:cNvPr id="170" name="Google Shape;17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15" y="3960116"/>
            <a:ext cx="5188714" cy="2138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9766" y="3907634"/>
            <a:ext cx="5316070" cy="2190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1102659" y="3563471"/>
            <a:ext cx="1855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red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3875586" y="4005064"/>
            <a:ext cx="20529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jerarquico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9989515" y="4005064"/>
            <a:ext cx="18556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red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6572545" y="3480573"/>
            <a:ext cx="22081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Modelo relacional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76" name="Google Shape;176;p9"/>
          <p:cNvSpPr/>
          <p:nvPr/>
        </p:nvSpPr>
        <p:spPr>
          <a:xfrm>
            <a:off x="-263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07</a:t>
            </a: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812800" y="431800"/>
            <a:ext cx="10718700" cy="61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</a:pPr>
            <a:r>
              <a:rPr lang="en-US" sz="5000">
                <a:solidFill>
                  <a:srgbClr val="73BFFF"/>
                </a:solidFill>
              </a:rPr>
              <a:t>Bibliografía </a:t>
            </a:r>
            <a:endParaRPr>
              <a:solidFill>
                <a:srgbClr val="73BFFF"/>
              </a:solidFill>
            </a:endParaRPr>
          </a:p>
          <a:p>
            <a:pPr marL="396875" lvl="0" indent="-39687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 Light"/>
              <a:buChar char="•"/>
            </a:pPr>
            <a:r>
              <a:rPr lang="en-US" sz="2000"/>
              <a:t>Bachman, C. (1969). Data structure diagrams. ACM SIGMIS Database: the DATABASE for Advances in Information Systems</a:t>
            </a:r>
            <a:endParaRPr sz="2000"/>
          </a:p>
          <a:p>
            <a:pPr marL="396875" lvl="0" indent="-39687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 Light"/>
              <a:buChar char="•"/>
            </a:pPr>
            <a:r>
              <a:rPr lang="en-US" sz="2000"/>
              <a:t>Cobo, A. (2007). Diseño y programación de bases de datos. Vision Libros</a:t>
            </a:r>
            <a:endParaRPr sz="2000"/>
          </a:p>
          <a:p>
            <a:pPr marL="396875" lvl="0" indent="-39687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 Light"/>
              <a:buChar char="•"/>
            </a:pPr>
            <a:r>
              <a:rPr lang="en-US" sz="2000"/>
              <a:t>García, B. (2019) Bases de datos. Recuperado de http://cursos.aiu.edu/base%20de%20datos%20SOG/Sesi%C3%B3n%204.pdf</a:t>
            </a:r>
            <a:endParaRPr sz="2000"/>
          </a:p>
          <a:p>
            <a:pPr marL="396875" lvl="0" indent="-39687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 Light"/>
              <a:buChar char="•"/>
            </a:pPr>
            <a:r>
              <a:rPr lang="en-US" sz="2000"/>
              <a:t>Modelo Red (n.d). Recuperado de https://es.wikipedia.org/wiki/Modelo_de_red#:~:text=El%20modelo%20de%20red%20es,representar%20objetos%20y%20su%20relaci%C3%B3n.</a:t>
            </a:r>
            <a:endParaRPr/>
          </a:p>
          <a:p>
            <a:pPr marL="317500" lvl="0" indent="-321310" algn="l" rtl="0">
              <a:spcBef>
                <a:spcPts val="2550"/>
              </a:spcBef>
              <a:spcAft>
                <a:spcPts val="0"/>
              </a:spcAft>
              <a:buSzPts val="600"/>
              <a:buChar char="•"/>
            </a:pPr>
            <a:r>
              <a:rPr lang="en-US" sz="2000">
                <a:solidFill>
                  <a:schemeClr val="lt1"/>
                </a:solidFill>
              </a:rPr>
              <a:t>Nelson, R. (2016). Modelo en Red de Bases de Datos. Recuperado de https://prezi.com/vthmf50bmaik/modelo-en-red-de-bases-de-datos/</a:t>
            </a:r>
            <a:endParaRPr sz="2000"/>
          </a:p>
          <a:p>
            <a:pPr marL="396875" lvl="0" indent="-396875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Helvetica Neue Light"/>
              <a:buChar char="•"/>
            </a:pPr>
            <a:r>
              <a:rPr lang="en-US" sz="2000"/>
              <a:t>Sam, S. (2018). Network model. Recuperado de https://www.tutorialspoint.com/Network-Model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944ae26dc7_1_21"/>
          <p:cNvSpPr txBox="1">
            <a:spLocks noGrp="1"/>
          </p:cNvSpPr>
          <p:nvPr>
            <p:ph type="title"/>
          </p:nvPr>
        </p:nvSpPr>
        <p:spPr>
          <a:xfrm>
            <a:off x="736650" y="2571750"/>
            <a:ext cx="10718700" cy="17145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CONCLUSIÓN</a:t>
            </a:r>
            <a:endParaRPr>
              <a:solidFill>
                <a:srgbClr val="73B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44ae26dc7_0_0"/>
          <p:cNvSpPr txBox="1">
            <a:spLocks noGrp="1"/>
          </p:cNvSpPr>
          <p:nvPr>
            <p:ph type="title"/>
          </p:nvPr>
        </p:nvSpPr>
        <p:spPr>
          <a:xfrm>
            <a:off x="736650" y="2571750"/>
            <a:ext cx="10718700" cy="1714500"/>
          </a:xfrm>
          <a:prstGeom prst="rect">
            <a:avLst/>
          </a:prstGeom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GRACIAS</a:t>
            </a:r>
            <a:endParaRPr>
              <a:solidFill>
                <a:srgbClr val="73B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/>
          <p:nvPr/>
        </p:nvSpPr>
        <p:spPr>
          <a:xfrm>
            <a:off x="5370775" y="2294438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5370775" y="4053275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5370775" y="3174688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5370775" y="5732625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5370775" y="4931050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5370775" y="1449675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5370775" y="598350"/>
            <a:ext cx="886800" cy="5793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21576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Índice</a:t>
            </a:r>
            <a:endParaRPr>
              <a:solidFill>
                <a:srgbClr val="73BFFF"/>
              </a:solidFill>
            </a:endParaRPr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r="15023" b="37300"/>
          <a:stretch/>
        </p:blipFill>
        <p:spPr>
          <a:xfrm>
            <a:off x="736600" y="2087576"/>
            <a:ext cx="4144125" cy="355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5384800" y="352645"/>
            <a:ext cx="6142500" cy="61605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stA="30000" dist="38100" dir="5400000" fadeDir="5400012" sy="-100000" algn="bl" rotWithShape="0"/>
          </a:effectLst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01  </a:t>
            </a:r>
            <a:r>
              <a:rPr lang="en-US" sz="1950" dirty="0" err="1"/>
              <a:t>Descripción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02 </a:t>
            </a:r>
            <a:r>
              <a:rPr lang="en-US" sz="1950" dirty="0"/>
              <a:t>Sistema </a:t>
            </a:r>
            <a:r>
              <a:rPr lang="en-US" sz="1950" dirty="0" err="1"/>
              <a:t>representativo</a:t>
            </a:r>
            <a:r>
              <a:rPr lang="en-US" sz="1950" dirty="0"/>
              <a:t> del </a:t>
            </a:r>
            <a:r>
              <a:rPr lang="en-US" sz="1950" dirty="0" err="1"/>
              <a:t>modelo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03 </a:t>
            </a:r>
            <a:r>
              <a:rPr lang="en-US" sz="1950" dirty="0" err="1"/>
              <a:t>Representación</a:t>
            </a:r>
            <a:r>
              <a:rPr lang="en-US" sz="1950" dirty="0"/>
              <a:t> </a:t>
            </a:r>
            <a:r>
              <a:rPr lang="en-US" sz="1950" dirty="0" err="1"/>
              <a:t>gráfica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04 </a:t>
            </a:r>
            <a:r>
              <a:rPr lang="en-US" sz="1950" dirty="0" err="1"/>
              <a:t>Nombre</a:t>
            </a:r>
            <a:r>
              <a:rPr lang="en-US" sz="1950" dirty="0"/>
              <a:t> de </a:t>
            </a:r>
            <a:r>
              <a:rPr lang="en-US" sz="1950" dirty="0" err="1"/>
              <a:t>los</a:t>
            </a:r>
            <a:r>
              <a:rPr lang="en-US" sz="1950" dirty="0"/>
              <a:t> </a:t>
            </a:r>
            <a:r>
              <a:rPr lang="en-US" sz="1950" dirty="0" err="1"/>
              <a:t>elementos</a:t>
            </a:r>
            <a:r>
              <a:rPr lang="en-US" sz="1950" dirty="0"/>
              <a:t> del </a:t>
            </a:r>
            <a:r>
              <a:rPr lang="en-US" sz="1950" dirty="0" err="1"/>
              <a:t>modelo</a:t>
            </a:r>
            <a:r>
              <a:rPr lang="en-US" sz="1950" dirty="0"/>
              <a:t> de </a:t>
            </a:r>
            <a:r>
              <a:rPr lang="en-US" sz="1950" dirty="0" err="1"/>
              <a:t>datos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05 </a:t>
            </a:r>
            <a:r>
              <a:rPr lang="en-US" sz="1950" dirty="0" err="1"/>
              <a:t>Independencia</a:t>
            </a:r>
            <a:r>
              <a:rPr lang="en-US" sz="1950" dirty="0"/>
              <a:t> de </a:t>
            </a:r>
            <a:r>
              <a:rPr lang="en-US" sz="1950" dirty="0" err="1"/>
              <a:t>datos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06 </a:t>
            </a:r>
            <a:r>
              <a:rPr lang="en-US" sz="1950" dirty="0" err="1"/>
              <a:t>Navegación</a:t>
            </a:r>
            <a:r>
              <a:rPr lang="en-US" sz="1950" dirty="0"/>
              <a:t> de </a:t>
            </a:r>
            <a:r>
              <a:rPr lang="en-US" sz="1950" dirty="0" err="1"/>
              <a:t>información</a:t>
            </a:r>
            <a:endParaRPr sz="1950" dirty="0"/>
          </a:p>
          <a:p>
            <a:pPr marL="3175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Saira"/>
                <a:ea typeface="Saira"/>
                <a:cs typeface="Saira"/>
                <a:sym typeface="Saira"/>
              </a:rPr>
              <a:t>07 </a:t>
            </a:r>
            <a:r>
              <a:rPr lang="en-US" sz="1950" dirty="0" err="1"/>
              <a:t>Seguridad</a:t>
            </a:r>
            <a:endParaRPr sz="19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/>
          <p:nvPr/>
        </p:nvSpPr>
        <p:spPr>
          <a:xfrm>
            <a:off x="-263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01</a:t>
            </a:r>
            <a:endParaRPr sz="3400"/>
          </a:p>
        </p:txBody>
      </p:sp>
      <p:sp>
        <p:nvSpPr>
          <p:cNvPr id="82" name="Google Shape;82;p3"/>
          <p:cNvSpPr txBox="1">
            <a:spLocks noGrp="1"/>
          </p:cNvSpPr>
          <p:nvPr>
            <p:ph type="body" idx="1"/>
          </p:nvPr>
        </p:nvSpPr>
        <p:spPr>
          <a:xfrm>
            <a:off x="1775012" y="1452282"/>
            <a:ext cx="8722800" cy="3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None/>
            </a:pPr>
            <a:r>
              <a:rPr lang="en-US" i="1"/>
              <a:t>“El Modelo de Red se puede entender como una extensión del modelo jerárquico. También se presenta mediante un árbol, pero en este caso, cada hijo puede tener varios padres se reducen, o eliminan, las redundancias.-Pero desaparece la herencia de los campos.”</a:t>
            </a:r>
            <a:endParaRPr i="1"/>
          </a:p>
        </p:txBody>
      </p:sp>
      <p:sp>
        <p:nvSpPr>
          <p:cNvPr id="83" name="Google Shape;83;p3"/>
          <p:cNvSpPr/>
          <p:nvPr/>
        </p:nvSpPr>
        <p:spPr>
          <a:xfrm>
            <a:off x="3394200" y="4579175"/>
            <a:ext cx="540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73B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Inventada por Charles Bachman en 1969</a:t>
            </a:r>
            <a:endParaRPr sz="22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Sistema representativo del modelo</a:t>
            </a:r>
            <a:endParaRPr>
              <a:solidFill>
                <a:srgbClr val="73BFFF"/>
              </a:solidFill>
            </a:endParaRPr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36600" y="1949450"/>
            <a:ext cx="6079480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Se compone de dos conjuntos:</a:t>
            </a:r>
            <a:endParaRPr/>
          </a:p>
          <a:p>
            <a:pPr marL="635000" lvl="1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Conjunto de registros</a:t>
            </a:r>
            <a:endParaRPr/>
          </a:p>
          <a:p>
            <a:pPr marL="635000" lvl="1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Conjunto de relaciones</a:t>
            </a:r>
            <a:endParaRPr/>
          </a:p>
          <a:p>
            <a:pPr marL="317500" lvl="0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Relaciones muchos a muchos</a:t>
            </a:r>
            <a:endParaRPr/>
          </a:p>
        </p:txBody>
      </p:sp>
      <p:sp>
        <p:nvSpPr>
          <p:cNvPr id="90" name="Google Shape;90;p4"/>
          <p:cNvSpPr txBox="1"/>
          <p:nvPr/>
        </p:nvSpPr>
        <p:spPr>
          <a:xfrm>
            <a:off x="7032104" y="3650885"/>
            <a:ext cx="4243276" cy="193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95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N:N</a:t>
            </a:r>
            <a:endParaRPr sz="11950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91" name="Google Shape;91;p4"/>
          <p:cNvCxnSpPr/>
          <p:nvPr/>
        </p:nvCxnSpPr>
        <p:spPr>
          <a:xfrm>
            <a:off x="7788188" y="2924944"/>
            <a:ext cx="2592288" cy="0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2" name="Google Shape;92;p4"/>
          <p:cNvCxnSpPr/>
          <p:nvPr/>
        </p:nvCxnSpPr>
        <p:spPr>
          <a:xfrm rot="10800000" flipH="1">
            <a:off x="7788188" y="2924944"/>
            <a:ext cx="396044" cy="324036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11" sx="100000" sy="100000" flip="none" algn="tl"/>
          </a:blipFill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3" name="Google Shape;93;p4"/>
          <p:cNvCxnSpPr/>
          <p:nvPr/>
        </p:nvCxnSpPr>
        <p:spPr>
          <a:xfrm>
            <a:off x="7788188" y="2616308"/>
            <a:ext cx="396044" cy="324036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4" name="Google Shape;94;p4"/>
          <p:cNvCxnSpPr/>
          <p:nvPr/>
        </p:nvCxnSpPr>
        <p:spPr>
          <a:xfrm>
            <a:off x="9984432" y="2924944"/>
            <a:ext cx="396044" cy="324036"/>
          </a:xfrm>
          <a:prstGeom prst="straightConnector1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95" name="Google Shape;95;p4"/>
          <p:cNvCxnSpPr/>
          <p:nvPr/>
        </p:nvCxnSpPr>
        <p:spPr>
          <a:xfrm rot="10800000" flipH="1">
            <a:off x="9984432" y="2616308"/>
            <a:ext cx="396044" cy="324036"/>
          </a:xfrm>
          <a:prstGeom prst="straightConnector1">
            <a:avLst/>
          </a:prstGeom>
          <a:blipFill rotWithShape="0">
            <a:blip r:embed="rId3">
              <a:alphaModFix/>
            </a:blip>
            <a:tile tx="0" ty="11" sx="100000" sy="100000" flip="none" algn="tl"/>
          </a:blipFill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96" name="Google Shape;96;p4"/>
          <p:cNvSpPr/>
          <p:nvPr/>
        </p:nvSpPr>
        <p:spPr>
          <a:xfrm>
            <a:off x="107941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02</a:t>
            </a:r>
            <a:endParaRPr sz="3400"/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850" y="3183775"/>
            <a:ext cx="880725" cy="88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"/>
          <p:cNvPicPr preferRelativeResize="0"/>
          <p:nvPr/>
        </p:nvPicPr>
        <p:blipFill rotWithShape="1">
          <a:blip r:embed="rId5">
            <a:alphaModFix/>
          </a:blip>
          <a:srcRect b="3091"/>
          <a:stretch/>
        </p:blipFill>
        <p:spPr>
          <a:xfrm>
            <a:off x="913200" y="4064508"/>
            <a:ext cx="396025" cy="379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>
            <a:spLocks noGrp="1"/>
          </p:cNvSpPr>
          <p:nvPr>
            <p:ph type="title" idx="4294967295"/>
          </p:nvPr>
        </p:nvSpPr>
        <p:spPr>
          <a:xfrm>
            <a:off x="736600" y="254000"/>
            <a:ext cx="1071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Representación gráfica</a:t>
            </a:r>
            <a:endParaRPr>
              <a:solidFill>
                <a:srgbClr val="73BFFF"/>
              </a:solidFill>
            </a:endParaRPr>
          </a:p>
        </p:txBody>
      </p:sp>
      <p:pic>
        <p:nvPicPr>
          <p:cNvPr id="104" name="Google Shape;10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425" y="1448775"/>
            <a:ext cx="6284775" cy="480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44172" y="618743"/>
            <a:ext cx="4146421" cy="2872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44175" y="3616026"/>
            <a:ext cx="4146425" cy="263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911425" y="6268800"/>
            <a:ext cx="10879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 1. Representaciones del modelo red simple y complejo 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Bachman, C. (1969). Data structure diagrams. ACM SIGMIS Database: the DATABASE for Advances in Information Systems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08" name="Google Shape;108;p5"/>
          <p:cNvSpPr/>
          <p:nvPr/>
        </p:nvSpPr>
        <p:spPr>
          <a:xfrm>
            <a:off x="-263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03</a:t>
            </a:r>
            <a:endParaRPr sz="3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Nombre de los elementos del modelo</a:t>
            </a:r>
            <a:endParaRPr>
              <a:solidFill>
                <a:srgbClr val="73BFFF"/>
              </a:solidFill>
            </a:endParaRPr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6521824" y="1949450"/>
            <a:ext cx="4933576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Entity (entidad)</a:t>
            </a:r>
            <a:endParaRPr/>
          </a:p>
          <a:p>
            <a:pPr marL="317500" lvl="0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Entity class (clase de entidad)</a:t>
            </a:r>
            <a:endParaRPr/>
          </a:p>
          <a:p>
            <a:pPr marL="317500" lvl="0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Entity set (conjunto de entidades)</a:t>
            </a:r>
            <a:endParaRPr/>
          </a:p>
          <a:p>
            <a:pPr marL="317500" lvl="0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Set class (clase de conjunto)</a:t>
            </a:r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18" y="1949450"/>
            <a:ext cx="5782482" cy="3734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107941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04</a:t>
            </a:r>
            <a:endParaRPr sz="3400"/>
          </a:p>
        </p:txBody>
      </p:sp>
      <p:sp>
        <p:nvSpPr>
          <p:cNvPr id="117" name="Google Shape;117;p6"/>
          <p:cNvSpPr txBox="1"/>
          <p:nvPr/>
        </p:nvSpPr>
        <p:spPr>
          <a:xfrm>
            <a:off x="313525" y="6165600"/>
            <a:ext cx="10879200" cy="6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 2 Descripción de los elementos del modelo red simple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Bachman, C. (1969). Data structure diagrams. ACM SIGMIS Database: the DATABASE for Advances in Information Systems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944ae26dc7_1_658"/>
          <p:cNvGrpSpPr/>
          <p:nvPr/>
        </p:nvGrpSpPr>
        <p:grpSpPr>
          <a:xfrm>
            <a:off x="70649" y="1689346"/>
            <a:ext cx="3634957" cy="3395915"/>
            <a:chOff x="363524" y="1258050"/>
            <a:chExt cx="2726286" cy="2547000"/>
          </a:xfrm>
        </p:grpSpPr>
        <p:sp>
          <p:nvSpPr>
            <p:cNvPr id="123" name="Google Shape;123;g944ae26dc7_1_658"/>
            <p:cNvSpPr/>
            <p:nvPr/>
          </p:nvSpPr>
          <p:spPr>
            <a:xfrm rot="2700000">
              <a:off x="135616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944A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g944ae26dc7_1_658"/>
            <p:cNvSpPr/>
            <p:nvPr/>
          </p:nvSpPr>
          <p:spPr>
            <a:xfrm>
              <a:off x="580539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944A1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600" b="1">
                <a:solidFill>
                  <a:srgbClr val="0944A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g944ae26dc7_1_658"/>
            <p:cNvSpPr txBox="1"/>
            <p:nvPr/>
          </p:nvSpPr>
          <p:spPr>
            <a:xfrm rot="-2700000">
              <a:off x="567889" y="2239754"/>
              <a:ext cx="2336422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Entity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g944ae26dc7_1_658"/>
            <p:cNvSpPr txBox="1"/>
            <p:nvPr/>
          </p:nvSpPr>
          <p:spPr>
            <a:xfrm rot="-2700000">
              <a:off x="1029496" y="2550697"/>
              <a:ext cx="2203628" cy="507420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Un objeto particular que se está considerando.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" name="Google Shape;127;g944ae26dc7_1_658"/>
          <p:cNvGrpSpPr/>
          <p:nvPr/>
        </p:nvGrpSpPr>
        <p:grpSpPr>
          <a:xfrm>
            <a:off x="2465148" y="1689346"/>
            <a:ext cx="3757761" cy="3462526"/>
            <a:chOff x="2273746" y="1258050"/>
            <a:chExt cx="2818391" cy="2596959"/>
          </a:xfrm>
        </p:grpSpPr>
        <p:sp>
          <p:nvSpPr>
            <p:cNvPr id="128" name="Google Shape;128;g944ae26dc7_1_658"/>
            <p:cNvSpPr/>
            <p:nvPr/>
          </p:nvSpPr>
          <p:spPr>
            <a:xfrm rot="2700000">
              <a:off x="326638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C58D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g944ae26dc7_1_658"/>
            <p:cNvSpPr/>
            <p:nvPr/>
          </p:nvSpPr>
          <p:spPr>
            <a:xfrm>
              <a:off x="2490761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C58D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600" b="1">
                <a:solidFill>
                  <a:srgbClr val="0C58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0" name="Google Shape;130;g944ae26dc7_1_658"/>
            <p:cNvSpPr txBox="1"/>
            <p:nvPr/>
          </p:nvSpPr>
          <p:spPr>
            <a:xfrm rot="-2700000">
              <a:off x="2473968" y="2237954"/>
              <a:ext cx="2341513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Entity class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g944ae26dc7_1_658"/>
            <p:cNvSpPr txBox="1"/>
            <p:nvPr/>
          </p:nvSpPr>
          <p:spPr>
            <a:xfrm rot="-2700000">
              <a:off x="2985773" y="2531625"/>
              <a:ext cx="2203628" cy="637669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Un grupo entero de entidades suficientemente similares, en cuanto a sus atributos. 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" name="Google Shape;132;g944ae26dc7_1_658"/>
          <p:cNvGrpSpPr/>
          <p:nvPr/>
        </p:nvGrpSpPr>
        <p:grpSpPr>
          <a:xfrm>
            <a:off x="5101308" y="1689346"/>
            <a:ext cx="4107366" cy="3812093"/>
            <a:chOff x="4193764" y="1258050"/>
            <a:chExt cx="3080602" cy="2859141"/>
          </a:xfrm>
        </p:grpSpPr>
        <p:sp>
          <p:nvSpPr>
            <p:cNvPr id="133" name="Google Shape;133;g944ae26dc7_1_658"/>
            <p:cNvSpPr/>
            <p:nvPr/>
          </p:nvSpPr>
          <p:spPr>
            <a:xfrm rot="2700000">
              <a:off x="5186401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D5DD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g944ae26dc7_1_658"/>
            <p:cNvSpPr/>
            <p:nvPr/>
          </p:nvSpPr>
          <p:spPr>
            <a:xfrm>
              <a:off x="4410780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D5DD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600" b="1">
                <a:solidFill>
                  <a:srgbClr val="0D5D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g944ae26dc7_1_658"/>
            <p:cNvSpPr txBox="1"/>
            <p:nvPr/>
          </p:nvSpPr>
          <p:spPr>
            <a:xfrm rot="-2700000">
              <a:off x="4400124" y="2240504"/>
              <a:ext cx="2334301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Entity set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g944ae26dc7_1_658"/>
            <p:cNvSpPr txBox="1"/>
            <p:nvPr/>
          </p:nvSpPr>
          <p:spPr>
            <a:xfrm rot="-2700000">
              <a:off x="5036902" y="2477303"/>
              <a:ext cx="2203628" cy="1008476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Asocia un grupo de entidades de una clase de entidad con una entidad de una clase de entidad diferente en una relación de subordinación.</a:t>
              </a:r>
              <a:endParaRPr sz="15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2100"/>
                </a:spcBef>
                <a:spcAft>
                  <a:spcPts val="2100"/>
                </a:spcAft>
                <a:buNone/>
              </a:pP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" name="Google Shape;137;g944ae26dc7_1_658"/>
          <p:cNvGrpSpPr/>
          <p:nvPr/>
        </p:nvGrpSpPr>
        <p:grpSpPr>
          <a:xfrm>
            <a:off x="8410207" y="1689346"/>
            <a:ext cx="3777751" cy="3482535"/>
            <a:chOff x="6103986" y="1258050"/>
            <a:chExt cx="2833384" cy="2611966"/>
          </a:xfrm>
        </p:grpSpPr>
        <p:sp>
          <p:nvSpPr>
            <p:cNvPr id="138" name="Google Shape;138;g944ae26dc7_1_658"/>
            <p:cNvSpPr/>
            <p:nvPr/>
          </p:nvSpPr>
          <p:spPr>
            <a:xfrm rot="2700000">
              <a:off x="7096623" y="1011412"/>
              <a:ext cx="561726" cy="3040276"/>
            </a:xfrm>
            <a:prstGeom prst="roundRect">
              <a:avLst>
                <a:gd name="adj" fmla="val 50000"/>
              </a:avLst>
            </a:prstGeom>
            <a:solidFill>
              <a:srgbClr val="0E65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g944ae26dc7_1_658"/>
            <p:cNvSpPr/>
            <p:nvPr/>
          </p:nvSpPr>
          <p:spPr>
            <a:xfrm>
              <a:off x="6321002" y="3205393"/>
              <a:ext cx="374100" cy="374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E65F0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600" b="1">
                <a:solidFill>
                  <a:srgbClr val="0E65F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g944ae26dc7_1_658"/>
            <p:cNvSpPr txBox="1"/>
            <p:nvPr/>
          </p:nvSpPr>
          <p:spPr>
            <a:xfrm rot="-2700000">
              <a:off x="6306241" y="2238854"/>
              <a:ext cx="2338968" cy="393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Set class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g944ae26dc7_1_658"/>
            <p:cNvSpPr txBox="1"/>
            <p:nvPr/>
          </p:nvSpPr>
          <p:spPr>
            <a:xfrm rot="-2700000">
              <a:off x="6823506" y="2528525"/>
              <a:ext cx="2203628" cy="658882"/>
            </a:xfrm>
            <a:prstGeom prst="rect">
              <a:avLst/>
            </a:prstGeom>
            <a:solidFill>
              <a:srgbClr val="D0E0E3"/>
            </a:solidFill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500">
                  <a:latin typeface="Roboto"/>
                  <a:ea typeface="Roboto"/>
                  <a:cs typeface="Roboto"/>
                  <a:sym typeface="Roboto"/>
                </a:rPr>
                <a:t>Un grupo entero de conjuntos suficientemente similares, en cuanto a sus atributos</a:t>
              </a:r>
              <a:endParaRPr sz="1500" b="1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"/>
          <p:cNvSpPr txBox="1">
            <a:spLocks noGrp="1"/>
          </p:cNvSpPr>
          <p:nvPr>
            <p:ph type="title"/>
          </p:nvPr>
        </p:nvSpPr>
        <p:spPr>
          <a:xfrm>
            <a:off x="736600" y="330200"/>
            <a:ext cx="1071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Independencia</a:t>
            </a:r>
            <a:endParaRPr>
              <a:solidFill>
                <a:srgbClr val="73BFFF"/>
              </a:solidFill>
            </a:endParaRPr>
          </a:p>
        </p:txBody>
      </p:sp>
      <p:sp>
        <p:nvSpPr>
          <p:cNvPr id="147" name="Google Shape;147;p7"/>
          <p:cNvSpPr txBox="1">
            <a:spLocks noGrp="1"/>
          </p:cNvSpPr>
          <p:nvPr>
            <p:ph type="body" idx="1"/>
          </p:nvPr>
        </p:nvSpPr>
        <p:spPr>
          <a:xfrm>
            <a:off x="736600" y="1949450"/>
            <a:ext cx="10718800" cy="4019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Física </a:t>
            </a:r>
            <a:r>
              <a:rPr lang="en-US" b="1"/>
              <a:t>✔</a:t>
            </a:r>
            <a:endParaRPr/>
          </a:p>
          <a:p>
            <a:pPr marL="635000" lvl="1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Modificar el esquema físico sin re-escribir las aplicaciones que los utilizan</a:t>
            </a:r>
            <a:endParaRPr/>
          </a:p>
          <a:p>
            <a:pPr marL="317500" lvl="0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Lógica ❌</a:t>
            </a:r>
            <a:endParaRPr/>
          </a:p>
          <a:p>
            <a:pPr marL="635000" lvl="1" indent="-317500" algn="l" rtl="0">
              <a:spcBef>
                <a:spcPts val="2550"/>
              </a:spcBef>
              <a:spcAft>
                <a:spcPts val="0"/>
              </a:spcAft>
              <a:buClr>
                <a:srgbClr val="FFFFFF"/>
              </a:buClr>
              <a:buSzPts val="750"/>
              <a:buFont typeface="Helvetica Neue Light"/>
              <a:buChar char="•"/>
            </a:pPr>
            <a:r>
              <a:rPr lang="en-US"/>
              <a:t>Modificar el esquema conceptual sin afectar las aplicaciones que los utilizan</a:t>
            </a:r>
            <a:endParaRPr/>
          </a:p>
        </p:txBody>
      </p:sp>
      <p:sp>
        <p:nvSpPr>
          <p:cNvPr id="148" name="Google Shape;148;p7"/>
          <p:cNvSpPr/>
          <p:nvPr/>
        </p:nvSpPr>
        <p:spPr>
          <a:xfrm>
            <a:off x="-263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05</a:t>
            </a:r>
            <a:endParaRPr sz="4800" b="1">
              <a:solidFill>
                <a:schemeClr val="lt1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600" y="1610144"/>
            <a:ext cx="6284775" cy="4979604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8"/>
          <p:cNvSpPr/>
          <p:nvPr/>
        </p:nvSpPr>
        <p:spPr>
          <a:xfrm>
            <a:off x="3139889" y="5177118"/>
            <a:ext cx="3301252" cy="68654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 Light"/>
              <a:buNone/>
            </a:pPr>
            <a:endParaRPr sz="5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5" name="Google Shape;155;p8"/>
          <p:cNvSpPr txBox="1">
            <a:spLocks noGrp="1"/>
          </p:cNvSpPr>
          <p:nvPr>
            <p:ph type="body" idx="1"/>
          </p:nvPr>
        </p:nvSpPr>
        <p:spPr>
          <a:xfrm>
            <a:off x="7274858" y="965200"/>
            <a:ext cx="4180500" cy="49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Estructura NO lineal.</a:t>
            </a:r>
            <a:endParaRPr/>
          </a:p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Cada registro hijo puede tener más de un nodo padre</a:t>
            </a:r>
            <a:endParaRPr/>
          </a:p>
          <a:p>
            <a:pPr marL="3175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lt1"/>
                </a:solidFill>
              </a:rPr>
              <a:t>Se maneja a través de operadores</a:t>
            </a:r>
            <a:endParaRPr sz="2800">
              <a:solidFill>
                <a:schemeClr val="lt1"/>
              </a:solidFill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4518212" y="5892800"/>
            <a:ext cx="1694329" cy="427318"/>
          </a:xfrm>
          <a:prstGeom prst="rect">
            <a:avLst/>
          </a:prstGeom>
          <a:noFill/>
          <a:ln w="57150" cap="flat" cmpd="sng">
            <a:solidFill>
              <a:srgbClr val="FF717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 Light"/>
              <a:buNone/>
            </a:pPr>
            <a:endParaRPr sz="5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7" name="Google Shape;157;p8"/>
          <p:cNvSpPr/>
          <p:nvPr/>
        </p:nvSpPr>
        <p:spPr>
          <a:xfrm>
            <a:off x="2447365" y="4722906"/>
            <a:ext cx="1385047" cy="42731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 Light"/>
              <a:buNone/>
            </a:pPr>
            <a:endParaRPr sz="5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58" name="Google Shape;158;p8"/>
          <p:cNvSpPr/>
          <p:nvPr/>
        </p:nvSpPr>
        <p:spPr>
          <a:xfrm>
            <a:off x="5453788" y="4722906"/>
            <a:ext cx="1363871" cy="427318"/>
          </a:xfrm>
          <a:prstGeom prst="rect">
            <a:avLst/>
          </a:prstGeom>
          <a:noFill/>
          <a:ln w="57150" cap="flat" cmpd="sng">
            <a:solidFill>
              <a:srgbClr val="FF00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Helvetica Neue Light"/>
              <a:buNone/>
            </a:pPr>
            <a:endParaRPr sz="58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cxnSp>
        <p:nvCxnSpPr>
          <p:cNvPr id="159" name="Google Shape;159;p8"/>
          <p:cNvCxnSpPr>
            <a:stCxn id="157" idx="2"/>
          </p:cNvCxnSpPr>
          <p:nvPr/>
        </p:nvCxnSpPr>
        <p:spPr>
          <a:xfrm>
            <a:off x="3139889" y="5150224"/>
            <a:ext cx="2225400" cy="713400"/>
          </a:xfrm>
          <a:prstGeom prst="straightConnector1">
            <a:avLst/>
          </a:prstGeom>
          <a:blipFill rotWithShape="1">
            <a:blip r:embed="rId4">
              <a:alphaModFix/>
            </a:blip>
            <a:tile tx="0" ty="0" sx="100000" sy="100000" flip="none" algn="tl"/>
          </a:blipFill>
          <a:ln w="38100" cap="flat" cmpd="sng">
            <a:solidFill>
              <a:srgbClr val="FF717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160" name="Google Shape;160;p8"/>
          <p:cNvCxnSpPr>
            <a:stCxn id="158" idx="2"/>
            <a:endCxn id="156" idx="0"/>
          </p:cNvCxnSpPr>
          <p:nvPr/>
        </p:nvCxnSpPr>
        <p:spPr>
          <a:xfrm flipH="1">
            <a:off x="5365323" y="5150224"/>
            <a:ext cx="770400" cy="742500"/>
          </a:xfrm>
          <a:prstGeom prst="straightConnector1">
            <a:avLst/>
          </a:prstGeom>
          <a:blipFill rotWithShape="0">
            <a:blip r:embed="rId4">
              <a:alphaModFix/>
            </a:blip>
            <a:tile tx="50" ty="0" sx="100000" sy="100000" flip="none" algn="tl"/>
          </a:blipFill>
          <a:ln w="38100" cap="flat" cmpd="sng">
            <a:solidFill>
              <a:srgbClr val="FF717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61" name="Google Shape;161;p8"/>
          <p:cNvSpPr txBox="1">
            <a:spLocks noGrp="1"/>
          </p:cNvSpPr>
          <p:nvPr>
            <p:ph type="title"/>
          </p:nvPr>
        </p:nvSpPr>
        <p:spPr>
          <a:xfrm>
            <a:off x="736600" y="177800"/>
            <a:ext cx="107187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3BFFF"/>
                </a:solidFill>
              </a:rPr>
              <a:t>Navegación de información</a:t>
            </a:r>
            <a:endParaRPr>
              <a:solidFill>
                <a:srgbClr val="73BFFF"/>
              </a:solidFill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10794100" y="0"/>
            <a:ext cx="1407000" cy="7887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45818E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rPr>
              <a:t>06</a:t>
            </a:r>
            <a:endParaRPr sz="3400"/>
          </a:p>
        </p:txBody>
      </p:sp>
      <p:sp>
        <p:nvSpPr>
          <p:cNvPr id="163" name="Google Shape;163;p8"/>
          <p:cNvSpPr txBox="1"/>
          <p:nvPr/>
        </p:nvSpPr>
        <p:spPr>
          <a:xfrm flipH="1">
            <a:off x="7406250" y="5226300"/>
            <a:ext cx="4049100" cy="13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Fig 3. Ejemplo de navegación de los elementos del modelo red simple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Fuente: García, B. (2019) Bases de datos. Recuperado de http://cursos.aiu.edu/base%20de%20datos%20SOG/Sesi%C3%B3n%204.pdf</a:t>
            </a:r>
            <a:endParaRPr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">
  <a:themeElements>
    <a:clrScheme name="">
      <a:dk1>
        <a:srgbClr val="53585F"/>
      </a:dk1>
      <a:lt1>
        <a:srgbClr val="FFFFFF"/>
      </a:lt1>
      <a:dk2>
        <a:srgbClr val="BC00FF"/>
      </a:dk2>
      <a:lt2>
        <a:srgbClr val="DCDEE0"/>
      </a:lt2>
      <a:accent1>
        <a:srgbClr val="0073CF"/>
      </a:accent1>
      <a:accent2>
        <a:srgbClr val="1A941F"/>
      </a:accent2>
      <a:accent3>
        <a:srgbClr val="DAAAFF"/>
      </a:accent3>
      <a:accent4>
        <a:srgbClr val="DADADA"/>
      </a:accent4>
      <a:accent5>
        <a:srgbClr val="AABCE4"/>
      </a:accent5>
      <a:accent6>
        <a:srgbClr val="16861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Personalizado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Roboto</vt:lpstr>
      <vt:lpstr>Helvetica Neue Light</vt:lpstr>
      <vt:lpstr>Saira</vt:lpstr>
      <vt:lpstr>Helvetica Neue</vt:lpstr>
      <vt:lpstr>Industrial</vt:lpstr>
      <vt:lpstr>NETWORK MODEL (Modelo de red)</vt:lpstr>
      <vt:lpstr>Índice</vt:lpstr>
      <vt:lpstr>Presentación de PowerPoint</vt:lpstr>
      <vt:lpstr>Sistema representativo del modelo</vt:lpstr>
      <vt:lpstr>Representación gráfica</vt:lpstr>
      <vt:lpstr>Nombre de los elementos del modelo</vt:lpstr>
      <vt:lpstr>Presentación de PowerPoint</vt:lpstr>
      <vt:lpstr>Independencia</vt:lpstr>
      <vt:lpstr>Navegación de información</vt:lpstr>
      <vt:lpstr>Seguridad</vt:lpstr>
      <vt:lpstr>Presentación de PowerPoint</vt:lpstr>
      <vt:lpstr>CONCLUSIÓN</vt:lpstr>
      <vt:lpstr>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MODEL (Modelo de red)</dc:title>
  <dc:creator>Alvaro Bravo</dc:creator>
  <cp:lastModifiedBy>UPAEP</cp:lastModifiedBy>
  <cp:revision>1</cp:revision>
  <dcterms:created xsi:type="dcterms:W3CDTF">2020-09-04T23:39:35Z</dcterms:created>
  <dcterms:modified xsi:type="dcterms:W3CDTF">2020-09-15T23:44:42Z</dcterms:modified>
</cp:coreProperties>
</file>