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Montserrat Light" panose="020B0604020202020204" charset="0"/>
      <p:regular r:id="rId15"/>
    </p:embeddedFont>
    <p:embeddedFont>
      <p:font typeface="Arimo" panose="020B0604020202020204" charset="0"/>
      <p:regular r:id="rId16"/>
    </p:embeddedFont>
    <p:embeddedFont>
      <p:font typeface="Montserrat Classic" panose="020B0604020202020204" charset="0"/>
      <p:regular r:id="rId17"/>
    </p:embeddedFont>
    <p:embeddedFont>
      <p:font typeface="Calibri" panose="020F0502020204030204" pitchFamily="34" charset="0"/>
      <p:regular r:id="rId18"/>
      <p:bold r:id="rId19"/>
      <p:italic r:id="rId20"/>
      <p:boldItalic r:id="rId21"/>
    </p:embeddedFont>
    <p:embeddedFont>
      <p:font typeface="Montserrat Classic Bold"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36"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33" d="100"/>
          <a:sy n="33" d="100"/>
        </p:scale>
        <p:origin x="-1392" y="-432"/>
      </p:cViewPr>
      <p:guideLst>
        <p:guide orient="horz" pos="2136"/>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4961A0-C941-4DF8-8277-6160E4D595D5}" type="datetimeFigureOut">
              <a:rPr lang="es-MX" smtClean="0"/>
              <a:t>09/09/2020</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EAA62-F7D2-452E-BEFF-A5B6047F27DF}" type="slidenum">
              <a:rPr lang="es-MX" smtClean="0"/>
              <a:t>‹Nº›</a:t>
            </a:fld>
            <a:endParaRPr lang="es-MX"/>
          </a:p>
        </p:txBody>
      </p:sp>
    </p:spTree>
    <p:extLst>
      <p:ext uri="{BB962C8B-B14F-4D97-AF65-F5344CB8AC3E}">
        <p14:creationId xmlns:p14="http://schemas.microsoft.com/office/powerpoint/2010/main" val="442065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DACEAA62-F7D2-452E-BEFF-A5B6047F27DF}" type="slidenum">
              <a:rPr lang="es-MX" smtClean="0"/>
              <a:t>3</a:t>
            </a:fld>
            <a:endParaRPr lang="es-MX"/>
          </a:p>
        </p:txBody>
      </p:sp>
    </p:spTree>
    <p:extLst>
      <p:ext uri="{BB962C8B-B14F-4D97-AF65-F5344CB8AC3E}">
        <p14:creationId xmlns:p14="http://schemas.microsoft.com/office/powerpoint/2010/main" val="3787717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9F3E2"/>
        </a:solidFill>
        <a:effectLst/>
      </p:bgPr>
    </p:bg>
    <p:spTree>
      <p:nvGrpSpPr>
        <p:cNvPr id="1" name=""/>
        <p:cNvGrpSpPr/>
        <p:nvPr/>
      </p:nvGrpSpPr>
      <p:grpSpPr>
        <a:xfrm>
          <a:off x="0" y="0"/>
          <a:ext cx="0" cy="0"/>
          <a:chOff x="0" y="0"/>
          <a:chExt cx="0" cy="0"/>
        </a:xfrm>
      </p:grpSpPr>
      <p:sp>
        <p:nvSpPr>
          <p:cNvPr id="2" name="AutoShape 2"/>
          <p:cNvSpPr/>
          <p:nvPr/>
        </p:nvSpPr>
        <p:spPr>
          <a:xfrm>
            <a:off x="9100691" y="0"/>
            <a:ext cx="86618" cy="1711614"/>
          </a:xfrm>
          <a:prstGeom prst="rect">
            <a:avLst/>
          </a:prstGeom>
          <a:solidFill>
            <a:srgbClr val="171810"/>
          </a:solidFill>
        </p:spPr>
      </p:sp>
      <p:grpSp>
        <p:nvGrpSpPr>
          <p:cNvPr id="3" name="Group 3"/>
          <p:cNvGrpSpPr/>
          <p:nvPr/>
        </p:nvGrpSpPr>
        <p:grpSpPr>
          <a:xfrm>
            <a:off x="1188468" y="2842199"/>
            <a:ext cx="15911064" cy="3683886"/>
            <a:chOff x="0" y="0"/>
            <a:chExt cx="21214752" cy="4911849"/>
          </a:xfrm>
        </p:grpSpPr>
        <p:sp>
          <p:nvSpPr>
            <p:cNvPr id="4" name="TextBox 4"/>
            <p:cNvSpPr txBox="1"/>
            <p:nvPr/>
          </p:nvSpPr>
          <p:spPr>
            <a:xfrm>
              <a:off x="907964" y="-76200"/>
              <a:ext cx="19398824" cy="1915160"/>
            </a:xfrm>
            <a:prstGeom prst="rect">
              <a:avLst/>
            </a:prstGeom>
          </p:spPr>
          <p:txBody>
            <a:bodyPr lIns="0" tIns="0" rIns="0" bIns="0" rtlCol="0" anchor="t">
              <a:spAutoFit/>
            </a:bodyPr>
            <a:lstStyle/>
            <a:p>
              <a:pPr algn="ctr">
                <a:lnSpc>
                  <a:spcPts val="5880"/>
                </a:lnSpc>
              </a:pPr>
              <a:r>
                <a:rPr lang="en-US" sz="4200" spc="462">
                  <a:solidFill>
                    <a:srgbClr val="171810"/>
                  </a:solidFill>
                  <a:latin typeface="Montserrat Classic"/>
                </a:rPr>
                <a:t>SISTEMAS MANEJADORES DE</a:t>
              </a:r>
            </a:p>
            <a:p>
              <a:pPr algn="ctr">
                <a:lnSpc>
                  <a:spcPts val="5880"/>
                </a:lnSpc>
              </a:pPr>
              <a:r>
                <a:rPr lang="en-US" sz="4200" spc="462">
                  <a:solidFill>
                    <a:srgbClr val="171810"/>
                  </a:solidFill>
                  <a:latin typeface="Montserrat Classic"/>
                </a:rPr>
                <a:t>BASES DE DATOS</a:t>
              </a:r>
            </a:p>
          </p:txBody>
        </p:sp>
        <p:sp>
          <p:nvSpPr>
            <p:cNvPr id="5" name="TextBox 5"/>
            <p:cNvSpPr txBox="1"/>
            <p:nvPr/>
          </p:nvSpPr>
          <p:spPr>
            <a:xfrm>
              <a:off x="0" y="2631691"/>
              <a:ext cx="21214752" cy="2280158"/>
            </a:xfrm>
            <a:prstGeom prst="rect">
              <a:avLst/>
            </a:prstGeom>
          </p:spPr>
          <p:txBody>
            <a:bodyPr lIns="0" tIns="0" rIns="0" bIns="0" rtlCol="0" anchor="t">
              <a:spAutoFit/>
            </a:bodyPr>
            <a:lstStyle/>
            <a:p>
              <a:pPr algn="ctr">
                <a:lnSpc>
                  <a:spcPts val="12852"/>
                </a:lnSpc>
              </a:pPr>
              <a:r>
                <a:rPr lang="en-US" sz="11900" spc="833">
                  <a:solidFill>
                    <a:srgbClr val="171810"/>
                  </a:solidFill>
                  <a:latin typeface="Montserrat Classic Bold"/>
                </a:rPr>
                <a:t>RELACIONAL</a:t>
              </a:r>
            </a:p>
          </p:txBody>
        </p:sp>
      </p:grpSp>
      <p:sp>
        <p:nvSpPr>
          <p:cNvPr id="6" name="AutoShape 6"/>
          <p:cNvSpPr/>
          <p:nvPr/>
        </p:nvSpPr>
        <p:spPr>
          <a:xfrm>
            <a:off x="9100691" y="8575386"/>
            <a:ext cx="86618" cy="1711614"/>
          </a:xfrm>
          <a:prstGeom prst="rect">
            <a:avLst/>
          </a:prstGeom>
          <a:solidFill>
            <a:srgbClr val="171810"/>
          </a:solidFill>
        </p:spPr>
      </p:sp>
      <p:pic>
        <p:nvPicPr>
          <p:cNvPr id="7" name="Picture 7"/>
          <p:cNvPicPr>
            <a:picLocks noChangeAspect="1"/>
          </p:cNvPicPr>
          <p:nvPr/>
        </p:nvPicPr>
        <p:blipFill>
          <a:blip r:embed="rId2"/>
          <a:srcRect/>
          <a:stretch>
            <a:fillRect/>
          </a:stretch>
        </p:blipFill>
        <p:spPr>
          <a:xfrm>
            <a:off x="1028700" y="7883874"/>
            <a:ext cx="5225594" cy="1547319"/>
          </a:xfrm>
          <a:prstGeom prst="rect">
            <a:avLst/>
          </a:prstGeom>
        </p:spPr>
      </p:pic>
      <p:sp>
        <p:nvSpPr>
          <p:cNvPr id="8" name="TextBox 8"/>
          <p:cNvSpPr txBox="1"/>
          <p:nvPr/>
        </p:nvSpPr>
        <p:spPr>
          <a:xfrm>
            <a:off x="10578030" y="7965855"/>
            <a:ext cx="6912073" cy="1923604"/>
          </a:xfrm>
          <a:prstGeom prst="rect">
            <a:avLst/>
          </a:prstGeom>
        </p:spPr>
        <p:txBody>
          <a:bodyPr lIns="0" tIns="0" rIns="0" bIns="0" rtlCol="0" anchor="t">
            <a:spAutoFit/>
          </a:bodyPr>
          <a:lstStyle/>
          <a:p>
            <a:pPr>
              <a:lnSpc>
                <a:spcPts val="4750"/>
              </a:lnSpc>
            </a:pPr>
            <a:r>
              <a:rPr lang="en-US" sz="6600" dirty="0" err="1">
                <a:solidFill>
                  <a:srgbClr val="000000"/>
                </a:solidFill>
                <a:latin typeface="Montserrat Light"/>
              </a:rPr>
              <a:t>QuarenTeam</a:t>
            </a:r>
            <a:endParaRPr lang="en-US" sz="6600" dirty="0">
              <a:solidFill>
                <a:srgbClr val="000000"/>
              </a:solidFill>
              <a:latin typeface="Montserrat Light"/>
            </a:endParaRPr>
          </a:p>
          <a:p>
            <a:pPr>
              <a:lnSpc>
                <a:spcPts val="3359"/>
              </a:lnSpc>
            </a:pPr>
            <a:r>
              <a:rPr lang="en-US" sz="2800" dirty="0">
                <a:solidFill>
                  <a:srgbClr val="000000"/>
                </a:solidFill>
                <a:latin typeface="Montserrat Light"/>
              </a:rPr>
              <a:t>Eduardo Emilio Jan Ochoa</a:t>
            </a:r>
          </a:p>
          <a:p>
            <a:pPr>
              <a:lnSpc>
                <a:spcPts val="3359"/>
              </a:lnSpc>
            </a:pPr>
            <a:r>
              <a:rPr lang="en-US" sz="2800" dirty="0">
                <a:solidFill>
                  <a:srgbClr val="000000"/>
                </a:solidFill>
                <a:latin typeface="Montserrat Light"/>
              </a:rPr>
              <a:t>Emmanuel Hinojosa Hernandez</a:t>
            </a:r>
          </a:p>
          <a:p>
            <a:pPr>
              <a:lnSpc>
                <a:spcPts val="3359"/>
              </a:lnSpc>
            </a:pPr>
            <a:r>
              <a:rPr lang="en-US" sz="2800" dirty="0">
                <a:solidFill>
                  <a:srgbClr val="000000"/>
                </a:solidFill>
                <a:latin typeface="Montserrat Light"/>
              </a:rPr>
              <a:t>Ivette Veronica Juárez Cuauhtli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9F3E2"/>
        </a:solidFill>
        <a:effectLst/>
      </p:bgPr>
    </p:bg>
    <p:spTree>
      <p:nvGrpSpPr>
        <p:cNvPr id="1" name=""/>
        <p:cNvGrpSpPr/>
        <p:nvPr/>
      </p:nvGrpSpPr>
      <p:grpSpPr>
        <a:xfrm>
          <a:off x="0" y="0"/>
          <a:ext cx="0" cy="0"/>
          <a:chOff x="0" y="0"/>
          <a:chExt cx="0" cy="0"/>
        </a:xfrm>
      </p:grpSpPr>
      <p:sp>
        <p:nvSpPr>
          <p:cNvPr id="2" name="TextBox 2"/>
          <p:cNvSpPr txBox="1"/>
          <p:nvPr/>
        </p:nvSpPr>
        <p:spPr>
          <a:xfrm>
            <a:off x="781850" y="4652010"/>
            <a:ext cx="6116466" cy="944880"/>
          </a:xfrm>
          <a:prstGeom prst="rect">
            <a:avLst/>
          </a:prstGeom>
        </p:spPr>
        <p:txBody>
          <a:bodyPr lIns="0" tIns="0" rIns="0" bIns="0" rtlCol="0" anchor="t">
            <a:spAutoFit/>
          </a:bodyPr>
          <a:lstStyle/>
          <a:p>
            <a:pPr algn="ctr">
              <a:lnSpc>
                <a:spcPts val="7559"/>
              </a:lnSpc>
            </a:pPr>
            <a:r>
              <a:rPr lang="en-US" sz="6000" spc="54">
                <a:solidFill>
                  <a:srgbClr val="171810"/>
                </a:solidFill>
                <a:latin typeface="Montserrat Classic"/>
              </a:rPr>
              <a:t>Seguridad</a:t>
            </a:r>
          </a:p>
        </p:txBody>
      </p:sp>
      <p:sp>
        <p:nvSpPr>
          <p:cNvPr id="3" name="AutoShape 3"/>
          <p:cNvSpPr/>
          <p:nvPr/>
        </p:nvSpPr>
        <p:spPr>
          <a:xfrm>
            <a:off x="7695684" y="3955"/>
            <a:ext cx="10592316" cy="10283046"/>
          </a:xfrm>
          <a:prstGeom prst="rect">
            <a:avLst/>
          </a:prstGeom>
          <a:solidFill>
            <a:srgbClr val="171810"/>
          </a:solidFill>
        </p:spPr>
      </p:sp>
      <p:sp>
        <p:nvSpPr>
          <p:cNvPr id="4" name="TextBox 4"/>
          <p:cNvSpPr txBox="1"/>
          <p:nvPr/>
        </p:nvSpPr>
        <p:spPr>
          <a:xfrm>
            <a:off x="8363095" y="2626941"/>
            <a:ext cx="9257494" cy="1144905"/>
          </a:xfrm>
          <a:prstGeom prst="rect">
            <a:avLst/>
          </a:prstGeom>
        </p:spPr>
        <p:txBody>
          <a:bodyPr lIns="0" tIns="0" rIns="0" bIns="0" rtlCol="0" anchor="t">
            <a:spAutoFit/>
          </a:bodyPr>
          <a:lstStyle/>
          <a:p>
            <a:pPr>
              <a:lnSpc>
                <a:spcPts val="4620"/>
              </a:lnSpc>
            </a:pPr>
            <a:r>
              <a:rPr lang="en-US" sz="3300" spc="363">
                <a:solidFill>
                  <a:srgbClr val="29F3E2"/>
                </a:solidFill>
                <a:latin typeface="Montserrat Classic"/>
              </a:rPr>
              <a:t>REGLA DE INTEGRIDAD REFERENCIAL</a:t>
            </a:r>
          </a:p>
        </p:txBody>
      </p:sp>
      <p:sp>
        <p:nvSpPr>
          <p:cNvPr id="5" name="TextBox 5"/>
          <p:cNvSpPr txBox="1"/>
          <p:nvPr/>
        </p:nvSpPr>
        <p:spPr>
          <a:xfrm>
            <a:off x="8363095" y="4102471"/>
            <a:ext cx="9223962" cy="5695950"/>
          </a:xfrm>
          <a:prstGeom prst="rect">
            <a:avLst/>
          </a:prstGeom>
        </p:spPr>
        <p:txBody>
          <a:bodyPr lIns="0" tIns="0" rIns="0" bIns="0" rtlCol="0" anchor="t">
            <a:spAutoFit/>
          </a:bodyPr>
          <a:lstStyle/>
          <a:p>
            <a:pPr algn="just">
              <a:lnSpc>
                <a:spcPts val="3375"/>
              </a:lnSpc>
            </a:pPr>
            <a:r>
              <a:rPr lang="en-US" sz="2250" spc="22">
                <a:solidFill>
                  <a:srgbClr val="29F3E2"/>
                </a:solidFill>
                <a:latin typeface="Montserrat Light"/>
              </a:rPr>
              <a:t>Involucra dos relaciones (tablas) e impone la restricción que im grupo de atributos que en una relación es clave primaria, en otra puede ser tabla. La definición de ésta característica en la construcción de la Base de Datos, impide ingresar valores en algunos atributos de tupias que no tengan su correspondencia en la tabla relacionada. Como ejemplos podemos mostrar algunos casos:</a:t>
            </a:r>
          </a:p>
          <a:p>
            <a:pPr>
              <a:lnSpc>
                <a:spcPts val="3375"/>
              </a:lnSpc>
            </a:pPr>
            <a:endParaRPr lang="en-US" sz="2250" spc="22">
              <a:solidFill>
                <a:srgbClr val="29F3E2"/>
              </a:solidFill>
              <a:latin typeface="Montserrat Light"/>
            </a:endParaRPr>
          </a:p>
          <a:p>
            <a:pPr marL="431800" lvl="1" indent="-215900">
              <a:lnSpc>
                <a:spcPts val="3000"/>
              </a:lnSpc>
              <a:buFont typeface="Arial"/>
              <a:buChar char="•"/>
            </a:pPr>
            <a:r>
              <a:rPr lang="en-US" sz="2000" spc="20">
                <a:solidFill>
                  <a:srgbClr val="29F3E2"/>
                </a:solidFill>
                <a:latin typeface="Montserrat Light"/>
              </a:rPr>
              <a:t>Impedir incluir novedades de nómina a una persona que no exista como trabajador en el archivo maestro de empleados. </a:t>
            </a:r>
          </a:p>
          <a:p>
            <a:pPr marL="431800" lvl="1" indent="-215900">
              <a:lnSpc>
                <a:spcPts val="3000"/>
              </a:lnSpc>
              <a:buFont typeface="Arial"/>
              <a:buChar char="•"/>
            </a:pPr>
            <a:r>
              <a:rPr lang="en-US" sz="2000" spc="20">
                <a:solidFill>
                  <a:srgbClr val="29F3E2"/>
                </a:solidFill>
                <a:latin typeface="Montserrat Light"/>
              </a:rPr>
              <a:t>Impedir facturar a un cliente que no esté previamente creado en el archivo de clientes. </a:t>
            </a:r>
          </a:p>
          <a:p>
            <a:pPr marL="431800" lvl="1" indent="-215900">
              <a:lnSpc>
                <a:spcPts val="3000"/>
              </a:lnSpc>
              <a:buFont typeface="Arial"/>
              <a:buChar char="•"/>
            </a:pPr>
            <a:r>
              <a:rPr lang="en-US" sz="2000" spc="20">
                <a:solidFill>
                  <a:srgbClr val="29F3E2"/>
                </a:solidFill>
                <a:latin typeface="Montserrat Light"/>
              </a:rPr>
              <a:t>Impedir borrar de la lista de clientes un registro cuyo código esté incluido en la relación de cuentas por cobrar.</a:t>
            </a:r>
          </a:p>
        </p:txBody>
      </p:sp>
      <p:sp>
        <p:nvSpPr>
          <p:cNvPr id="6" name="TextBox 6"/>
          <p:cNvSpPr txBox="1"/>
          <p:nvPr/>
        </p:nvSpPr>
        <p:spPr>
          <a:xfrm>
            <a:off x="8363095" y="1419480"/>
            <a:ext cx="9223962" cy="838200"/>
          </a:xfrm>
          <a:prstGeom prst="rect">
            <a:avLst/>
          </a:prstGeom>
        </p:spPr>
        <p:txBody>
          <a:bodyPr lIns="0" tIns="0" rIns="0" bIns="0" rtlCol="0" anchor="t">
            <a:spAutoFit/>
          </a:bodyPr>
          <a:lstStyle/>
          <a:p>
            <a:pPr>
              <a:lnSpc>
                <a:spcPts val="3375"/>
              </a:lnSpc>
            </a:pPr>
            <a:r>
              <a:rPr lang="en-US" sz="2250" spc="22">
                <a:solidFill>
                  <a:srgbClr val="29F3E2"/>
                </a:solidFill>
                <a:latin typeface="Montserrat Light"/>
              </a:rPr>
              <a:t>Parte del hecho que toda tabla posee una llave primaria. Esta regla dicta que ningún atributo primo puede ser nulo.</a:t>
            </a:r>
          </a:p>
        </p:txBody>
      </p:sp>
      <p:sp>
        <p:nvSpPr>
          <p:cNvPr id="7" name="AutoShape 7"/>
          <p:cNvSpPr/>
          <p:nvPr/>
        </p:nvSpPr>
        <p:spPr>
          <a:xfrm>
            <a:off x="3796818" y="3955"/>
            <a:ext cx="86530" cy="1618785"/>
          </a:xfrm>
          <a:prstGeom prst="rect">
            <a:avLst/>
          </a:prstGeom>
          <a:solidFill>
            <a:srgbClr val="171810"/>
          </a:solidFill>
        </p:spPr>
      </p:sp>
      <p:sp>
        <p:nvSpPr>
          <p:cNvPr id="8" name="AutoShape 8"/>
          <p:cNvSpPr/>
          <p:nvPr/>
        </p:nvSpPr>
        <p:spPr>
          <a:xfrm>
            <a:off x="3796818" y="8668215"/>
            <a:ext cx="86530" cy="1618785"/>
          </a:xfrm>
          <a:prstGeom prst="rect">
            <a:avLst/>
          </a:prstGeom>
          <a:solidFill>
            <a:srgbClr val="171810"/>
          </a:solidFill>
        </p:spPr>
      </p:sp>
      <p:sp>
        <p:nvSpPr>
          <p:cNvPr id="9" name="TextBox 9"/>
          <p:cNvSpPr txBox="1"/>
          <p:nvPr/>
        </p:nvSpPr>
        <p:spPr>
          <a:xfrm>
            <a:off x="8363095" y="498070"/>
            <a:ext cx="9257494" cy="563880"/>
          </a:xfrm>
          <a:prstGeom prst="rect">
            <a:avLst/>
          </a:prstGeom>
        </p:spPr>
        <p:txBody>
          <a:bodyPr lIns="0" tIns="0" rIns="0" bIns="0" rtlCol="0" anchor="t">
            <a:spAutoFit/>
          </a:bodyPr>
          <a:lstStyle/>
          <a:p>
            <a:pPr>
              <a:lnSpc>
                <a:spcPts val="4620"/>
              </a:lnSpc>
            </a:pPr>
            <a:r>
              <a:rPr lang="en-US" sz="3300" spc="363">
                <a:solidFill>
                  <a:srgbClr val="29F3E2"/>
                </a:solidFill>
                <a:latin typeface="Montserrat Classic"/>
              </a:rPr>
              <a:t>REGLA DE LA ENTIDAD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9F3E2"/>
        </a:solidFill>
        <a:effectLst/>
      </p:bgPr>
    </p:bg>
    <p:spTree>
      <p:nvGrpSpPr>
        <p:cNvPr id="1" name=""/>
        <p:cNvGrpSpPr/>
        <p:nvPr/>
      </p:nvGrpSpPr>
      <p:grpSpPr>
        <a:xfrm>
          <a:off x="0" y="0"/>
          <a:ext cx="0" cy="0"/>
          <a:chOff x="0" y="0"/>
          <a:chExt cx="0" cy="0"/>
        </a:xfrm>
      </p:grpSpPr>
      <p:sp>
        <p:nvSpPr>
          <p:cNvPr id="2" name="TextBox 2"/>
          <p:cNvSpPr txBox="1"/>
          <p:nvPr/>
        </p:nvSpPr>
        <p:spPr>
          <a:xfrm>
            <a:off x="781850" y="4652010"/>
            <a:ext cx="6116466" cy="944880"/>
          </a:xfrm>
          <a:prstGeom prst="rect">
            <a:avLst/>
          </a:prstGeom>
        </p:spPr>
        <p:txBody>
          <a:bodyPr lIns="0" tIns="0" rIns="0" bIns="0" rtlCol="0" anchor="t">
            <a:spAutoFit/>
          </a:bodyPr>
          <a:lstStyle/>
          <a:p>
            <a:pPr algn="ctr">
              <a:lnSpc>
                <a:spcPts val="7559"/>
              </a:lnSpc>
            </a:pPr>
            <a:r>
              <a:rPr lang="en-US" sz="6000" spc="54">
                <a:solidFill>
                  <a:srgbClr val="171810"/>
                </a:solidFill>
                <a:latin typeface="Montserrat Classic"/>
              </a:rPr>
              <a:t>Seguridad</a:t>
            </a:r>
          </a:p>
        </p:txBody>
      </p:sp>
      <p:sp>
        <p:nvSpPr>
          <p:cNvPr id="3" name="AutoShape 3"/>
          <p:cNvSpPr/>
          <p:nvPr/>
        </p:nvSpPr>
        <p:spPr>
          <a:xfrm>
            <a:off x="7676019" y="3954"/>
            <a:ext cx="10592316" cy="10283045"/>
          </a:xfrm>
          <a:prstGeom prst="rect">
            <a:avLst/>
          </a:prstGeom>
          <a:solidFill>
            <a:srgbClr val="171810"/>
          </a:solidFill>
        </p:spPr>
      </p:sp>
      <p:sp>
        <p:nvSpPr>
          <p:cNvPr id="4" name="TextBox 4"/>
          <p:cNvSpPr txBox="1"/>
          <p:nvPr/>
        </p:nvSpPr>
        <p:spPr>
          <a:xfrm>
            <a:off x="8413392" y="2271967"/>
            <a:ext cx="9223962" cy="1266825"/>
          </a:xfrm>
          <a:prstGeom prst="rect">
            <a:avLst/>
          </a:prstGeom>
        </p:spPr>
        <p:txBody>
          <a:bodyPr lIns="0" tIns="0" rIns="0" bIns="0" rtlCol="0" anchor="t">
            <a:spAutoFit/>
          </a:bodyPr>
          <a:lstStyle/>
          <a:p>
            <a:pPr algn="just">
              <a:lnSpc>
                <a:spcPts val="3375"/>
              </a:lnSpc>
            </a:pPr>
            <a:r>
              <a:rPr lang="en-US" sz="2250" spc="22">
                <a:solidFill>
                  <a:srgbClr val="29F3E2"/>
                </a:solidFill>
                <a:latin typeface="Montserrat Light"/>
              </a:rPr>
              <a:t>Cada negocio funciona en forma diferente y tiene reglas asociadas a su actividad que pueden ser definidas como restricciones en la Base de Datos</a:t>
            </a:r>
          </a:p>
        </p:txBody>
      </p:sp>
      <p:sp>
        <p:nvSpPr>
          <p:cNvPr id="5" name="AutoShape 5"/>
          <p:cNvSpPr/>
          <p:nvPr/>
        </p:nvSpPr>
        <p:spPr>
          <a:xfrm>
            <a:off x="3796818" y="3955"/>
            <a:ext cx="86530" cy="1618785"/>
          </a:xfrm>
          <a:prstGeom prst="rect">
            <a:avLst/>
          </a:prstGeom>
          <a:solidFill>
            <a:srgbClr val="171810"/>
          </a:solidFill>
        </p:spPr>
      </p:sp>
      <p:sp>
        <p:nvSpPr>
          <p:cNvPr id="6" name="AutoShape 6"/>
          <p:cNvSpPr/>
          <p:nvPr/>
        </p:nvSpPr>
        <p:spPr>
          <a:xfrm>
            <a:off x="3796818" y="8668215"/>
            <a:ext cx="86530" cy="1618785"/>
          </a:xfrm>
          <a:prstGeom prst="rect">
            <a:avLst/>
          </a:prstGeom>
          <a:solidFill>
            <a:srgbClr val="171810"/>
          </a:solidFill>
        </p:spPr>
      </p:sp>
      <p:sp>
        <p:nvSpPr>
          <p:cNvPr id="7" name="TextBox 7"/>
          <p:cNvSpPr txBox="1"/>
          <p:nvPr/>
        </p:nvSpPr>
        <p:spPr>
          <a:xfrm>
            <a:off x="8379861" y="962025"/>
            <a:ext cx="9257494" cy="1144905"/>
          </a:xfrm>
          <a:prstGeom prst="rect">
            <a:avLst/>
          </a:prstGeom>
        </p:spPr>
        <p:txBody>
          <a:bodyPr lIns="0" tIns="0" rIns="0" bIns="0" rtlCol="0" anchor="t">
            <a:spAutoFit/>
          </a:bodyPr>
          <a:lstStyle/>
          <a:p>
            <a:pPr>
              <a:lnSpc>
                <a:spcPts val="4620"/>
              </a:lnSpc>
            </a:pPr>
            <a:r>
              <a:rPr lang="en-US" sz="3300" spc="363">
                <a:solidFill>
                  <a:srgbClr val="29F3E2"/>
                </a:solidFill>
                <a:latin typeface="Montserrat Classic"/>
              </a:rPr>
              <a:t>REGLAS DE LA IDENTIDAD DEL NEGOCIO</a:t>
            </a:r>
          </a:p>
        </p:txBody>
      </p:sp>
      <p:sp>
        <p:nvSpPr>
          <p:cNvPr id="8" name="TextBox 8"/>
          <p:cNvSpPr txBox="1"/>
          <p:nvPr/>
        </p:nvSpPr>
        <p:spPr>
          <a:xfrm>
            <a:off x="8379861" y="4288155"/>
            <a:ext cx="9257494" cy="1144905"/>
          </a:xfrm>
          <a:prstGeom prst="rect">
            <a:avLst/>
          </a:prstGeom>
        </p:spPr>
        <p:txBody>
          <a:bodyPr lIns="0" tIns="0" rIns="0" bIns="0" rtlCol="0" anchor="t">
            <a:spAutoFit/>
          </a:bodyPr>
          <a:lstStyle/>
          <a:p>
            <a:pPr>
              <a:lnSpc>
                <a:spcPts val="4620"/>
              </a:lnSpc>
            </a:pPr>
            <a:r>
              <a:rPr lang="en-US" sz="3300" spc="363">
                <a:solidFill>
                  <a:srgbClr val="29F3E2"/>
                </a:solidFill>
                <a:latin typeface="Montserrat Classic"/>
              </a:rPr>
              <a:t>PERFILES DE USUARIO Y ACCESO A OBJETOS DE LA BASE DE DATOS</a:t>
            </a:r>
          </a:p>
        </p:txBody>
      </p:sp>
      <p:sp>
        <p:nvSpPr>
          <p:cNvPr id="9" name="TextBox 9"/>
          <p:cNvSpPr txBox="1"/>
          <p:nvPr/>
        </p:nvSpPr>
        <p:spPr>
          <a:xfrm>
            <a:off x="8413392" y="5717858"/>
            <a:ext cx="9223962" cy="3364230"/>
          </a:xfrm>
          <a:prstGeom prst="rect">
            <a:avLst/>
          </a:prstGeom>
        </p:spPr>
        <p:txBody>
          <a:bodyPr lIns="0" tIns="0" rIns="0" bIns="0" rtlCol="0" anchor="t">
            <a:spAutoFit/>
          </a:bodyPr>
          <a:lstStyle/>
          <a:p>
            <a:pPr algn="just">
              <a:lnSpc>
                <a:spcPts val="3375"/>
              </a:lnSpc>
            </a:pPr>
            <a:r>
              <a:rPr lang="en-US" sz="2250" spc="22">
                <a:solidFill>
                  <a:srgbClr val="29F3E2"/>
                </a:solidFill>
                <a:latin typeface="Montserrat Light"/>
              </a:rPr>
              <a:t>Se </a:t>
            </a:r>
            <a:r>
              <a:rPr lang="en-US" sz="1200" spc="12">
                <a:solidFill>
                  <a:srgbClr val="29F3E2"/>
                </a:solidFill>
                <a:latin typeface="Arimo"/>
              </a:rPr>
              <a:t>refiere </a:t>
            </a:r>
            <a:r>
              <a:rPr lang="en-US" sz="2250" spc="22">
                <a:solidFill>
                  <a:srgbClr val="29F3E2"/>
                </a:solidFill>
                <a:latin typeface="Montserrat Light"/>
              </a:rPr>
              <a:t>a sistemas donde muchos usuarios pueden tener acceso, esto obliga a que cada uno debe ser identificado en forma independiente (y esto es muy importante, para el control de acciones de los usuarios). Un usuario es creado por el administrador de la Base de Datos (DBA) y se le asigna una clave de acceso (password).</a:t>
            </a:r>
          </a:p>
          <a:p>
            <a:pPr algn="just">
              <a:lnSpc>
                <a:spcPts val="3375"/>
              </a:lnSpc>
            </a:pPr>
            <a:r>
              <a:rPr lang="en-US" sz="2250" spc="22">
                <a:solidFill>
                  <a:srgbClr val="29F3E2"/>
                </a:solidFill>
                <a:latin typeface="Montserrat Light"/>
              </a:rPr>
              <a:t>También pueden ser creados roles, los cuales podrán ser concedidos a los usuarios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71810"/>
        </a:solidFill>
        <a:effectLst/>
      </p:bgPr>
    </p:bg>
    <p:spTree>
      <p:nvGrpSpPr>
        <p:cNvPr id="1" name=""/>
        <p:cNvGrpSpPr/>
        <p:nvPr/>
      </p:nvGrpSpPr>
      <p:grpSpPr>
        <a:xfrm>
          <a:off x="0" y="0"/>
          <a:ext cx="0" cy="0"/>
          <a:chOff x="0" y="0"/>
          <a:chExt cx="0" cy="0"/>
        </a:xfrm>
      </p:grpSpPr>
      <p:sp>
        <p:nvSpPr>
          <p:cNvPr id="2" name="AutoShape 2"/>
          <p:cNvSpPr/>
          <p:nvPr/>
        </p:nvSpPr>
        <p:spPr>
          <a:xfrm>
            <a:off x="1028700" y="9171390"/>
            <a:ext cx="16230600" cy="86910"/>
          </a:xfrm>
          <a:prstGeom prst="rect">
            <a:avLst/>
          </a:prstGeom>
          <a:solidFill>
            <a:srgbClr val="29F3E2"/>
          </a:solidFill>
        </p:spPr>
      </p:sp>
      <p:sp>
        <p:nvSpPr>
          <p:cNvPr id="3" name="TextBox 3"/>
          <p:cNvSpPr txBox="1"/>
          <p:nvPr/>
        </p:nvSpPr>
        <p:spPr>
          <a:xfrm>
            <a:off x="1028700" y="2924175"/>
            <a:ext cx="7333708" cy="1190625"/>
          </a:xfrm>
          <a:prstGeom prst="rect">
            <a:avLst/>
          </a:prstGeom>
        </p:spPr>
        <p:txBody>
          <a:bodyPr lIns="0" tIns="0" rIns="0" bIns="0" rtlCol="0" anchor="t">
            <a:spAutoFit/>
          </a:bodyPr>
          <a:lstStyle/>
          <a:p>
            <a:pPr>
              <a:lnSpc>
                <a:spcPts val="9450"/>
              </a:lnSpc>
            </a:pPr>
            <a:r>
              <a:rPr lang="en-US" sz="7500" spc="67">
                <a:solidFill>
                  <a:srgbClr val="29F3E2"/>
                </a:solidFill>
                <a:latin typeface="Montserrat Classic Bold"/>
              </a:rPr>
              <a:t>Referencias</a:t>
            </a:r>
          </a:p>
        </p:txBody>
      </p:sp>
      <p:sp>
        <p:nvSpPr>
          <p:cNvPr id="4" name="TextBox 4"/>
          <p:cNvSpPr txBox="1"/>
          <p:nvPr/>
        </p:nvSpPr>
        <p:spPr>
          <a:xfrm>
            <a:off x="1028700" y="4344466"/>
            <a:ext cx="15810694" cy="4695825"/>
          </a:xfrm>
          <a:prstGeom prst="rect">
            <a:avLst/>
          </a:prstGeom>
        </p:spPr>
        <p:txBody>
          <a:bodyPr lIns="0" tIns="0" rIns="0" bIns="0" rtlCol="0" anchor="t">
            <a:spAutoFit/>
          </a:bodyPr>
          <a:lstStyle/>
          <a:p>
            <a:pPr>
              <a:lnSpc>
                <a:spcPts val="3375"/>
              </a:lnSpc>
            </a:pPr>
            <a:r>
              <a:rPr lang="en-US" sz="2250" spc="22">
                <a:solidFill>
                  <a:srgbClr val="29F3E2"/>
                </a:solidFill>
                <a:latin typeface="Montserrat Light"/>
              </a:rPr>
              <a:t>Sánchez,</a:t>
            </a:r>
          </a:p>
          <a:p>
            <a:pPr>
              <a:lnSpc>
                <a:spcPts val="3375"/>
              </a:lnSpc>
            </a:pPr>
            <a:r>
              <a:rPr lang="en-US" sz="1200" spc="12">
                <a:solidFill>
                  <a:srgbClr val="29F3E2"/>
                </a:solidFill>
                <a:latin typeface="Arimo"/>
              </a:rPr>
              <a:t>J.</a:t>
            </a:r>
            <a:r>
              <a:rPr lang="en-US" sz="2250" spc="22">
                <a:solidFill>
                  <a:srgbClr val="29F3E2"/>
                </a:solidFill>
                <a:latin typeface="Montserrat Light"/>
              </a:rPr>
              <a:t> (2018). 2o curso de administración de sistemas informáticos. In administración</a:t>
            </a:r>
          </a:p>
          <a:p>
            <a:pPr>
              <a:lnSpc>
                <a:spcPts val="3375"/>
              </a:lnSpc>
            </a:pPr>
            <a:r>
              <a:rPr lang="en-US" sz="2250" spc="22">
                <a:solidFill>
                  <a:srgbClr val="29F3E2"/>
                </a:solidFill>
                <a:latin typeface="Montserrat Light"/>
              </a:rPr>
              <a:t>de sistemas informáticos (Vol. 2).</a:t>
            </a:r>
          </a:p>
          <a:p>
            <a:pPr>
              <a:lnSpc>
                <a:spcPts val="3375"/>
              </a:lnSpc>
            </a:pPr>
            <a:r>
              <a:rPr lang="en-US" sz="2250" spc="22">
                <a:solidFill>
                  <a:srgbClr val="29F3E2"/>
                </a:solidFill>
                <a:latin typeface="Montserrat Light"/>
              </a:rPr>
              <a:t>Tamayo Alzate, A., &amp;</a:t>
            </a:r>
          </a:p>
          <a:p>
            <a:pPr>
              <a:lnSpc>
                <a:spcPts val="3375"/>
              </a:lnSpc>
            </a:pPr>
            <a:r>
              <a:rPr lang="en-US" sz="2250" spc="22">
                <a:solidFill>
                  <a:srgbClr val="29F3E2"/>
                </a:solidFill>
                <a:latin typeface="Montserrat Light"/>
              </a:rPr>
              <a:t>Dario Duque Méndez, N. (2001). Mecanismos de Seguridad e Integridad. Revista</a:t>
            </a:r>
          </a:p>
          <a:p>
            <a:pPr>
              <a:lnSpc>
                <a:spcPts val="3375"/>
              </a:lnSpc>
            </a:pPr>
            <a:r>
              <a:rPr lang="en-US" sz="2250" spc="22">
                <a:solidFill>
                  <a:srgbClr val="29F3E2"/>
                </a:solidFill>
                <a:latin typeface="Montserrat Light"/>
              </a:rPr>
              <a:t>- Departamento de Ciencias, 10.</a:t>
            </a:r>
          </a:p>
          <a:p>
            <a:pPr>
              <a:lnSpc>
                <a:spcPts val="3375"/>
              </a:lnSpc>
            </a:pPr>
            <a:r>
              <a:rPr lang="en-US" sz="2250" spc="22">
                <a:solidFill>
                  <a:srgbClr val="29F3E2"/>
                </a:solidFill>
                <a:latin typeface="Montserrat Light"/>
              </a:rPr>
              <a:t>1&amp;1 IONOS España S.L.U. (2020). Bases de datos relacionales. https://www.ionos.es/digitalguide/hosting/cuestiones-tecnicas/bases-de-datos-relacionales/</a:t>
            </a:r>
          </a:p>
          <a:p>
            <a:pPr>
              <a:lnSpc>
                <a:spcPts val="3375"/>
              </a:lnSpc>
            </a:pPr>
            <a:r>
              <a:rPr lang="en-US" sz="2250" spc="22">
                <a:solidFill>
                  <a:srgbClr val="29F3E2"/>
                </a:solidFill>
                <a:latin typeface="Montserrat Light"/>
              </a:rPr>
              <a:t>R. Marin. (2019). Los gestores de bases de datos (SGBD) más usados. https://revistadigital.inesem.es/informatica-y-tics/los-gestores-de-bases-de-datos-mas-usados/</a:t>
            </a:r>
          </a:p>
          <a:p>
            <a:pPr>
              <a:lnSpc>
                <a:spcPts val="3375"/>
              </a:lnSpc>
            </a:pPr>
            <a:endParaRPr lang="en-US" sz="2250" spc="22">
              <a:solidFill>
                <a:srgbClr val="29F3E2"/>
              </a:solidFill>
              <a:latin typeface="Montserrat Light"/>
            </a:endParaRPr>
          </a:p>
        </p:txBody>
      </p:sp>
      <p:pic>
        <p:nvPicPr>
          <p:cNvPr id="5" name="Picture 5"/>
          <p:cNvPicPr>
            <a:picLocks noChangeAspect="1"/>
          </p:cNvPicPr>
          <p:nvPr/>
        </p:nvPicPr>
        <p:blipFill rotWithShape="1">
          <a:blip r:embed="rId2"/>
          <a:srcRect t="52650" b="32826"/>
          <a:stretch/>
        </p:blipFill>
        <p:spPr>
          <a:xfrm>
            <a:off x="1028700" y="38100"/>
            <a:ext cx="16198425" cy="235252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9F3E2"/>
        </a:solidFill>
        <a:effectLst/>
      </p:bgPr>
    </p:bg>
    <p:spTree>
      <p:nvGrpSpPr>
        <p:cNvPr id="1" name=""/>
        <p:cNvGrpSpPr/>
        <p:nvPr/>
      </p:nvGrpSpPr>
      <p:grpSpPr>
        <a:xfrm>
          <a:off x="0" y="0"/>
          <a:ext cx="0" cy="0"/>
          <a:chOff x="0" y="0"/>
          <a:chExt cx="0" cy="0"/>
        </a:xfrm>
      </p:grpSpPr>
      <p:sp>
        <p:nvSpPr>
          <p:cNvPr id="2" name="TextBox 2"/>
          <p:cNvSpPr txBox="1"/>
          <p:nvPr/>
        </p:nvSpPr>
        <p:spPr>
          <a:xfrm>
            <a:off x="1029138" y="3699510"/>
            <a:ext cx="5621889" cy="2849880"/>
          </a:xfrm>
          <a:prstGeom prst="rect">
            <a:avLst/>
          </a:prstGeom>
        </p:spPr>
        <p:txBody>
          <a:bodyPr lIns="0" tIns="0" rIns="0" bIns="0" rtlCol="0" anchor="t">
            <a:spAutoFit/>
          </a:bodyPr>
          <a:lstStyle/>
          <a:p>
            <a:pPr algn="ctr">
              <a:lnSpc>
                <a:spcPts val="7559"/>
              </a:lnSpc>
            </a:pPr>
            <a:r>
              <a:rPr lang="en-US" sz="6000" spc="54">
                <a:solidFill>
                  <a:srgbClr val="171810"/>
                </a:solidFill>
                <a:latin typeface="Montserrat Classic"/>
              </a:rPr>
              <a:t>Descripción del modelo de datos</a:t>
            </a:r>
          </a:p>
        </p:txBody>
      </p:sp>
      <p:sp>
        <p:nvSpPr>
          <p:cNvPr id="3" name="AutoShape 3"/>
          <p:cNvSpPr/>
          <p:nvPr/>
        </p:nvSpPr>
        <p:spPr>
          <a:xfrm>
            <a:off x="7695684" y="0"/>
            <a:ext cx="10592316" cy="10287000"/>
          </a:xfrm>
          <a:prstGeom prst="rect">
            <a:avLst/>
          </a:prstGeom>
          <a:solidFill>
            <a:srgbClr val="171810"/>
          </a:solidFill>
        </p:spPr>
      </p:sp>
      <p:sp>
        <p:nvSpPr>
          <p:cNvPr id="4" name="TextBox 4"/>
          <p:cNvSpPr txBox="1"/>
          <p:nvPr/>
        </p:nvSpPr>
        <p:spPr>
          <a:xfrm>
            <a:off x="7926787" y="804744"/>
            <a:ext cx="10130109" cy="8967196"/>
          </a:xfrm>
          <a:prstGeom prst="rect">
            <a:avLst/>
          </a:prstGeom>
        </p:spPr>
        <p:txBody>
          <a:bodyPr lIns="0" tIns="0" rIns="0" bIns="0" rtlCol="0" anchor="t">
            <a:spAutoFit/>
          </a:bodyPr>
          <a:lstStyle/>
          <a:p>
            <a:pPr algn="just">
              <a:lnSpc>
                <a:spcPts val="3727"/>
              </a:lnSpc>
            </a:pPr>
            <a:r>
              <a:rPr lang="en-US" sz="2485" spc="24" dirty="0" err="1">
                <a:solidFill>
                  <a:srgbClr val="29F3E2"/>
                </a:solidFill>
                <a:latin typeface="Montserrat Light"/>
              </a:rPr>
              <a:t>Es</a:t>
            </a:r>
            <a:r>
              <a:rPr lang="en-US" sz="2485" spc="24" dirty="0">
                <a:solidFill>
                  <a:srgbClr val="29F3E2"/>
                </a:solidFill>
                <a:latin typeface="Montserrat Light"/>
              </a:rPr>
              <a:t> el principal </a:t>
            </a:r>
            <a:r>
              <a:rPr lang="en-US" sz="2485" spc="24" dirty="0" err="1">
                <a:solidFill>
                  <a:srgbClr val="29F3E2"/>
                </a:solidFill>
                <a:latin typeface="Montserrat Light"/>
              </a:rPr>
              <a:t>modelo</a:t>
            </a:r>
            <a:r>
              <a:rPr lang="en-US" sz="2485" spc="24" dirty="0">
                <a:solidFill>
                  <a:srgbClr val="29F3E2"/>
                </a:solidFill>
                <a:latin typeface="Montserrat Light"/>
              </a:rPr>
              <a:t> de </a:t>
            </a:r>
            <a:r>
              <a:rPr lang="en-US" sz="2485" spc="24" dirty="0" err="1">
                <a:solidFill>
                  <a:srgbClr val="29F3E2"/>
                </a:solidFill>
                <a:latin typeface="Montserrat Light"/>
              </a:rPr>
              <a:t>datos</a:t>
            </a:r>
            <a:r>
              <a:rPr lang="en-US" sz="2485" spc="24" dirty="0">
                <a:solidFill>
                  <a:srgbClr val="29F3E2"/>
                </a:solidFill>
                <a:latin typeface="Montserrat Light"/>
              </a:rPr>
              <a:t>. </a:t>
            </a:r>
            <a:r>
              <a:rPr lang="en-US" sz="2485" spc="24" dirty="0" err="1">
                <a:solidFill>
                  <a:srgbClr val="29F3E2"/>
                </a:solidFill>
                <a:latin typeface="Montserrat Light"/>
              </a:rPr>
              <a:t>Aparece</a:t>
            </a:r>
            <a:r>
              <a:rPr lang="en-US" sz="2485" spc="24" dirty="0">
                <a:solidFill>
                  <a:srgbClr val="29F3E2"/>
                </a:solidFill>
                <a:latin typeface="Montserrat Light"/>
              </a:rPr>
              <a:t> </a:t>
            </a:r>
            <a:r>
              <a:rPr lang="en-US" sz="2485" spc="24" dirty="0" err="1">
                <a:solidFill>
                  <a:srgbClr val="29F3E2"/>
                </a:solidFill>
                <a:latin typeface="Montserrat Light"/>
              </a:rPr>
              <a:t>en</a:t>
            </a:r>
            <a:r>
              <a:rPr lang="en-US" sz="2485" spc="24" dirty="0">
                <a:solidFill>
                  <a:srgbClr val="29F3E2"/>
                </a:solidFill>
                <a:latin typeface="Montserrat Light"/>
              </a:rPr>
              <a:t> 1970 ante la </a:t>
            </a:r>
            <a:r>
              <a:rPr lang="en-US" sz="2485" spc="24" dirty="0" err="1">
                <a:solidFill>
                  <a:srgbClr val="29F3E2"/>
                </a:solidFill>
                <a:latin typeface="Montserrat Light"/>
              </a:rPr>
              <a:t>complejidad</a:t>
            </a:r>
            <a:r>
              <a:rPr lang="en-US" sz="2485" spc="24" dirty="0">
                <a:solidFill>
                  <a:srgbClr val="29F3E2"/>
                </a:solidFill>
                <a:latin typeface="Montserrat Light"/>
              </a:rPr>
              <a:t> de </a:t>
            </a:r>
            <a:r>
              <a:rPr lang="en-US" sz="2485" spc="24" dirty="0" err="1">
                <a:solidFill>
                  <a:srgbClr val="29F3E2"/>
                </a:solidFill>
                <a:latin typeface="Montserrat Light"/>
              </a:rPr>
              <a:t>manejo</a:t>
            </a:r>
            <a:r>
              <a:rPr lang="en-US" sz="2485" spc="24" dirty="0">
                <a:solidFill>
                  <a:srgbClr val="29F3E2"/>
                </a:solidFill>
                <a:latin typeface="Montserrat Light"/>
              </a:rPr>
              <a:t> de </a:t>
            </a:r>
            <a:r>
              <a:rPr lang="en-US" sz="2485" spc="24" dirty="0" err="1">
                <a:solidFill>
                  <a:srgbClr val="29F3E2"/>
                </a:solidFill>
                <a:latin typeface="Montserrat Light"/>
              </a:rPr>
              <a:t>los</a:t>
            </a:r>
            <a:r>
              <a:rPr lang="en-US" sz="2485" spc="24" dirty="0">
                <a:solidFill>
                  <a:srgbClr val="29F3E2"/>
                </a:solidFill>
                <a:latin typeface="Montserrat Light"/>
              </a:rPr>
              <a:t> </a:t>
            </a:r>
            <a:r>
              <a:rPr lang="en-US" sz="2485" spc="24" dirty="0" err="1">
                <a:solidFill>
                  <a:srgbClr val="29F3E2"/>
                </a:solidFill>
                <a:latin typeface="Montserrat Light"/>
              </a:rPr>
              <a:t>modelos</a:t>
            </a:r>
            <a:r>
              <a:rPr lang="en-US" sz="2485" spc="24" dirty="0">
                <a:solidFill>
                  <a:srgbClr val="29F3E2"/>
                </a:solidFill>
                <a:latin typeface="Montserrat Light"/>
              </a:rPr>
              <a:t> de red y </a:t>
            </a:r>
            <a:r>
              <a:rPr lang="en-US" sz="2485" spc="24" dirty="0" err="1">
                <a:solidFill>
                  <a:srgbClr val="29F3E2"/>
                </a:solidFill>
                <a:latin typeface="Montserrat Light"/>
              </a:rPr>
              <a:t>jerárquico</a:t>
            </a:r>
            <a:r>
              <a:rPr lang="en-US" sz="2485" spc="24" dirty="0">
                <a:solidFill>
                  <a:srgbClr val="29F3E2"/>
                </a:solidFill>
                <a:latin typeface="Montserrat Light"/>
              </a:rPr>
              <a:t>.</a:t>
            </a:r>
          </a:p>
          <a:p>
            <a:pPr algn="just">
              <a:lnSpc>
                <a:spcPts val="3727"/>
              </a:lnSpc>
            </a:pPr>
            <a:endParaRPr lang="en-US" sz="2485" spc="24" dirty="0">
              <a:solidFill>
                <a:srgbClr val="29F3E2"/>
              </a:solidFill>
              <a:latin typeface="Montserrat Light"/>
            </a:endParaRPr>
          </a:p>
          <a:p>
            <a:pPr algn="just">
              <a:lnSpc>
                <a:spcPts val="3727"/>
              </a:lnSpc>
            </a:pPr>
            <a:r>
              <a:rPr lang="en-US" sz="2485" spc="24" dirty="0" err="1">
                <a:solidFill>
                  <a:srgbClr val="29F3E2"/>
                </a:solidFill>
                <a:latin typeface="Montserrat Light"/>
              </a:rPr>
              <a:t>Busca</a:t>
            </a:r>
            <a:r>
              <a:rPr lang="en-US" sz="2485" spc="24" dirty="0">
                <a:solidFill>
                  <a:srgbClr val="29F3E2"/>
                </a:solidFill>
                <a:latin typeface="Montserrat Light"/>
              </a:rPr>
              <a:t> </a:t>
            </a:r>
            <a:r>
              <a:rPr lang="en-US" sz="2485" spc="24" dirty="0" err="1">
                <a:solidFill>
                  <a:srgbClr val="29F3E2"/>
                </a:solidFill>
                <a:latin typeface="Montserrat Light"/>
              </a:rPr>
              <a:t>estructurar</a:t>
            </a:r>
            <a:r>
              <a:rPr lang="en-US" sz="2485" spc="24" dirty="0">
                <a:solidFill>
                  <a:srgbClr val="29F3E2"/>
                </a:solidFill>
                <a:latin typeface="Montserrat Light"/>
              </a:rPr>
              <a:t> </a:t>
            </a:r>
            <a:r>
              <a:rPr lang="en-US" sz="2485" spc="24" dirty="0" err="1">
                <a:solidFill>
                  <a:srgbClr val="29F3E2"/>
                </a:solidFill>
                <a:latin typeface="Montserrat Light"/>
              </a:rPr>
              <a:t>como</a:t>
            </a:r>
            <a:r>
              <a:rPr lang="en-US" sz="2485" spc="24" dirty="0">
                <a:solidFill>
                  <a:srgbClr val="29F3E2"/>
                </a:solidFill>
                <a:latin typeface="Montserrat Light"/>
              </a:rPr>
              <a:t> se </a:t>
            </a:r>
            <a:r>
              <a:rPr lang="en-US" sz="2485" spc="24" dirty="0" err="1">
                <a:solidFill>
                  <a:srgbClr val="29F3E2"/>
                </a:solidFill>
                <a:latin typeface="Montserrat Light"/>
              </a:rPr>
              <a:t>guarda</a:t>
            </a:r>
            <a:r>
              <a:rPr lang="en-US" sz="2485" spc="24" dirty="0">
                <a:solidFill>
                  <a:srgbClr val="29F3E2"/>
                </a:solidFill>
                <a:latin typeface="Montserrat Light"/>
              </a:rPr>
              <a:t> y </a:t>
            </a:r>
            <a:r>
              <a:rPr lang="en-US" sz="2485" spc="24" dirty="0" err="1">
                <a:solidFill>
                  <a:srgbClr val="29F3E2"/>
                </a:solidFill>
                <a:latin typeface="Montserrat Light"/>
              </a:rPr>
              <a:t>consulta</a:t>
            </a:r>
            <a:r>
              <a:rPr lang="en-US" sz="2485" spc="24" dirty="0">
                <a:solidFill>
                  <a:srgbClr val="29F3E2"/>
                </a:solidFill>
                <a:latin typeface="Montserrat Light"/>
              </a:rPr>
              <a:t> la </a:t>
            </a:r>
            <a:r>
              <a:rPr lang="en-US" sz="2485" spc="24" dirty="0" err="1">
                <a:solidFill>
                  <a:srgbClr val="29F3E2"/>
                </a:solidFill>
                <a:latin typeface="Montserrat Light"/>
              </a:rPr>
              <a:t>información</a:t>
            </a:r>
            <a:r>
              <a:rPr lang="en-US" sz="2485" spc="24" dirty="0">
                <a:solidFill>
                  <a:srgbClr val="29F3E2"/>
                </a:solidFill>
                <a:latin typeface="Montserrat Light"/>
              </a:rPr>
              <a:t>, </a:t>
            </a:r>
            <a:r>
              <a:rPr lang="en-US" sz="2485" spc="24" dirty="0" err="1">
                <a:solidFill>
                  <a:srgbClr val="29F3E2"/>
                </a:solidFill>
                <a:latin typeface="Montserrat Light"/>
              </a:rPr>
              <a:t>evitando</a:t>
            </a:r>
            <a:r>
              <a:rPr lang="en-US" sz="2485" spc="24" dirty="0">
                <a:solidFill>
                  <a:srgbClr val="29F3E2"/>
                </a:solidFill>
                <a:latin typeface="Montserrat Light"/>
              </a:rPr>
              <a:t> </a:t>
            </a:r>
            <a:r>
              <a:rPr lang="en-US" sz="2485" spc="24" dirty="0" err="1">
                <a:solidFill>
                  <a:srgbClr val="29F3E2"/>
                </a:solidFill>
                <a:latin typeface="Montserrat Light"/>
              </a:rPr>
              <a:t>redundancias</a:t>
            </a:r>
            <a:r>
              <a:rPr lang="en-US" sz="2485" spc="24" dirty="0">
                <a:solidFill>
                  <a:srgbClr val="29F3E2"/>
                </a:solidFill>
                <a:latin typeface="Montserrat Light"/>
              </a:rPr>
              <a:t> (</a:t>
            </a:r>
            <a:r>
              <a:rPr lang="en-US" sz="2485" spc="24" dirty="0" err="1">
                <a:solidFill>
                  <a:srgbClr val="29F3E2"/>
                </a:solidFill>
                <a:latin typeface="Montserrat Light"/>
              </a:rPr>
              <a:t>Capacho</a:t>
            </a:r>
            <a:r>
              <a:rPr lang="en-US" sz="2485" spc="24" dirty="0">
                <a:solidFill>
                  <a:srgbClr val="29F3E2"/>
                </a:solidFill>
                <a:latin typeface="Montserrat Light"/>
              </a:rPr>
              <a:t> </a:t>
            </a:r>
            <a:r>
              <a:rPr lang="en-US" sz="2485" spc="24" dirty="0" err="1">
                <a:solidFill>
                  <a:srgbClr val="29F3E2"/>
                </a:solidFill>
                <a:latin typeface="Montserrat Light"/>
              </a:rPr>
              <a:t>Portilla</a:t>
            </a:r>
            <a:r>
              <a:rPr lang="en-US" sz="2485" spc="24" dirty="0">
                <a:solidFill>
                  <a:srgbClr val="29F3E2"/>
                </a:solidFill>
                <a:latin typeface="Montserrat Light"/>
              </a:rPr>
              <a:t> &amp; Nieto Bernal, 2017) (Coronel &amp; Morris, 2019) (</a:t>
            </a:r>
            <a:r>
              <a:rPr lang="en-US" sz="2485" spc="24" dirty="0" err="1">
                <a:solidFill>
                  <a:srgbClr val="29F3E2"/>
                </a:solidFill>
                <a:latin typeface="Montserrat Light"/>
              </a:rPr>
              <a:t>Gillenson</a:t>
            </a:r>
            <a:r>
              <a:rPr lang="en-US" sz="2485" spc="24" dirty="0">
                <a:solidFill>
                  <a:srgbClr val="29F3E2"/>
                </a:solidFill>
                <a:latin typeface="Montserrat Light"/>
              </a:rPr>
              <a:t>, 2011) (Gupta &amp;  Mittal, 2009) (</a:t>
            </a:r>
            <a:r>
              <a:rPr lang="en-US" sz="2485" spc="24" dirty="0" err="1">
                <a:solidFill>
                  <a:srgbClr val="29F3E2"/>
                </a:solidFill>
                <a:latin typeface="Montserrat Light"/>
              </a:rPr>
              <a:t>Kahate</a:t>
            </a:r>
            <a:r>
              <a:rPr lang="en-US" sz="2485" spc="24" dirty="0">
                <a:solidFill>
                  <a:srgbClr val="29F3E2"/>
                </a:solidFill>
                <a:latin typeface="Montserrat Light"/>
              </a:rPr>
              <a:t>, 2004) (Ricardo, 2009) (</a:t>
            </a:r>
            <a:r>
              <a:rPr lang="en-US" sz="2485" spc="24" dirty="0" err="1">
                <a:solidFill>
                  <a:srgbClr val="29F3E2"/>
                </a:solidFill>
                <a:latin typeface="Montserrat Light"/>
              </a:rPr>
              <a:t>Silberschatz</a:t>
            </a:r>
            <a:r>
              <a:rPr lang="en-US" sz="2485" spc="24" dirty="0">
                <a:solidFill>
                  <a:srgbClr val="29F3E2"/>
                </a:solidFill>
                <a:latin typeface="Montserrat Light"/>
              </a:rPr>
              <a:t>,  </a:t>
            </a:r>
            <a:r>
              <a:rPr lang="en-US" sz="2485" spc="24" dirty="0" err="1">
                <a:solidFill>
                  <a:srgbClr val="29F3E2"/>
                </a:solidFill>
                <a:latin typeface="Montserrat Light"/>
              </a:rPr>
              <a:t>Korth</a:t>
            </a:r>
            <a:r>
              <a:rPr lang="en-US" sz="2485" spc="24" dirty="0">
                <a:solidFill>
                  <a:srgbClr val="29F3E2"/>
                </a:solidFill>
                <a:latin typeface="Montserrat Light"/>
              </a:rPr>
              <a:t>, &amp; </a:t>
            </a:r>
            <a:r>
              <a:rPr lang="en-US" sz="2485" spc="24" dirty="0" err="1">
                <a:solidFill>
                  <a:srgbClr val="29F3E2"/>
                </a:solidFill>
                <a:latin typeface="Montserrat Light"/>
              </a:rPr>
              <a:t>Sudarshan</a:t>
            </a:r>
            <a:r>
              <a:rPr lang="en-US" sz="2485" spc="24" dirty="0">
                <a:solidFill>
                  <a:srgbClr val="29F3E2"/>
                </a:solidFill>
                <a:latin typeface="Montserrat Light"/>
              </a:rPr>
              <a:t>, 2002).</a:t>
            </a:r>
          </a:p>
          <a:p>
            <a:pPr algn="just">
              <a:lnSpc>
                <a:spcPts val="3727"/>
              </a:lnSpc>
            </a:pPr>
            <a:endParaRPr lang="en-US" sz="2485" spc="24" dirty="0">
              <a:solidFill>
                <a:srgbClr val="29F3E2"/>
              </a:solidFill>
              <a:latin typeface="Montserrat Light"/>
            </a:endParaRPr>
          </a:p>
          <a:p>
            <a:pPr algn="just">
              <a:lnSpc>
                <a:spcPts val="3727"/>
              </a:lnSpc>
            </a:pPr>
            <a:r>
              <a:rPr lang="en-US" sz="2485" spc="24" dirty="0" err="1">
                <a:solidFill>
                  <a:srgbClr val="29F3E2"/>
                </a:solidFill>
                <a:latin typeface="Montserrat Light"/>
              </a:rPr>
              <a:t>Existen</a:t>
            </a:r>
            <a:r>
              <a:rPr lang="en-US" sz="2485" spc="24" dirty="0">
                <a:solidFill>
                  <a:srgbClr val="29F3E2"/>
                </a:solidFill>
                <a:latin typeface="Montserrat Light"/>
              </a:rPr>
              <a:t> </a:t>
            </a:r>
            <a:r>
              <a:rPr lang="en-US" sz="2485" spc="24" dirty="0" err="1">
                <a:solidFill>
                  <a:srgbClr val="29F3E2"/>
                </a:solidFill>
                <a:latin typeface="Montserrat Light"/>
              </a:rPr>
              <a:t>tres</a:t>
            </a:r>
            <a:r>
              <a:rPr lang="en-US" sz="2485" spc="24" dirty="0">
                <a:solidFill>
                  <a:srgbClr val="29F3E2"/>
                </a:solidFill>
                <a:latin typeface="Montserrat Light"/>
              </a:rPr>
              <a:t> </a:t>
            </a:r>
            <a:r>
              <a:rPr lang="en-US" sz="2485" spc="24" dirty="0" err="1">
                <a:solidFill>
                  <a:srgbClr val="29F3E2"/>
                </a:solidFill>
                <a:latin typeface="Montserrat Light"/>
              </a:rPr>
              <a:t>lenguajes</a:t>
            </a:r>
            <a:r>
              <a:rPr lang="en-US" sz="2485" spc="24" dirty="0">
                <a:solidFill>
                  <a:srgbClr val="29F3E2"/>
                </a:solidFill>
                <a:latin typeface="Montserrat Light"/>
              </a:rPr>
              <a:t> </a:t>
            </a:r>
            <a:r>
              <a:rPr lang="en-US" sz="2485" spc="24" dirty="0" err="1">
                <a:solidFill>
                  <a:srgbClr val="29F3E2"/>
                </a:solidFill>
                <a:latin typeface="Montserrat Light"/>
              </a:rPr>
              <a:t>formales</a:t>
            </a:r>
            <a:r>
              <a:rPr lang="en-US" sz="2485" spc="24" dirty="0">
                <a:solidFill>
                  <a:srgbClr val="29F3E2"/>
                </a:solidFill>
                <a:latin typeface="Montserrat Light"/>
              </a:rPr>
              <a:t> de </a:t>
            </a:r>
            <a:r>
              <a:rPr lang="en-US" sz="2485" spc="24" dirty="0" err="1">
                <a:solidFill>
                  <a:srgbClr val="29F3E2"/>
                </a:solidFill>
                <a:latin typeface="Montserrat Light"/>
              </a:rPr>
              <a:t>consulta</a:t>
            </a:r>
            <a:r>
              <a:rPr lang="en-US" sz="2485" spc="24" dirty="0">
                <a:solidFill>
                  <a:srgbClr val="29F3E2"/>
                </a:solidFill>
                <a:latin typeface="Montserrat Light"/>
              </a:rPr>
              <a:t>:</a:t>
            </a:r>
          </a:p>
          <a:p>
            <a:pPr algn="just">
              <a:lnSpc>
                <a:spcPts val="3727"/>
              </a:lnSpc>
            </a:pPr>
            <a:endParaRPr lang="en-US" sz="2485" spc="24" dirty="0">
              <a:solidFill>
                <a:srgbClr val="29F3E2"/>
              </a:solidFill>
              <a:latin typeface="Montserrat Light"/>
            </a:endParaRPr>
          </a:p>
          <a:p>
            <a:pPr marL="536556" lvl="1" indent="-268278" algn="just">
              <a:lnSpc>
                <a:spcPts val="3727"/>
              </a:lnSpc>
              <a:buFont typeface="Arial"/>
              <a:buChar char="•"/>
            </a:pPr>
            <a:r>
              <a:rPr lang="en-US" sz="2485" spc="24" dirty="0">
                <a:solidFill>
                  <a:srgbClr val="29F3E2"/>
                </a:solidFill>
                <a:latin typeface="Montserrat Light"/>
              </a:rPr>
              <a:t> Algebra </a:t>
            </a:r>
            <a:r>
              <a:rPr lang="en-US" sz="2485" spc="24" dirty="0" err="1">
                <a:solidFill>
                  <a:srgbClr val="29F3E2"/>
                </a:solidFill>
                <a:latin typeface="Montserrat Light"/>
              </a:rPr>
              <a:t>relacional</a:t>
            </a:r>
            <a:r>
              <a:rPr lang="en-US" sz="2485" spc="24" dirty="0">
                <a:solidFill>
                  <a:srgbClr val="29F3E2"/>
                </a:solidFill>
                <a:latin typeface="Montserrat Light"/>
              </a:rPr>
              <a:t> (Base del </a:t>
            </a:r>
            <a:r>
              <a:rPr lang="en-US" sz="2485" spc="24" dirty="0" err="1">
                <a:solidFill>
                  <a:srgbClr val="29F3E2"/>
                </a:solidFill>
                <a:latin typeface="Montserrat Light"/>
              </a:rPr>
              <a:t>lenguaje</a:t>
            </a:r>
            <a:r>
              <a:rPr lang="en-US" sz="2485" spc="24" dirty="0">
                <a:solidFill>
                  <a:srgbClr val="29F3E2"/>
                </a:solidFill>
                <a:latin typeface="Montserrat Light"/>
              </a:rPr>
              <a:t> SQL)</a:t>
            </a:r>
          </a:p>
          <a:p>
            <a:pPr marL="536556" lvl="1" indent="-268278" algn="just">
              <a:lnSpc>
                <a:spcPts val="3727"/>
              </a:lnSpc>
              <a:buFont typeface="Arial"/>
              <a:buChar char="•"/>
            </a:pPr>
            <a:r>
              <a:rPr lang="en-US" sz="2485" spc="24" dirty="0">
                <a:solidFill>
                  <a:srgbClr val="29F3E2"/>
                </a:solidFill>
                <a:latin typeface="Montserrat Light"/>
              </a:rPr>
              <a:t> </a:t>
            </a:r>
            <a:r>
              <a:rPr lang="en-US" sz="2485" spc="24" dirty="0" err="1">
                <a:solidFill>
                  <a:srgbClr val="29F3E2"/>
                </a:solidFill>
                <a:latin typeface="Montserrat Light"/>
              </a:rPr>
              <a:t>Cálculo</a:t>
            </a:r>
            <a:r>
              <a:rPr lang="en-US" sz="2485" spc="24" dirty="0">
                <a:solidFill>
                  <a:srgbClr val="29F3E2"/>
                </a:solidFill>
                <a:latin typeface="Montserrat Light"/>
              </a:rPr>
              <a:t> </a:t>
            </a:r>
            <a:r>
              <a:rPr lang="en-US" sz="2485" spc="24" dirty="0" err="1">
                <a:solidFill>
                  <a:srgbClr val="29F3E2"/>
                </a:solidFill>
                <a:latin typeface="Montserrat Light"/>
              </a:rPr>
              <a:t>relacional</a:t>
            </a:r>
            <a:r>
              <a:rPr lang="en-US" sz="2485" spc="24" dirty="0">
                <a:solidFill>
                  <a:srgbClr val="29F3E2"/>
                </a:solidFill>
                <a:latin typeface="Montserrat Light"/>
              </a:rPr>
              <a:t> de </a:t>
            </a:r>
            <a:r>
              <a:rPr lang="en-US" sz="2485" spc="24" dirty="0" err="1">
                <a:solidFill>
                  <a:srgbClr val="29F3E2"/>
                </a:solidFill>
                <a:latin typeface="Montserrat Light"/>
              </a:rPr>
              <a:t>tuplas</a:t>
            </a:r>
            <a:endParaRPr lang="en-US" sz="2485" spc="24" dirty="0">
              <a:solidFill>
                <a:srgbClr val="29F3E2"/>
              </a:solidFill>
              <a:latin typeface="Montserrat Light"/>
            </a:endParaRPr>
          </a:p>
          <a:p>
            <a:pPr marL="536556" lvl="1" indent="-268278" algn="just">
              <a:lnSpc>
                <a:spcPts val="3727"/>
              </a:lnSpc>
              <a:buFont typeface="Arial"/>
              <a:buChar char="•"/>
            </a:pPr>
            <a:r>
              <a:rPr lang="en-US" sz="2485" spc="24" dirty="0">
                <a:solidFill>
                  <a:srgbClr val="29F3E2"/>
                </a:solidFill>
                <a:latin typeface="Montserrat Light"/>
              </a:rPr>
              <a:t> </a:t>
            </a:r>
            <a:r>
              <a:rPr lang="en-US" sz="2485" spc="24" dirty="0" err="1">
                <a:solidFill>
                  <a:srgbClr val="29F3E2"/>
                </a:solidFill>
                <a:latin typeface="Montserrat Light"/>
              </a:rPr>
              <a:t>Cálculo</a:t>
            </a:r>
            <a:r>
              <a:rPr lang="en-US" sz="2485" spc="24" dirty="0">
                <a:solidFill>
                  <a:srgbClr val="29F3E2"/>
                </a:solidFill>
                <a:latin typeface="Montserrat Light"/>
              </a:rPr>
              <a:t> </a:t>
            </a:r>
            <a:r>
              <a:rPr lang="en-US" sz="2485" spc="24" dirty="0" err="1">
                <a:solidFill>
                  <a:srgbClr val="29F3E2"/>
                </a:solidFill>
                <a:latin typeface="Montserrat Light"/>
              </a:rPr>
              <a:t>relacional</a:t>
            </a:r>
            <a:r>
              <a:rPr lang="en-US" sz="2485" spc="24" dirty="0">
                <a:solidFill>
                  <a:srgbClr val="29F3E2"/>
                </a:solidFill>
                <a:latin typeface="Montserrat Light"/>
              </a:rPr>
              <a:t> de </a:t>
            </a:r>
            <a:r>
              <a:rPr lang="en-US" sz="2485" spc="24" dirty="0" err="1">
                <a:solidFill>
                  <a:srgbClr val="29F3E2"/>
                </a:solidFill>
                <a:latin typeface="Montserrat Light"/>
              </a:rPr>
              <a:t>dominios</a:t>
            </a:r>
            <a:endParaRPr lang="en-US" sz="2485" spc="24" dirty="0">
              <a:solidFill>
                <a:srgbClr val="29F3E2"/>
              </a:solidFill>
              <a:latin typeface="Montserrat Light"/>
            </a:endParaRPr>
          </a:p>
          <a:p>
            <a:pPr algn="just">
              <a:lnSpc>
                <a:spcPts val="3727"/>
              </a:lnSpc>
            </a:pPr>
            <a:endParaRPr lang="en-US" sz="2485" spc="24" dirty="0">
              <a:solidFill>
                <a:srgbClr val="29F3E2"/>
              </a:solidFill>
              <a:latin typeface="Montserrat Light"/>
            </a:endParaRPr>
          </a:p>
          <a:p>
            <a:pPr algn="just">
              <a:lnSpc>
                <a:spcPts val="3727"/>
              </a:lnSpc>
            </a:pPr>
            <a:r>
              <a:rPr lang="en-US" sz="2485" spc="24" dirty="0" err="1">
                <a:solidFill>
                  <a:srgbClr val="29F3E2"/>
                </a:solidFill>
                <a:latin typeface="Montserrat Light"/>
              </a:rPr>
              <a:t>Consiste</a:t>
            </a:r>
            <a:r>
              <a:rPr lang="en-US" sz="2485" spc="24" dirty="0">
                <a:solidFill>
                  <a:srgbClr val="29F3E2"/>
                </a:solidFill>
                <a:latin typeface="Montserrat Light"/>
              </a:rPr>
              <a:t> </a:t>
            </a:r>
            <a:r>
              <a:rPr lang="en-US" sz="2485" spc="24" dirty="0" err="1">
                <a:solidFill>
                  <a:srgbClr val="29F3E2"/>
                </a:solidFill>
                <a:latin typeface="Montserrat Light"/>
              </a:rPr>
              <a:t>en</a:t>
            </a:r>
            <a:r>
              <a:rPr lang="en-US" sz="2485" spc="24" dirty="0">
                <a:solidFill>
                  <a:srgbClr val="29F3E2"/>
                </a:solidFill>
                <a:latin typeface="Montserrat Light"/>
              </a:rPr>
              <a:t> un </a:t>
            </a:r>
            <a:r>
              <a:rPr lang="en-US" sz="2485" spc="24" dirty="0" err="1">
                <a:solidFill>
                  <a:srgbClr val="29F3E2"/>
                </a:solidFill>
                <a:latin typeface="Montserrat Light"/>
              </a:rPr>
              <a:t>conjunto</a:t>
            </a:r>
            <a:r>
              <a:rPr lang="en-US" sz="2485" spc="24" dirty="0">
                <a:solidFill>
                  <a:srgbClr val="29F3E2"/>
                </a:solidFill>
                <a:latin typeface="Montserrat Light"/>
              </a:rPr>
              <a:t> de </a:t>
            </a:r>
            <a:r>
              <a:rPr lang="en-US" sz="2485" spc="24" dirty="0" err="1">
                <a:solidFill>
                  <a:srgbClr val="29F3E2"/>
                </a:solidFill>
                <a:latin typeface="Montserrat Light"/>
              </a:rPr>
              <a:t>tablas</a:t>
            </a:r>
            <a:r>
              <a:rPr lang="en-US" sz="2485" spc="24" dirty="0">
                <a:solidFill>
                  <a:srgbClr val="29F3E2"/>
                </a:solidFill>
                <a:latin typeface="Montserrat Light"/>
              </a:rPr>
              <a:t>, a </a:t>
            </a:r>
            <a:r>
              <a:rPr lang="en-US" sz="2485" spc="24" dirty="0" err="1">
                <a:solidFill>
                  <a:srgbClr val="29F3E2"/>
                </a:solidFill>
                <a:latin typeface="Montserrat Light"/>
              </a:rPr>
              <a:t>cada</a:t>
            </a:r>
            <a:r>
              <a:rPr lang="en-US" sz="2485" spc="24" dirty="0">
                <a:solidFill>
                  <a:srgbClr val="29F3E2"/>
                </a:solidFill>
                <a:latin typeface="Montserrat Light"/>
              </a:rPr>
              <a:t> </a:t>
            </a:r>
            <a:r>
              <a:rPr lang="en-US" sz="2485" spc="24" dirty="0" err="1">
                <a:solidFill>
                  <a:srgbClr val="29F3E2"/>
                </a:solidFill>
                <a:latin typeface="Montserrat Light"/>
              </a:rPr>
              <a:t>una</a:t>
            </a:r>
            <a:r>
              <a:rPr lang="en-US" sz="2485" spc="24" dirty="0">
                <a:solidFill>
                  <a:srgbClr val="29F3E2"/>
                </a:solidFill>
                <a:latin typeface="Montserrat Light"/>
              </a:rPr>
              <a:t> se le </a:t>
            </a:r>
            <a:r>
              <a:rPr lang="en-US" sz="2485" spc="24" dirty="0" err="1">
                <a:solidFill>
                  <a:srgbClr val="29F3E2"/>
                </a:solidFill>
                <a:latin typeface="Montserrat Light"/>
              </a:rPr>
              <a:t>asigna</a:t>
            </a:r>
            <a:r>
              <a:rPr lang="en-US" sz="2485" spc="24" dirty="0">
                <a:solidFill>
                  <a:srgbClr val="29F3E2"/>
                </a:solidFill>
                <a:latin typeface="Montserrat Light"/>
              </a:rPr>
              <a:t> un </a:t>
            </a:r>
            <a:r>
              <a:rPr lang="en-US" sz="2485" spc="24" dirty="0" err="1">
                <a:solidFill>
                  <a:srgbClr val="29F3E2"/>
                </a:solidFill>
                <a:latin typeface="Montserrat Light"/>
              </a:rPr>
              <a:t>nombre</a:t>
            </a:r>
            <a:r>
              <a:rPr lang="en-US" sz="2485" spc="24" dirty="0">
                <a:solidFill>
                  <a:srgbClr val="29F3E2"/>
                </a:solidFill>
                <a:latin typeface="Montserrat Light"/>
              </a:rPr>
              <a:t> </a:t>
            </a:r>
            <a:r>
              <a:rPr lang="en-US" sz="2485" spc="24" dirty="0" err="1">
                <a:solidFill>
                  <a:srgbClr val="29F3E2"/>
                </a:solidFill>
                <a:latin typeface="Montserrat Light"/>
              </a:rPr>
              <a:t>exclusivo</a:t>
            </a:r>
            <a:r>
              <a:rPr lang="en-US" sz="2485" spc="24" dirty="0">
                <a:solidFill>
                  <a:srgbClr val="29F3E2"/>
                </a:solidFill>
                <a:latin typeface="Montserrat Light"/>
              </a:rPr>
              <a:t>, </a:t>
            </a:r>
            <a:r>
              <a:rPr lang="en-US" sz="2485" spc="24" dirty="0" err="1">
                <a:solidFill>
                  <a:srgbClr val="29F3E2"/>
                </a:solidFill>
                <a:latin typeface="Montserrat Light"/>
              </a:rPr>
              <a:t>basándose</a:t>
            </a:r>
            <a:r>
              <a:rPr lang="en-US" sz="2485" spc="24" dirty="0">
                <a:solidFill>
                  <a:srgbClr val="29F3E2"/>
                </a:solidFill>
                <a:latin typeface="Montserrat Light"/>
              </a:rPr>
              <a:t> </a:t>
            </a:r>
            <a:r>
              <a:rPr lang="en-US" sz="2485" spc="24" dirty="0" err="1">
                <a:solidFill>
                  <a:srgbClr val="29F3E2"/>
                </a:solidFill>
                <a:latin typeface="Montserrat Light"/>
              </a:rPr>
              <a:t>en</a:t>
            </a:r>
            <a:r>
              <a:rPr lang="en-US" sz="2485" spc="24" dirty="0">
                <a:solidFill>
                  <a:srgbClr val="29F3E2"/>
                </a:solidFill>
                <a:latin typeface="Montserrat Light"/>
              </a:rPr>
              <a:t> la </a:t>
            </a:r>
            <a:r>
              <a:rPr lang="en-US" sz="2485" spc="24" dirty="0" err="1">
                <a:solidFill>
                  <a:srgbClr val="29F3E2"/>
                </a:solidFill>
                <a:latin typeface="Montserrat Light"/>
              </a:rPr>
              <a:t>noción</a:t>
            </a:r>
            <a:r>
              <a:rPr lang="en-US" sz="2485" spc="24" dirty="0">
                <a:solidFill>
                  <a:srgbClr val="29F3E2"/>
                </a:solidFill>
                <a:latin typeface="Montserrat Light"/>
              </a:rPr>
              <a:t> </a:t>
            </a:r>
            <a:r>
              <a:rPr lang="en-US" sz="2485" spc="24" dirty="0" err="1">
                <a:solidFill>
                  <a:srgbClr val="29F3E2"/>
                </a:solidFill>
                <a:latin typeface="Montserrat Light"/>
              </a:rPr>
              <a:t>matemática</a:t>
            </a:r>
            <a:r>
              <a:rPr lang="en-US" sz="2485" spc="24" dirty="0">
                <a:solidFill>
                  <a:srgbClr val="29F3E2"/>
                </a:solidFill>
                <a:latin typeface="Montserrat Light"/>
              </a:rPr>
              <a:t> de </a:t>
            </a:r>
            <a:r>
              <a:rPr lang="en-US" sz="2485" spc="24" dirty="0" err="1">
                <a:solidFill>
                  <a:srgbClr val="29F3E2"/>
                </a:solidFill>
                <a:latin typeface="Montserrat Light"/>
              </a:rPr>
              <a:t>relación</a:t>
            </a:r>
            <a:r>
              <a:rPr lang="en-US" sz="2485" spc="24" dirty="0">
                <a:solidFill>
                  <a:srgbClr val="29F3E2"/>
                </a:solidFill>
                <a:latin typeface="Montserrat Light"/>
              </a:rPr>
              <a:t>, </a:t>
            </a:r>
            <a:r>
              <a:rPr lang="en-US" sz="2485" spc="24" dirty="0" err="1">
                <a:solidFill>
                  <a:srgbClr val="29F3E2"/>
                </a:solidFill>
                <a:latin typeface="Montserrat Light"/>
              </a:rPr>
              <a:t>dicha</a:t>
            </a:r>
            <a:r>
              <a:rPr lang="en-US" sz="2485" spc="24" dirty="0">
                <a:solidFill>
                  <a:srgbClr val="29F3E2"/>
                </a:solidFill>
                <a:latin typeface="Montserrat Light"/>
              </a:rPr>
              <a:t> </a:t>
            </a:r>
            <a:r>
              <a:rPr lang="en-US" sz="2485" spc="24" dirty="0" err="1">
                <a:solidFill>
                  <a:srgbClr val="29F3E2"/>
                </a:solidFill>
                <a:latin typeface="Montserrat Light"/>
              </a:rPr>
              <a:t>relación</a:t>
            </a:r>
            <a:r>
              <a:rPr lang="en-US" sz="2485" spc="24" dirty="0">
                <a:solidFill>
                  <a:srgbClr val="29F3E2"/>
                </a:solidFill>
                <a:latin typeface="Montserrat Light"/>
              </a:rPr>
              <a:t> se </a:t>
            </a:r>
            <a:r>
              <a:rPr lang="en-US" sz="2485" spc="24" dirty="0" err="1">
                <a:solidFill>
                  <a:srgbClr val="29F3E2"/>
                </a:solidFill>
                <a:latin typeface="Montserrat Light"/>
              </a:rPr>
              <a:t>representa</a:t>
            </a:r>
            <a:r>
              <a:rPr lang="en-US" sz="2485" spc="24" dirty="0">
                <a:solidFill>
                  <a:srgbClr val="29F3E2"/>
                </a:solidFill>
                <a:latin typeface="Montserrat Light"/>
              </a:rPr>
              <a:t> </a:t>
            </a:r>
            <a:r>
              <a:rPr lang="en-US" sz="2485" spc="24" dirty="0" err="1">
                <a:solidFill>
                  <a:srgbClr val="29F3E2"/>
                </a:solidFill>
                <a:latin typeface="Montserrat Light"/>
              </a:rPr>
              <a:t>físicamente</a:t>
            </a:r>
            <a:r>
              <a:rPr lang="en-US" sz="2485" spc="24" dirty="0">
                <a:solidFill>
                  <a:srgbClr val="29F3E2"/>
                </a:solidFill>
                <a:latin typeface="Montserrat Light"/>
              </a:rPr>
              <a:t> </a:t>
            </a:r>
            <a:r>
              <a:rPr lang="en-US" sz="2485" spc="24" dirty="0" err="1">
                <a:solidFill>
                  <a:srgbClr val="29F3E2"/>
                </a:solidFill>
                <a:latin typeface="Montserrat Light"/>
              </a:rPr>
              <a:t>como</a:t>
            </a:r>
            <a:r>
              <a:rPr lang="en-US" sz="2485" spc="24" dirty="0">
                <a:solidFill>
                  <a:srgbClr val="29F3E2"/>
                </a:solidFill>
                <a:latin typeface="Montserrat Light"/>
              </a:rPr>
              <a:t> </a:t>
            </a:r>
            <a:r>
              <a:rPr lang="en-US" sz="2485" spc="24" dirty="0" err="1">
                <a:solidFill>
                  <a:srgbClr val="29F3E2"/>
                </a:solidFill>
                <a:latin typeface="Montserrat Light"/>
              </a:rPr>
              <a:t>una</a:t>
            </a:r>
            <a:r>
              <a:rPr lang="en-US" sz="2485" spc="24" dirty="0">
                <a:solidFill>
                  <a:srgbClr val="29F3E2"/>
                </a:solidFill>
                <a:latin typeface="Montserrat Light"/>
              </a:rPr>
              <a:t> </a:t>
            </a:r>
            <a:r>
              <a:rPr lang="en-US" sz="2485" spc="24" dirty="0" err="1">
                <a:solidFill>
                  <a:srgbClr val="29F3E2"/>
                </a:solidFill>
                <a:latin typeface="Montserrat Light"/>
              </a:rPr>
              <a:t>tabla</a:t>
            </a:r>
            <a:r>
              <a:rPr lang="en-US" sz="2485" spc="24" dirty="0">
                <a:solidFill>
                  <a:srgbClr val="29F3E2"/>
                </a:solidFill>
                <a:latin typeface="Montserrat Light"/>
              </a:rPr>
              <a:t> o </a:t>
            </a:r>
            <a:r>
              <a:rPr lang="en-US" sz="2485" spc="24" dirty="0" err="1">
                <a:solidFill>
                  <a:srgbClr val="29F3E2"/>
                </a:solidFill>
                <a:latin typeface="Montserrat Light"/>
              </a:rPr>
              <a:t>arreglo</a:t>
            </a:r>
            <a:r>
              <a:rPr lang="en-US" sz="2485" spc="24" dirty="0">
                <a:solidFill>
                  <a:srgbClr val="29F3E2"/>
                </a:solidFill>
                <a:latin typeface="Montserrat Light"/>
              </a:rPr>
              <a:t> </a:t>
            </a:r>
            <a:r>
              <a:rPr lang="en-US" sz="2485" spc="24" dirty="0" err="1">
                <a:solidFill>
                  <a:srgbClr val="29F3E2"/>
                </a:solidFill>
                <a:latin typeface="Montserrat Light"/>
              </a:rPr>
              <a:t>bidimensional</a:t>
            </a:r>
            <a:endParaRPr lang="en-US" sz="2485" spc="24" dirty="0">
              <a:solidFill>
                <a:srgbClr val="29F3E2"/>
              </a:solidFill>
              <a:latin typeface="Montserrat Light"/>
            </a:endParaRPr>
          </a:p>
        </p:txBody>
      </p:sp>
      <p:sp>
        <p:nvSpPr>
          <p:cNvPr id="5" name="AutoShape 5"/>
          <p:cNvSpPr/>
          <p:nvPr/>
        </p:nvSpPr>
        <p:spPr>
          <a:xfrm>
            <a:off x="3796818" y="3955"/>
            <a:ext cx="86530" cy="1618785"/>
          </a:xfrm>
          <a:prstGeom prst="rect">
            <a:avLst/>
          </a:prstGeom>
          <a:solidFill>
            <a:srgbClr val="171810"/>
          </a:solidFill>
        </p:spPr>
      </p:sp>
      <p:sp>
        <p:nvSpPr>
          <p:cNvPr id="6" name="AutoShape 6"/>
          <p:cNvSpPr/>
          <p:nvPr/>
        </p:nvSpPr>
        <p:spPr>
          <a:xfrm>
            <a:off x="3796818" y="8668215"/>
            <a:ext cx="86530" cy="1618785"/>
          </a:xfrm>
          <a:prstGeom prst="rect">
            <a:avLst/>
          </a:prstGeom>
          <a:solidFill>
            <a:srgbClr val="171810"/>
          </a:solid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9F3E2"/>
        </a:solidFill>
        <a:effectLst/>
      </p:bgPr>
    </p:bg>
    <p:spTree>
      <p:nvGrpSpPr>
        <p:cNvPr id="1" name=""/>
        <p:cNvGrpSpPr/>
        <p:nvPr/>
      </p:nvGrpSpPr>
      <p:grpSpPr>
        <a:xfrm>
          <a:off x="0" y="0"/>
          <a:ext cx="0" cy="0"/>
          <a:chOff x="0" y="0"/>
          <a:chExt cx="0" cy="0"/>
        </a:xfrm>
      </p:grpSpPr>
      <p:sp>
        <p:nvSpPr>
          <p:cNvPr id="2" name="AutoShape 2"/>
          <p:cNvSpPr/>
          <p:nvPr/>
        </p:nvSpPr>
        <p:spPr>
          <a:xfrm>
            <a:off x="0" y="0"/>
            <a:ext cx="10592316" cy="10287000"/>
          </a:xfrm>
          <a:prstGeom prst="rect">
            <a:avLst/>
          </a:prstGeom>
          <a:solidFill>
            <a:srgbClr val="171810"/>
          </a:solidFill>
        </p:spPr>
      </p:sp>
      <p:grpSp>
        <p:nvGrpSpPr>
          <p:cNvPr id="3" name="Group 3"/>
          <p:cNvGrpSpPr/>
          <p:nvPr/>
        </p:nvGrpSpPr>
        <p:grpSpPr>
          <a:xfrm>
            <a:off x="11637411" y="796385"/>
            <a:ext cx="5621889" cy="8690275"/>
            <a:chOff x="0" y="0"/>
            <a:chExt cx="7495853" cy="11587033"/>
          </a:xfrm>
        </p:grpSpPr>
        <p:sp>
          <p:nvSpPr>
            <p:cNvPr id="4" name="TextBox 4"/>
            <p:cNvSpPr txBox="1"/>
            <p:nvPr/>
          </p:nvSpPr>
          <p:spPr>
            <a:xfrm>
              <a:off x="0" y="3878260"/>
              <a:ext cx="7495853" cy="3787140"/>
            </a:xfrm>
            <a:prstGeom prst="rect">
              <a:avLst/>
            </a:prstGeom>
          </p:spPr>
          <p:txBody>
            <a:bodyPr lIns="0" tIns="0" rIns="0" bIns="0" rtlCol="0" anchor="t">
              <a:spAutoFit/>
            </a:bodyPr>
            <a:lstStyle/>
            <a:p>
              <a:pPr algn="ctr">
                <a:lnSpc>
                  <a:spcPts val="7559"/>
                </a:lnSpc>
              </a:pPr>
              <a:r>
                <a:rPr lang="en-US" sz="6000" spc="54">
                  <a:solidFill>
                    <a:srgbClr val="171810"/>
                  </a:solidFill>
                  <a:latin typeface="Montserrat Classic"/>
                </a:rPr>
                <a:t>Sistema representativo del modelo</a:t>
              </a:r>
            </a:p>
          </p:txBody>
        </p:sp>
        <p:sp>
          <p:nvSpPr>
            <p:cNvPr id="5" name="AutoShape 5"/>
            <p:cNvSpPr/>
            <p:nvPr/>
          </p:nvSpPr>
          <p:spPr>
            <a:xfrm>
              <a:off x="3690240" y="0"/>
              <a:ext cx="115374" cy="2158380"/>
            </a:xfrm>
            <a:prstGeom prst="rect">
              <a:avLst/>
            </a:prstGeom>
            <a:solidFill>
              <a:srgbClr val="171810"/>
            </a:solidFill>
          </p:spPr>
        </p:sp>
        <p:sp>
          <p:nvSpPr>
            <p:cNvPr id="6" name="AutoShape 6"/>
            <p:cNvSpPr/>
            <p:nvPr/>
          </p:nvSpPr>
          <p:spPr>
            <a:xfrm>
              <a:off x="3690240" y="9428653"/>
              <a:ext cx="115374" cy="2158380"/>
            </a:xfrm>
            <a:prstGeom prst="rect">
              <a:avLst/>
            </a:prstGeom>
            <a:solidFill>
              <a:srgbClr val="171810"/>
            </a:solidFill>
          </p:spPr>
        </p:sp>
      </p:grpSp>
      <p:sp>
        <p:nvSpPr>
          <p:cNvPr id="7" name="AutoShape 7"/>
          <p:cNvSpPr/>
          <p:nvPr/>
        </p:nvSpPr>
        <p:spPr>
          <a:xfrm rot="-5400000">
            <a:off x="6088729" y="3946397"/>
            <a:ext cx="7496915" cy="1221932"/>
          </a:xfrm>
          <a:prstGeom prst="rect">
            <a:avLst/>
          </a:prstGeom>
          <a:solidFill>
            <a:srgbClr val="171810"/>
          </a:solidFill>
        </p:spPr>
      </p:sp>
      <p:sp>
        <p:nvSpPr>
          <p:cNvPr id="8" name="AutoShape 8"/>
          <p:cNvSpPr/>
          <p:nvPr/>
        </p:nvSpPr>
        <p:spPr>
          <a:xfrm>
            <a:off x="55758" y="6257925"/>
            <a:ext cx="10592316" cy="241300"/>
          </a:xfrm>
          <a:prstGeom prst="rect">
            <a:avLst/>
          </a:prstGeom>
          <a:solidFill>
            <a:srgbClr val="171810"/>
          </a:solidFill>
        </p:spPr>
      </p:sp>
      <p:sp>
        <p:nvSpPr>
          <p:cNvPr id="9" name="AutoShape 9"/>
          <p:cNvSpPr/>
          <p:nvPr/>
        </p:nvSpPr>
        <p:spPr>
          <a:xfrm rot="-5400000">
            <a:off x="-1309404" y="5289550"/>
            <a:ext cx="3162816" cy="304800"/>
          </a:xfrm>
          <a:prstGeom prst="rect">
            <a:avLst/>
          </a:prstGeom>
          <a:solidFill>
            <a:srgbClr val="171810"/>
          </a:solidFill>
        </p:spPr>
      </p:sp>
      <p:sp>
        <p:nvSpPr>
          <p:cNvPr id="10" name="AutoShape 10"/>
          <p:cNvSpPr/>
          <p:nvPr/>
        </p:nvSpPr>
        <p:spPr>
          <a:xfrm>
            <a:off x="8740187" y="876300"/>
            <a:ext cx="972066" cy="304800"/>
          </a:xfrm>
          <a:prstGeom prst="rect">
            <a:avLst/>
          </a:prstGeom>
          <a:solidFill>
            <a:srgbClr val="171810"/>
          </a:solidFill>
        </p:spPr>
      </p:sp>
      <p:pic>
        <p:nvPicPr>
          <p:cNvPr id="11" name="Picture 11"/>
          <p:cNvPicPr>
            <a:picLocks noChangeAspect="1"/>
          </p:cNvPicPr>
          <p:nvPr/>
        </p:nvPicPr>
        <p:blipFill>
          <a:blip r:embed="rId3"/>
          <a:srcRect/>
          <a:stretch>
            <a:fillRect/>
          </a:stretch>
        </p:blipFill>
        <p:spPr>
          <a:xfrm>
            <a:off x="272003" y="1028700"/>
            <a:ext cx="10176149" cy="67840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9F3E2"/>
        </a:solidFill>
        <a:effectLst/>
      </p:bgPr>
    </p:bg>
    <p:spTree>
      <p:nvGrpSpPr>
        <p:cNvPr id="1" name=""/>
        <p:cNvGrpSpPr/>
        <p:nvPr/>
      </p:nvGrpSpPr>
      <p:grpSpPr>
        <a:xfrm>
          <a:off x="0" y="0"/>
          <a:ext cx="0" cy="0"/>
          <a:chOff x="0" y="0"/>
          <a:chExt cx="0" cy="0"/>
        </a:xfrm>
      </p:grpSpPr>
      <p:sp>
        <p:nvSpPr>
          <p:cNvPr id="2" name="AutoShape 2"/>
          <p:cNvSpPr/>
          <p:nvPr/>
        </p:nvSpPr>
        <p:spPr>
          <a:xfrm>
            <a:off x="7648059" y="0"/>
            <a:ext cx="10592316" cy="10287000"/>
          </a:xfrm>
          <a:prstGeom prst="rect">
            <a:avLst/>
          </a:prstGeom>
          <a:solidFill>
            <a:srgbClr val="171810"/>
          </a:solidFill>
        </p:spPr>
      </p:sp>
      <p:sp>
        <p:nvSpPr>
          <p:cNvPr id="3" name="AutoShape 3"/>
          <p:cNvSpPr/>
          <p:nvPr/>
        </p:nvSpPr>
        <p:spPr>
          <a:xfrm>
            <a:off x="3796818" y="3955"/>
            <a:ext cx="86530" cy="1618785"/>
          </a:xfrm>
          <a:prstGeom prst="rect">
            <a:avLst/>
          </a:prstGeom>
          <a:solidFill>
            <a:srgbClr val="171810"/>
          </a:solidFill>
        </p:spPr>
      </p:sp>
      <p:sp>
        <p:nvSpPr>
          <p:cNvPr id="4" name="AutoShape 4"/>
          <p:cNvSpPr/>
          <p:nvPr/>
        </p:nvSpPr>
        <p:spPr>
          <a:xfrm>
            <a:off x="3796818" y="8668215"/>
            <a:ext cx="86530" cy="1618785"/>
          </a:xfrm>
          <a:prstGeom prst="rect">
            <a:avLst/>
          </a:prstGeom>
          <a:solidFill>
            <a:srgbClr val="171810"/>
          </a:solidFill>
        </p:spPr>
      </p:sp>
      <p:sp>
        <p:nvSpPr>
          <p:cNvPr id="6" name="AutoShape 6"/>
          <p:cNvSpPr/>
          <p:nvPr/>
        </p:nvSpPr>
        <p:spPr>
          <a:xfrm rot="-5400000">
            <a:off x="13738180" y="3950351"/>
            <a:ext cx="7496915" cy="1221932"/>
          </a:xfrm>
          <a:prstGeom prst="rect">
            <a:avLst/>
          </a:prstGeom>
          <a:solidFill>
            <a:srgbClr val="171810"/>
          </a:solidFill>
        </p:spPr>
      </p:sp>
      <p:sp>
        <p:nvSpPr>
          <p:cNvPr id="7" name="AutoShape 7"/>
          <p:cNvSpPr/>
          <p:nvPr/>
        </p:nvSpPr>
        <p:spPr>
          <a:xfrm>
            <a:off x="7705209" y="6261880"/>
            <a:ext cx="10592316" cy="241300"/>
          </a:xfrm>
          <a:prstGeom prst="rect">
            <a:avLst/>
          </a:prstGeom>
          <a:solidFill>
            <a:srgbClr val="171810"/>
          </a:solidFill>
        </p:spPr>
      </p:sp>
      <p:sp>
        <p:nvSpPr>
          <p:cNvPr id="8" name="AutoShape 8"/>
          <p:cNvSpPr/>
          <p:nvPr/>
        </p:nvSpPr>
        <p:spPr>
          <a:xfrm rot="-5400000">
            <a:off x="6340047" y="5293505"/>
            <a:ext cx="3162816" cy="304800"/>
          </a:xfrm>
          <a:prstGeom prst="rect">
            <a:avLst/>
          </a:prstGeom>
          <a:solidFill>
            <a:srgbClr val="171810"/>
          </a:solidFill>
        </p:spPr>
      </p:sp>
      <p:sp>
        <p:nvSpPr>
          <p:cNvPr id="9" name="AutoShape 9"/>
          <p:cNvSpPr/>
          <p:nvPr/>
        </p:nvSpPr>
        <p:spPr>
          <a:xfrm>
            <a:off x="16389639" y="880255"/>
            <a:ext cx="972066" cy="304800"/>
          </a:xfrm>
          <a:prstGeom prst="rect">
            <a:avLst/>
          </a:prstGeom>
          <a:solidFill>
            <a:srgbClr val="171810"/>
          </a:solidFill>
        </p:spPr>
      </p:sp>
      <p:pic>
        <p:nvPicPr>
          <p:cNvPr id="10" name="Picture 10"/>
          <p:cNvPicPr>
            <a:picLocks noChangeAspect="1"/>
          </p:cNvPicPr>
          <p:nvPr/>
        </p:nvPicPr>
        <p:blipFill>
          <a:blip r:embed="rId2"/>
          <a:srcRect t="3963" b="2971"/>
          <a:stretch>
            <a:fillRect/>
          </a:stretch>
        </p:blipFill>
        <p:spPr>
          <a:xfrm>
            <a:off x="7657584" y="514221"/>
            <a:ext cx="10582791" cy="5229774"/>
          </a:xfrm>
          <a:prstGeom prst="rect">
            <a:avLst/>
          </a:prstGeom>
        </p:spPr>
      </p:pic>
      <p:sp>
        <p:nvSpPr>
          <p:cNvPr id="11" name="TextBox 11"/>
          <p:cNvSpPr txBox="1"/>
          <p:nvPr/>
        </p:nvSpPr>
        <p:spPr>
          <a:xfrm>
            <a:off x="781850" y="4175760"/>
            <a:ext cx="6116466" cy="1897380"/>
          </a:xfrm>
          <a:prstGeom prst="rect">
            <a:avLst/>
          </a:prstGeom>
        </p:spPr>
        <p:txBody>
          <a:bodyPr lIns="0" tIns="0" rIns="0" bIns="0" rtlCol="0" anchor="t">
            <a:spAutoFit/>
          </a:bodyPr>
          <a:lstStyle/>
          <a:p>
            <a:pPr algn="ctr">
              <a:lnSpc>
                <a:spcPts val="7559"/>
              </a:lnSpc>
            </a:pPr>
            <a:r>
              <a:rPr lang="en-US" sz="6000" spc="54">
                <a:solidFill>
                  <a:srgbClr val="171810"/>
                </a:solidFill>
                <a:latin typeface="Montserrat Classic"/>
              </a:rPr>
              <a:t>Representación gráfica</a:t>
            </a:r>
          </a:p>
        </p:txBody>
      </p:sp>
      <p:sp>
        <p:nvSpPr>
          <p:cNvPr id="5" name="CuadroTexto 4">
            <a:extLst>
              <a:ext uri="{FF2B5EF4-FFF2-40B4-BE49-F238E27FC236}">
                <a16:creationId xmlns:a16="http://schemas.microsoft.com/office/drawing/2014/main" xmlns="" id="{D493ADDF-6395-7541-8C15-C29E51041E18}"/>
              </a:ext>
            </a:extLst>
          </p:cNvPr>
          <p:cNvSpPr txBox="1"/>
          <p:nvPr/>
        </p:nvSpPr>
        <p:spPr>
          <a:xfrm>
            <a:off x="7921454" y="7780967"/>
            <a:ext cx="5775496" cy="369332"/>
          </a:xfrm>
          <a:prstGeom prst="rect">
            <a:avLst/>
          </a:prstGeom>
          <a:noFill/>
        </p:spPr>
        <p:txBody>
          <a:bodyPr wrap="square" rtlCol="0">
            <a:spAutoFit/>
          </a:bodyPr>
          <a:lstStyle/>
          <a:p>
            <a:pPr algn="l"/>
            <a:r>
              <a:rPr lang="es-MX" b="1"/>
              <a:t>Cardinalidad y grados</a:t>
            </a:r>
          </a:p>
        </p:txBody>
      </p:sp>
      <p:sp>
        <p:nvSpPr>
          <p:cNvPr id="13" name="CuadroTexto 12">
            <a:extLst>
              <a:ext uri="{FF2B5EF4-FFF2-40B4-BE49-F238E27FC236}">
                <a16:creationId xmlns:a16="http://schemas.microsoft.com/office/drawing/2014/main" xmlns="" id="{319A5ADA-FF6B-B041-A322-346468CD333D}"/>
              </a:ext>
            </a:extLst>
          </p:cNvPr>
          <p:cNvSpPr txBox="1"/>
          <p:nvPr/>
        </p:nvSpPr>
        <p:spPr>
          <a:xfrm>
            <a:off x="9686925" y="7256833"/>
            <a:ext cx="6353175" cy="400110"/>
          </a:xfrm>
          <a:prstGeom prst="rect">
            <a:avLst/>
          </a:prstGeom>
          <a:noFill/>
        </p:spPr>
        <p:txBody>
          <a:bodyPr wrap="square" rtlCol="0">
            <a:spAutoFit/>
          </a:bodyPr>
          <a:lstStyle/>
          <a:p>
            <a:pPr algn="l"/>
            <a:r>
              <a:rPr lang="es-MX" sz="2000" b="1">
                <a:solidFill>
                  <a:schemeClr val="bg1"/>
                </a:solidFill>
              </a:rPr>
              <a:t>Cardinalidad y Grado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9F3E2"/>
        </a:solidFill>
        <a:effectLst/>
      </p:bgPr>
    </p:bg>
    <p:spTree>
      <p:nvGrpSpPr>
        <p:cNvPr id="1" name=""/>
        <p:cNvGrpSpPr/>
        <p:nvPr/>
      </p:nvGrpSpPr>
      <p:grpSpPr>
        <a:xfrm>
          <a:off x="0" y="0"/>
          <a:ext cx="0" cy="0"/>
          <a:chOff x="0" y="0"/>
          <a:chExt cx="0" cy="0"/>
        </a:xfrm>
      </p:grpSpPr>
      <p:sp>
        <p:nvSpPr>
          <p:cNvPr id="2" name="AutoShape 2"/>
          <p:cNvSpPr/>
          <p:nvPr/>
        </p:nvSpPr>
        <p:spPr>
          <a:xfrm>
            <a:off x="0" y="-30726"/>
            <a:ext cx="10592316" cy="10317726"/>
          </a:xfrm>
          <a:prstGeom prst="rect">
            <a:avLst/>
          </a:prstGeom>
          <a:solidFill>
            <a:srgbClr val="171810"/>
          </a:solidFill>
        </p:spPr>
      </p:sp>
      <p:sp>
        <p:nvSpPr>
          <p:cNvPr id="3" name="TextBox 3"/>
          <p:cNvSpPr txBox="1"/>
          <p:nvPr/>
        </p:nvSpPr>
        <p:spPr>
          <a:xfrm>
            <a:off x="1172784" y="704850"/>
            <a:ext cx="7971216" cy="8553450"/>
          </a:xfrm>
          <a:prstGeom prst="rect">
            <a:avLst/>
          </a:prstGeom>
        </p:spPr>
        <p:txBody>
          <a:bodyPr lIns="0" tIns="0" rIns="0" bIns="0" rtlCol="0" anchor="t">
            <a:spAutoFit/>
          </a:bodyPr>
          <a:lstStyle/>
          <a:p>
            <a:pPr marL="485775" lvl="1" indent="-242888" algn="just">
              <a:lnSpc>
                <a:spcPts val="3375"/>
              </a:lnSpc>
              <a:buFont typeface="Arial"/>
              <a:buChar char="•"/>
            </a:pPr>
            <a:r>
              <a:rPr lang="en-US" sz="2250" spc="22" dirty="0">
                <a:solidFill>
                  <a:srgbClr val="29F3E2"/>
                </a:solidFill>
                <a:latin typeface="Montserrat Light"/>
              </a:rPr>
              <a:t>Los </a:t>
            </a:r>
            <a:r>
              <a:rPr lang="en-US" sz="2250" spc="22" dirty="0" err="1">
                <a:solidFill>
                  <a:srgbClr val="29F3E2"/>
                </a:solidFill>
                <a:latin typeface="Montserrat Light"/>
              </a:rPr>
              <a:t>datos</a:t>
            </a:r>
            <a:r>
              <a:rPr lang="en-US" sz="2250" spc="22" dirty="0">
                <a:solidFill>
                  <a:srgbClr val="29F3E2"/>
                </a:solidFill>
                <a:latin typeface="Montserrat Light"/>
              </a:rPr>
              <a:t> se </a:t>
            </a:r>
            <a:r>
              <a:rPr lang="en-US" sz="2250" spc="22" dirty="0" err="1">
                <a:solidFill>
                  <a:srgbClr val="29F3E2"/>
                </a:solidFill>
                <a:latin typeface="Montserrat Light"/>
              </a:rPr>
              <a:t>organizan</a:t>
            </a:r>
            <a:r>
              <a:rPr lang="en-US" sz="2250" spc="22" dirty="0">
                <a:solidFill>
                  <a:srgbClr val="29F3E2"/>
                </a:solidFill>
                <a:latin typeface="Montserrat Light"/>
              </a:rPr>
              <a:t> </a:t>
            </a:r>
            <a:r>
              <a:rPr lang="en-US" sz="2250" spc="22" dirty="0" err="1">
                <a:solidFill>
                  <a:srgbClr val="29F3E2"/>
                </a:solidFill>
                <a:latin typeface="Montserrat Light"/>
              </a:rPr>
              <a:t>en</a:t>
            </a:r>
            <a:r>
              <a:rPr lang="en-US" sz="2250" spc="22" dirty="0">
                <a:solidFill>
                  <a:srgbClr val="29F3E2"/>
                </a:solidFill>
                <a:latin typeface="Montserrat Light"/>
              </a:rPr>
              <a:t> </a:t>
            </a:r>
            <a:r>
              <a:rPr lang="en-US" sz="2250" spc="22" dirty="0" err="1">
                <a:solidFill>
                  <a:srgbClr val="29F3E2"/>
                </a:solidFill>
                <a:latin typeface="Montserrat Light"/>
              </a:rPr>
              <a:t>relaciones</a:t>
            </a:r>
            <a:r>
              <a:rPr lang="en-US" sz="2250" spc="22" dirty="0">
                <a:solidFill>
                  <a:srgbClr val="29F3E2"/>
                </a:solidFill>
                <a:latin typeface="Montserrat Light"/>
              </a:rPr>
              <a:t> </a:t>
            </a:r>
            <a:r>
              <a:rPr lang="en-US" sz="2250" spc="22" dirty="0" err="1">
                <a:solidFill>
                  <a:srgbClr val="29F3E2"/>
                </a:solidFill>
                <a:latin typeface="Montserrat Light"/>
              </a:rPr>
              <a:t>compuestas</a:t>
            </a:r>
            <a:r>
              <a:rPr lang="en-US" sz="2250" spc="22" dirty="0">
                <a:solidFill>
                  <a:srgbClr val="29F3E2"/>
                </a:solidFill>
                <a:latin typeface="Montserrat Light"/>
              </a:rPr>
              <a:t> </a:t>
            </a:r>
            <a:r>
              <a:rPr lang="en-US" sz="2250" spc="22" dirty="0" err="1">
                <a:solidFill>
                  <a:srgbClr val="29F3E2"/>
                </a:solidFill>
                <a:latin typeface="Montserrat Light"/>
              </a:rPr>
              <a:t>por</a:t>
            </a:r>
            <a:r>
              <a:rPr lang="en-US" sz="2250" spc="22" dirty="0">
                <a:solidFill>
                  <a:srgbClr val="29F3E2"/>
                </a:solidFill>
                <a:latin typeface="Montserrat Light"/>
              </a:rPr>
              <a:t> </a:t>
            </a:r>
            <a:r>
              <a:rPr lang="en-US" sz="2250" spc="22" dirty="0" err="1">
                <a:solidFill>
                  <a:srgbClr val="29F3E2"/>
                </a:solidFill>
                <a:latin typeface="Montserrat Light"/>
              </a:rPr>
              <a:t>tuplas</a:t>
            </a:r>
            <a:r>
              <a:rPr lang="en-US" sz="2250" spc="22" dirty="0">
                <a:solidFill>
                  <a:srgbClr val="29F3E2"/>
                </a:solidFill>
                <a:latin typeface="Montserrat Light"/>
              </a:rPr>
              <a:t> de </a:t>
            </a:r>
            <a:r>
              <a:rPr lang="en-US" sz="2250" spc="22" dirty="0" err="1">
                <a:solidFill>
                  <a:srgbClr val="29F3E2"/>
                </a:solidFill>
                <a:latin typeface="Montserrat Light"/>
              </a:rPr>
              <a:t>atributos</a:t>
            </a:r>
            <a:r>
              <a:rPr lang="en-US" sz="2250" spc="22" dirty="0">
                <a:solidFill>
                  <a:srgbClr val="29F3E2"/>
                </a:solidFill>
                <a:latin typeface="Montserrat Light"/>
              </a:rPr>
              <a:t>, </a:t>
            </a:r>
            <a:r>
              <a:rPr lang="en-US" sz="2250" spc="22" dirty="0" err="1">
                <a:solidFill>
                  <a:srgbClr val="29F3E2"/>
                </a:solidFill>
                <a:latin typeface="Montserrat Light"/>
              </a:rPr>
              <a:t>es</a:t>
            </a:r>
            <a:r>
              <a:rPr lang="en-US" sz="2250" spc="22" dirty="0">
                <a:solidFill>
                  <a:srgbClr val="29F3E2"/>
                </a:solidFill>
                <a:latin typeface="Montserrat Light"/>
              </a:rPr>
              <a:t> </a:t>
            </a:r>
            <a:r>
              <a:rPr lang="en-US" sz="2250" spc="22" dirty="0" err="1">
                <a:solidFill>
                  <a:srgbClr val="29F3E2"/>
                </a:solidFill>
                <a:latin typeface="Montserrat Light"/>
              </a:rPr>
              <a:t>decir</a:t>
            </a:r>
            <a:r>
              <a:rPr lang="en-US" sz="2250" spc="22" dirty="0">
                <a:solidFill>
                  <a:srgbClr val="29F3E2"/>
                </a:solidFill>
                <a:latin typeface="Montserrat Light"/>
              </a:rPr>
              <a:t>, </a:t>
            </a:r>
            <a:r>
              <a:rPr lang="en-US" sz="2250" spc="22" dirty="0" err="1">
                <a:solidFill>
                  <a:srgbClr val="29F3E2"/>
                </a:solidFill>
                <a:latin typeface="Montserrat Light"/>
              </a:rPr>
              <a:t>los</a:t>
            </a:r>
            <a:r>
              <a:rPr lang="en-US" sz="2250" spc="22" dirty="0">
                <a:solidFill>
                  <a:srgbClr val="29F3E2"/>
                </a:solidFill>
                <a:latin typeface="Montserrat Light"/>
              </a:rPr>
              <a:t> </a:t>
            </a:r>
            <a:r>
              <a:rPr lang="en-US" sz="2250" spc="22" dirty="0" err="1">
                <a:solidFill>
                  <a:srgbClr val="29F3E2"/>
                </a:solidFill>
                <a:latin typeface="Montserrat Light"/>
              </a:rPr>
              <a:t>datos</a:t>
            </a:r>
            <a:r>
              <a:rPr lang="en-US" sz="2250" spc="22" dirty="0">
                <a:solidFill>
                  <a:srgbClr val="29F3E2"/>
                </a:solidFill>
                <a:latin typeface="Montserrat Light"/>
              </a:rPr>
              <a:t> se </a:t>
            </a:r>
            <a:r>
              <a:rPr lang="en-US" sz="2250" spc="22" dirty="0" err="1">
                <a:solidFill>
                  <a:srgbClr val="29F3E2"/>
                </a:solidFill>
                <a:latin typeface="Montserrat Light"/>
              </a:rPr>
              <a:t>organizan</a:t>
            </a:r>
            <a:r>
              <a:rPr lang="en-US" sz="2250" spc="22" dirty="0">
                <a:solidFill>
                  <a:srgbClr val="29F3E2"/>
                </a:solidFill>
                <a:latin typeface="Montserrat Light"/>
              </a:rPr>
              <a:t> </a:t>
            </a:r>
            <a:r>
              <a:rPr lang="en-US" sz="2250" spc="22" dirty="0" err="1">
                <a:solidFill>
                  <a:srgbClr val="29F3E2"/>
                </a:solidFill>
                <a:latin typeface="Montserrat Light"/>
              </a:rPr>
              <a:t>en</a:t>
            </a:r>
            <a:r>
              <a:rPr lang="en-US" sz="2250" spc="22" dirty="0">
                <a:solidFill>
                  <a:srgbClr val="29F3E2"/>
                </a:solidFill>
                <a:latin typeface="Montserrat Light"/>
              </a:rPr>
              <a:t> </a:t>
            </a:r>
            <a:r>
              <a:rPr lang="en-US" sz="2250" spc="22" dirty="0" err="1">
                <a:solidFill>
                  <a:srgbClr val="29F3E2"/>
                </a:solidFill>
                <a:latin typeface="Montserrat Light"/>
              </a:rPr>
              <a:t>tablas</a:t>
            </a:r>
            <a:r>
              <a:rPr lang="en-US" sz="2250" spc="22" dirty="0">
                <a:solidFill>
                  <a:srgbClr val="29F3E2"/>
                </a:solidFill>
                <a:latin typeface="Montserrat Light"/>
              </a:rPr>
              <a:t> </a:t>
            </a:r>
            <a:r>
              <a:rPr lang="en-US" sz="2250" spc="22" dirty="0" err="1">
                <a:solidFill>
                  <a:srgbClr val="29F3E2"/>
                </a:solidFill>
                <a:latin typeface="Montserrat Light"/>
              </a:rPr>
              <a:t>compuestas</a:t>
            </a:r>
            <a:r>
              <a:rPr lang="en-US" sz="2250" spc="22" dirty="0">
                <a:solidFill>
                  <a:srgbClr val="29F3E2"/>
                </a:solidFill>
                <a:latin typeface="Montserrat Light"/>
              </a:rPr>
              <a:t> </a:t>
            </a:r>
            <a:r>
              <a:rPr lang="en-US" sz="2250" spc="22" dirty="0" err="1">
                <a:solidFill>
                  <a:srgbClr val="29F3E2"/>
                </a:solidFill>
                <a:latin typeface="Montserrat Light"/>
              </a:rPr>
              <a:t>por</a:t>
            </a:r>
            <a:r>
              <a:rPr lang="en-US" sz="2250" spc="22" dirty="0">
                <a:solidFill>
                  <a:srgbClr val="29F3E2"/>
                </a:solidFill>
                <a:latin typeface="Montserrat Light"/>
              </a:rPr>
              <a:t> </a:t>
            </a:r>
            <a:r>
              <a:rPr lang="en-US" sz="2250" spc="22" dirty="0" err="1">
                <a:solidFill>
                  <a:srgbClr val="29F3E2"/>
                </a:solidFill>
                <a:latin typeface="Montserrat Light"/>
              </a:rPr>
              <a:t>filas</a:t>
            </a:r>
            <a:r>
              <a:rPr lang="en-US" sz="2250" spc="22" dirty="0">
                <a:solidFill>
                  <a:srgbClr val="29F3E2"/>
                </a:solidFill>
                <a:latin typeface="Montserrat Light"/>
              </a:rPr>
              <a:t> (</a:t>
            </a:r>
            <a:r>
              <a:rPr lang="en-US" sz="2250" spc="22" dirty="0" err="1">
                <a:solidFill>
                  <a:srgbClr val="29F3E2"/>
                </a:solidFill>
                <a:latin typeface="Montserrat Light"/>
              </a:rPr>
              <a:t>registros</a:t>
            </a:r>
            <a:r>
              <a:rPr lang="en-US" sz="2250" spc="22" dirty="0">
                <a:solidFill>
                  <a:srgbClr val="29F3E2"/>
                </a:solidFill>
                <a:latin typeface="Montserrat Light"/>
              </a:rPr>
              <a:t>) y </a:t>
            </a:r>
            <a:r>
              <a:rPr lang="en-US" sz="2250" spc="22" dirty="0" err="1">
                <a:solidFill>
                  <a:srgbClr val="29F3E2"/>
                </a:solidFill>
                <a:latin typeface="Montserrat Light"/>
              </a:rPr>
              <a:t>columnas</a:t>
            </a:r>
            <a:r>
              <a:rPr lang="en-US" sz="2250" spc="22" dirty="0">
                <a:solidFill>
                  <a:srgbClr val="29F3E2"/>
                </a:solidFill>
                <a:latin typeface="Montserrat Light"/>
              </a:rPr>
              <a:t> (</a:t>
            </a:r>
            <a:r>
              <a:rPr lang="en-US" sz="2250" spc="22" dirty="0" err="1">
                <a:solidFill>
                  <a:srgbClr val="29F3E2"/>
                </a:solidFill>
                <a:latin typeface="Montserrat Light"/>
              </a:rPr>
              <a:t>campos</a:t>
            </a:r>
            <a:r>
              <a:rPr lang="en-US" sz="2250" spc="22" dirty="0">
                <a:solidFill>
                  <a:srgbClr val="29F3E2"/>
                </a:solidFill>
                <a:latin typeface="Montserrat Light"/>
              </a:rPr>
              <a:t>).</a:t>
            </a:r>
          </a:p>
          <a:p>
            <a:pPr algn="just">
              <a:lnSpc>
                <a:spcPts val="3375"/>
              </a:lnSpc>
            </a:pPr>
            <a:endParaRPr lang="en-US" sz="2250" spc="22" dirty="0">
              <a:solidFill>
                <a:srgbClr val="29F3E2"/>
              </a:solidFill>
              <a:latin typeface="Montserrat Light"/>
            </a:endParaRPr>
          </a:p>
          <a:p>
            <a:pPr marL="485775" lvl="1" indent="-242888" algn="just">
              <a:lnSpc>
                <a:spcPts val="3375"/>
              </a:lnSpc>
              <a:buFont typeface="Arial"/>
              <a:buChar char="•"/>
            </a:pPr>
            <a:r>
              <a:rPr lang="en-US" sz="2250" spc="22" dirty="0">
                <a:solidFill>
                  <a:srgbClr val="29F3E2"/>
                </a:solidFill>
                <a:latin typeface="Montserrat Light"/>
              </a:rPr>
              <a:t>A </a:t>
            </a:r>
            <a:r>
              <a:rPr lang="en-US" sz="2250" spc="22" dirty="0" err="1">
                <a:solidFill>
                  <a:srgbClr val="29F3E2"/>
                </a:solidFill>
                <a:latin typeface="Montserrat Light"/>
              </a:rPr>
              <a:t>cada</a:t>
            </a:r>
            <a:r>
              <a:rPr lang="en-US" sz="2250" spc="22" dirty="0">
                <a:solidFill>
                  <a:srgbClr val="29F3E2"/>
                </a:solidFill>
                <a:latin typeface="Montserrat Light"/>
              </a:rPr>
              <a:t> </a:t>
            </a:r>
            <a:r>
              <a:rPr lang="en-US" sz="2250" spc="22" dirty="0" err="1">
                <a:solidFill>
                  <a:srgbClr val="29F3E2"/>
                </a:solidFill>
                <a:latin typeface="Montserrat Light"/>
              </a:rPr>
              <a:t>tabla</a:t>
            </a:r>
            <a:r>
              <a:rPr lang="en-US" sz="2250" spc="22" dirty="0">
                <a:solidFill>
                  <a:srgbClr val="29F3E2"/>
                </a:solidFill>
                <a:latin typeface="Montserrat Light"/>
              </a:rPr>
              <a:t> y </a:t>
            </a:r>
            <a:r>
              <a:rPr lang="en-US" sz="2250" spc="22" dirty="0" err="1">
                <a:solidFill>
                  <a:srgbClr val="29F3E2"/>
                </a:solidFill>
                <a:latin typeface="Montserrat Light"/>
              </a:rPr>
              <a:t>columna</a:t>
            </a:r>
            <a:r>
              <a:rPr lang="en-US" sz="2250" spc="22" dirty="0">
                <a:solidFill>
                  <a:srgbClr val="29F3E2"/>
                </a:solidFill>
                <a:latin typeface="Montserrat Light"/>
              </a:rPr>
              <a:t> se le </a:t>
            </a:r>
            <a:r>
              <a:rPr lang="en-US" sz="2250" spc="22" dirty="0" err="1">
                <a:solidFill>
                  <a:srgbClr val="29F3E2"/>
                </a:solidFill>
                <a:latin typeface="Montserrat Light"/>
              </a:rPr>
              <a:t>asigna</a:t>
            </a:r>
            <a:r>
              <a:rPr lang="en-US" sz="2250" spc="22" dirty="0">
                <a:solidFill>
                  <a:srgbClr val="29F3E2"/>
                </a:solidFill>
                <a:latin typeface="Montserrat Light"/>
              </a:rPr>
              <a:t> un </a:t>
            </a:r>
            <a:r>
              <a:rPr lang="en-US" sz="2250" spc="22" dirty="0" err="1">
                <a:solidFill>
                  <a:srgbClr val="29F3E2"/>
                </a:solidFill>
                <a:latin typeface="Montserrat Light"/>
              </a:rPr>
              <a:t>nombre</a:t>
            </a:r>
            <a:r>
              <a:rPr lang="en-US" sz="2250" spc="22" dirty="0">
                <a:solidFill>
                  <a:srgbClr val="29F3E2"/>
                </a:solidFill>
                <a:latin typeface="Montserrat Light"/>
              </a:rPr>
              <a:t> </a:t>
            </a:r>
            <a:r>
              <a:rPr lang="en-US" sz="2250" spc="22" dirty="0" err="1">
                <a:solidFill>
                  <a:srgbClr val="29F3E2"/>
                </a:solidFill>
                <a:latin typeface="Montserrat Light"/>
              </a:rPr>
              <a:t>único</a:t>
            </a:r>
            <a:r>
              <a:rPr lang="en-US" sz="2250" spc="22" dirty="0">
                <a:solidFill>
                  <a:srgbClr val="29F3E2"/>
                </a:solidFill>
                <a:latin typeface="Montserrat Light"/>
              </a:rPr>
              <a:t>.</a:t>
            </a:r>
          </a:p>
          <a:p>
            <a:pPr algn="just">
              <a:lnSpc>
                <a:spcPts val="3375"/>
              </a:lnSpc>
            </a:pPr>
            <a:endParaRPr lang="en-US" sz="2250" spc="22" dirty="0">
              <a:solidFill>
                <a:srgbClr val="29F3E2"/>
              </a:solidFill>
              <a:latin typeface="Montserrat Light"/>
            </a:endParaRPr>
          </a:p>
          <a:p>
            <a:pPr marL="485775" lvl="1" indent="-242888" algn="just">
              <a:lnSpc>
                <a:spcPts val="3375"/>
              </a:lnSpc>
              <a:buFont typeface="Arial"/>
              <a:buChar char="•"/>
            </a:pPr>
            <a:r>
              <a:rPr lang="en-US" sz="2250" spc="22" dirty="0" err="1">
                <a:solidFill>
                  <a:srgbClr val="29F3E2"/>
                </a:solidFill>
                <a:latin typeface="Montserrat Light"/>
              </a:rPr>
              <a:t>Una</a:t>
            </a:r>
            <a:r>
              <a:rPr lang="en-US" sz="2250" spc="22" dirty="0">
                <a:solidFill>
                  <a:srgbClr val="29F3E2"/>
                </a:solidFill>
                <a:latin typeface="Montserrat Light"/>
              </a:rPr>
              <a:t> </a:t>
            </a:r>
            <a:r>
              <a:rPr lang="en-US" sz="2250" spc="22" dirty="0" err="1">
                <a:solidFill>
                  <a:srgbClr val="29F3E2"/>
                </a:solidFill>
                <a:latin typeface="Montserrat Light"/>
              </a:rPr>
              <a:t>tabla</a:t>
            </a:r>
            <a:r>
              <a:rPr lang="en-US" sz="2250" spc="22" dirty="0">
                <a:solidFill>
                  <a:srgbClr val="29F3E2"/>
                </a:solidFill>
                <a:latin typeface="Montserrat Light"/>
              </a:rPr>
              <a:t> </a:t>
            </a:r>
            <a:r>
              <a:rPr lang="en-US" sz="2250" spc="22" dirty="0" err="1">
                <a:solidFill>
                  <a:srgbClr val="29F3E2"/>
                </a:solidFill>
                <a:latin typeface="Montserrat Light"/>
              </a:rPr>
              <a:t>tiene</a:t>
            </a:r>
            <a:r>
              <a:rPr lang="en-US" sz="2250" spc="22" dirty="0">
                <a:solidFill>
                  <a:srgbClr val="29F3E2"/>
                </a:solidFill>
                <a:latin typeface="Montserrat Light"/>
              </a:rPr>
              <a:t> 0 o </a:t>
            </a:r>
            <a:r>
              <a:rPr lang="en-US" sz="2250" spc="22" dirty="0" err="1">
                <a:solidFill>
                  <a:srgbClr val="29F3E2"/>
                </a:solidFill>
                <a:latin typeface="Montserrat Light"/>
              </a:rPr>
              <a:t>más</a:t>
            </a:r>
            <a:r>
              <a:rPr lang="en-US" sz="2250" spc="22" dirty="0">
                <a:solidFill>
                  <a:srgbClr val="29F3E2"/>
                </a:solidFill>
                <a:latin typeface="Montserrat Light"/>
              </a:rPr>
              <a:t> </a:t>
            </a:r>
            <a:r>
              <a:rPr lang="en-US" sz="2250" spc="22" dirty="0" err="1">
                <a:solidFill>
                  <a:srgbClr val="29F3E2"/>
                </a:solidFill>
                <a:latin typeface="Montserrat Light"/>
              </a:rPr>
              <a:t>filas</a:t>
            </a:r>
            <a:r>
              <a:rPr lang="en-US" sz="2250" spc="22" dirty="0">
                <a:solidFill>
                  <a:srgbClr val="29F3E2"/>
                </a:solidFill>
                <a:latin typeface="Montserrat Light"/>
              </a:rPr>
              <a:t>, y </a:t>
            </a:r>
            <a:r>
              <a:rPr lang="en-US" sz="2250" spc="22" dirty="0" err="1">
                <a:solidFill>
                  <a:srgbClr val="29F3E2"/>
                </a:solidFill>
                <a:latin typeface="Montserrat Light"/>
              </a:rPr>
              <a:t>cada</a:t>
            </a:r>
            <a:r>
              <a:rPr lang="en-US" sz="2250" spc="22" dirty="0">
                <a:solidFill>
                  <a:srgbClr val="29F3E2"/>
                </a:solidFill>
                <a:latin typeface="Montserrat Light"/>
              </a:rPr>
              <a:t> fila </a:t>
            </a:r>
            <a:r>
              <a:rPr lang="en-US" sz="2250" spc="22" dirty="0" err="1">
                <a:solidFill>
                  <a:srgbClr val="29F3E2"/>
                </a:solidFill>
                <a:latin typeface="Montserrat Light"/>
              </a:rPr>
              <a:t>contiene</a:t>
            </a:r>
            <a:r>
              <a:rPr lang="en-US" sz="2250" spc="22" dirty="0">
                <a:solidFill>
                  <a:srgbClr val="29F3E2"/>
                </a:solidFill>
                <a:latin typeface="Montserrat Light"/>
              </a:rPr>
              <a:t> la </a:t>
            </a:r>
            <a:r>
              <a:rPr lang="en-US" sz="2250" spc="22" dirty="0" err="1">
                <a:solidFill>
                  <a:srgbClr val="29F3E2"/>
                </a:solidFill>
                <a:latin typeface="Montserrat Light"/>
              </a:rPr>
              <a:t>información</a:t>
            </a:r>
            <a:r>
              <a:rPr lang="en-US" sz="2250" spc="22" dirty="0">
                <a:solidFill>
                  <a:srgbClr val="29F3E2"/>
                </a:solidFill>
                <a:latin typeface="Montserrat Light"/>
              </a:rPr>
              <a:t> de un </a:t>
            </a:r>
            <a:r>
              <a:rPr lang="en-US" sz="2250" spc="22" dirty="0" err="1">
                <a:solidFill>
                  <a:srgbClr val="29F3E2"/>
                </a:solidFill>
                <a:latin typeface="Montserrat Light"/>
              </a:rPr>
              <a:t>determinado</a:t>
            </a:r>
            <a:r>
              <a:rPr lang="en-US" sz="2250" spc="22" dirty="0">
                <a:solidFill>
                  <a:srgbClr val="29F3E2"/>
                </a:solidFill>
                <a:latin typeface="Montserrat Light"/>
              </a:rPr>
              <a:t> ‘</a:t>
            </a:r>
            <a:r>
              <a:rPr lang="en-US" sz="2250" spc="22" dirty="0" err="1">
                <a:solidFill>
                  <a:srgbClr val="29F3E2"/>
                </a:solidFill>
                <a:latin typeface="Montserrat Light"/>
              </a:rPr>
              <a:t>sujeto</a:t>
            </a:r>
            <a:r>
              <a:rPr lang="en-US" sz="2250" spc="22" dirty="0">
                <a:solidFill>
                  <a:srgbClr val="29F3E2"/>
                </a:solidFill>
                <a:latin typeface="Montserrat Light"/>
              </a:rPr>
              <a:t>’ de la </a:t>
            </a:r>
            <a:r>
              <a:rPr lang="en-US" sz="2250" spc="22" dirty="0" err="1">
                <a:solidFill>
                  <a:srgbClr val="29F3E2"/>
                </a:solidFill>
                <a:latin typeface="Montserrat Light"/>
              </a:rPr>
              <a:t>relación</a:t>
            </a:r>
            <a:r>
              <a:rPr lang="en-US" sz="2250" spc="22" dirty="0">
                <a:solidFill>
                  <a:srgbClr val="29F3E2"/>
                </a:solidFill>
                <a:latin typeface="Montserrat Light"/>
              </a:rPr>
              <a:t>.</a:t>
            </a:r>
          </a:p>
          <a:p>
            <a:pPr algn="just">
              <a:lnSpc>
                <a:spcPts val="3375"/>
              </a:lnSpc>
            </a:pPr>
            <a:endParaRPr lang="en-US" sz="2250" spc="22" dirty="0">
              <a:solidFill>
                <a:srgbClr val="29F3E2"/>
              </a:solidFill>
              <a:latin typeface="Montserrat Light"/>
            </a:endParaRPr>
          </a:p>
          <a:p>
            <a:pPr marL="485775" lvl="1" indent="-242888" algn="just">
              <a:lnSpc>
                <a:spcPts val="3375"/>
              </a:lnSpc>
              <a:buFont typeface="Arial"/>
              <a:buChar char="•"/>
            </a:pPr>
            <a:r>
              <a:rPr lang="en-US" sz="2250" spc="22" dirty="0">
                <a:solidFill>
                  <a:srgbClr val="29F3E2"/>
                </a:solidFill>
                <a:latin typeface="Montserrat Light"/>
              </a:rPr>
              <a:t>Las </a:t>
            </a:r>
            <a:r>
              <a:rPr lang="en-US" sz="2250" spc="22" dirty="0" err="1">
                <a:solidFill>
                  <a:srgbClr val="29F3E2"/>
                </a:solidFill>
                <a:latin typeface="Montserrat Light"/>
              </a:rPr>
              <a:t>filas</a:t>
            </a:r>
            <a:r>
              <a:rPr lang="en-US" sz="2250" spc="22" dirty="0">
                <a:solidFill>
                  <a:srgbClr val="29F3E2"/>
                </a:solidFill>
                <a:latin typeface="Montserrat Light"/>
              </a:rPr>
              <a:t> </a:t>
            </a:r>
            <a:r>
              <a:rPr lang="en-US" sz="2250" spc="22" dirty="0" err="1">
                <a:solidFill>
                  <a:srgbClr val="29F3E2"/>
                </a:solidFill>
                <a:latin typeface="Montserrat Light"/>
              </a:rPr>
              <a:t>en</a:t>
            </a:r>
            <a:r>
              <a:rPr lang="en-US" sz="2250" spc="22" dirty="0">
                <a:solidFill>
                  <a:srgbClr val="29F3E2"/>
                </a:solidFill>
                <a:latin typeface="Montserrat Light"/>
              </a:rPr>
              <a:t> un principio </a:t>
            </a:r>
            <a:r>
              <a:rPr lang="en-US" sz="2250" spc="22" dirty="0" err="1">
                <a:solidFill>
                  <a:srgbClr val="29F3E2"/>
                </a:solidFill>
                <a:latin typeface="Montserrat Light"/>
              </a:rPr>
              <a:t>están</a:t>
            </a:r>
            <a:r>
              <a:rPr lang="en-US" sz="2250" spc="22" dirty="0">
                <a:solidFill>
                  <a:srgbClr val="29F3E2"/>
                </a:solidFill>
                <a:latin typeface="Montserrat Light"/>
              </a:rPr>
              <a:t> </a:t>
            </a:r>
            <a:r>
              <a:rPr lang="en-US" sz="2250" spc="22" dirty="0" err="1">
                <a:solidFill>
                  <a:srgbClr val="29F3E2"/>
                </a:solidFill>
                <a:latin typeface="Montserrat Light"/>
              </a:rPr>
              <a:t>desordenadas</a:t>
            </a:r>
            <a:r>
              <a:rPr lang="en-US" sz="2250" spc="22" dirty="0">
                <a:solidFill>
                  <a:srgbClr val="29F3E2"/>
                </a:solidFill>
                <a:latin typeface="Montserrat Light"/>
              </a:rPr>
              <a:t>.</a:t>
            </a:r>
          </a:p>
          <a:p>
            <a:pPr algn="just">
              <a:lnSpc>
                <a:spcPts val="3375"/>
              </a:lnSpc>
            </a:pPr>
            <a:endParaRPr lang="en-US" sz="2250" spc="22" dirty="0">
              <a:solidFill>
                <a:srgbClr val="29F3E2"/>
              </a:solidFill>
              <a:latin typeface="Montserrat Light"/>
            </a:endParaRPr>
          </a:p>
          <a:p>
            <a:pPr marL="485775" lvl="1" indent="-242888" algn="just">
              <a:lnSpc>
                <a:spcPts val="3375"/>
              </a:lnSpc>
              <a:buFont typeface="Arial"/>
              <a:buChar char="•"/>
            </a:pPr>
            <a:r>
              <a:rPr lang="en-US" sz="2250" spc="22" dirty="0">
                <a:solidFill>
                  <a:srgbClr val="29F3E2"/>
                </a:solidFill>
                <a:latin typeface="Montserrat Light"/>
              </a:rPr>
              <a:t>La </a:t>
            </a:r>
            <a:r>
              <a:rPr lang="en-US" sz="2250" spc="22" dirty="0" err="1">
                <a:solidFill>
                  <a:srgbClr val="29F3E2"/>
                </a:solidFill>
                <a:latin typeface="Montserrat Light"/>
              </a:rPr>
              <a:t>lista</a:t>
            </a:r>
            <a:r>
              <a:rPr lang="en-US" sz="2250" spc="22" dirty="0">
                <a:solidFill>
                  <a:srgbClr val="29F3E2"/>
                </a:solidFill>
                <a:latin typeface="Montserrat Light"/>
              </a:rPr>
              <a:t> de </a:t>
            </a:r>
            <a:r>
              <a:rPr lang="en-US" sz="2250" spc="22" dirty="0" err="1">
                <a:solidFill>
                  <a:srgbClr val="29F3E2"/>
                </a:solidFill>
                <a:latin typeface="Montserrat Light"/>
              </a:rPr>
              <a:t>los</a:t>
            </a:r>
            <a:r>
              <a:rPr lang="en-US" sz="2250" spc="22" dirty="0">
                <a:solidFill>
                  <a:srgbClr val="29F3E2"/>
                </a:solidFill>
                <a:latin typeface="Montserrat Light"/>
              </a:rPr>
              <a:t> </a:t>
            </a:r>
            <a:r>
              <a:rPr lang="en-US" sz="2250" spc="22" dirty="0" err="1">
                <a:solidFill>
                  <a:srgbClr val="29F3E2"/>
                </a:solidFill>
                <a:latin typeface="Montserrat Light"/>
              </a:rPr>
              <a:t>atributos</a:t>
            </a:r>
            <a:r>
              <a:rPr lang="en-US" sz="2250" spc="22" dirty="0">
                <a:solidFill>
                  <a:srgbClr val="29F3E2"/>
                </a:solidFill>
                <a:latin typeface="Montserrat Light"/>
              </a:rPr>
              <a:t> </a:t>
            </a:r>
            <a:r>
              <a:rPr lang="en-US" sz="2250" spc="22" dirty="0" err="1">
                <a:solidFill>
                  <a:srgbClr val="29F3E2"/>
                </a:solidFill>
                <a:latin typeface="Montserrat Light"/>
              </a:rPr>
              <a:t>dispuestos</a:t>
            </a:r>
            <a:r>
              <a:rPr lang="en-US" sz="2250" spc="22" dirty="0">
                <a:solidFill>
                  <a:srgbClr val="29F3E2"/>
                </a:solidFill>
                <a:latin typeface="Montserrat Light"/>
              </a:rPr>
              <a:t> </a:t>
            </a:r>
            <a:r>
              <a:rPr lang="en-US" sz="2250" spc="22" dirty="0" err="1">
                <a:solidFill>
                  <a:srgbClr val="29F3E2"/>
                </a:solidFill>
                <a:latin typeface="Montserrat Light"/>
              </a:rPr>
              <a:t>en</a:t>
            </a:r>
            <a:r>
              <a:rPr lang="en-US" sz="2250" spc="22" dirty="0">
                <a:solidFill>
                  <a:srgbClr val="29F3E2"/>
                </a:solidFill>
                <a:latin typeface="Montserrat Light"/>
              </a:rPr>
              <a:t> un </a:t>
            </a:r>
            <a:r>
              <a:rPr lang="en-US" sz="2250" spc="22" dirty="0" err="1">
                <a:solidFill>
                  <a:srgbClr val="29F3E2"/>
                </a:solidFill>
                <a:latin typeface="Montserrat Light"/>
              </a:rPr>
              <a:t>orden</a:t>
            </a:r>
            <a:r>
              <a:rPr lang="en-US" sz="2250" spc="22" dirty="0">
                <a:solidFill>
                  <a:srgbClr val="29F3E2"/>
                </a:solidFill>
                <a:latin typeface="Montserrat Light"/>
              </a:rPr>
              <a:t> </a:t>
            </a:r>
            <a:r>
              <a:rPr lang="en-US" sz="2250" spc="22" dirty="0" err="1">
                <a:solidFill>
                  <a:srgbClr val="29F3E2"/>
                </a:solidFill>
                <a:latin typeface="Montserrat Light"/>
              </a:rPr>
              <a:t>específico</a:t>
            </a:r>
            <a:r>
              <a:rPr lang="en-US" sz="2250" spc="22" dirty="0">
                <a:solidFill>
                  <a:srgbClr val="29F3E2"/>
                </a:solidFill>
                <a:latin typeface="Montserrat Light"/>
              </a:rPr>
              <a:t> de </a:t>
            </a:r>
            <a:r>
              <a:rPr lang="en-US" sz="2250" spc="22" dirty="0" err="1">
                <a:solidFill>
                  <a:srgbClr val="29F3E2"/>
                </a:solidFill>
                <a:latin typeface="Montserrat Light"/>
              </a:rPr>
              <a:t>izquierda</a:t>
            </a:r>
            <a:r>
              <a:rPr lang="en-US" sz="2250" spc="22" dirty="0">
                <a:solidFill>
                  <a:srgbClr val="29F3E2"/>
                </a:solidFill>
                <a:latin typeface="Montserrat Light"/>
              </a:rPr>
              <a:t> a </a:t>
            </a:r>
            <a:r>
              <a:rPr lang="en-US" sz="2250" spc="22" dirty="0" err="1">
                <a:solidFill>
                  <a:srgbClr val="29F3E2"/>
                </a:solidFill>
                <a:latin typeface="Montserrat Light"/>
              </a:rPr>
              <a:t>derecha</a:t>
            </a:r>
            <a:r>
              <a:rPr lang="en-US" sz="2250" spc="22" dirty="0">
                <a:solidFill>
                  <a:srgbClr val="29F3E2"/>
                </a:solidFill>
                <a:latin typeface="Montserrat Light"/>
              </a:rPr>
              <a:t> y que </a:t>
            </a:r>
            <a:r>
              <a:rPr lang="en-US" sz="2250" spc="22" dirty="0" err="1">
                <a:solidFill>
                  <a:srgbClr val="29F3E2"/>
                </a:solidFill>
                <a:latin typeface="Montserrat Light"/>
              </a:rPr>
              <a:t>forman</a:t>
            </a:r>
            <a:r>
              <a:rPr lang="en-US" sz="2250" spc="22" dirty="0">
                <a:solidFill>
                  <a:srgbClr val="29F3E2"/>
                </a:solidFill>
                <a:latin typeface="Montserrat Light"/>
              </a:rPr>
              <a:t> la </a:t>
            </a:r>
            <a:r>
              <a:rPr lang="en-US" sz="2250" spc="22" dirty="0" err="1">
                <a:solidFill>
                  <a:srgbClr val="29F3E2"/>
                </a:solidFill>
                <a:latin typeface="Montserrat Light"/>
              </a:rPr>
              <a:t>definición</a:t>
            </a:r>
            <a:r>
              <a:rPr lang="en-US" sz="2250" spc="22" dirty="0">
                <a:solidFill>
                  <a:srgbClr val="29F3E2"/>
                </a:solidFill>
                <a:latin typeface="Montserrat Light"/>
              </a:rPr>
              <a:t> de </a:t>
            </a:r>
            <a:r>
              <a:rPr lang="en-US" sz="2250" spc="22" dirty="0" err="1">
                <a:solidFill>
                  <a:srgbClr val="29F3E2"/>
                </a:solidFill>
                <a:latin typeface="Montserrat Light"/>
              </a:rPr>
              <a:t>una</a:t>
            </a:r>
            <a:r>
              <a:rPr lang="en-US" sz="2250" spc="22" dirty="0">
                <a:solidFill>
                  <a:srgbClr val="29F3E2"/>
                </a:solidFill>
                <a:latin typeface="Montserrat Light"/>
              </a:rPr>
              <a:t> </a:t>
            </a:r>
            <a:r>
              <a:rPr lang="en-US" sz="2250" spc="22" dirty="0" err="1">
                <a:solidFill>
                  <a:srgbClr val="29F3E2"/>
                </a:solidFill>
                <a:latin typeface="Montserrat Light"/>
              </a:rPr>
              <a:t>tabla</a:t>
            </a:r>
            <a:r>
              <a:rPr lang="en-US" sz="2250" spc="22" dirty="0">
                <a:solidFill>
                  <a:srgbClr val="29F3E2"/>
                </a:solidFill>
                <a:latin typeface="Montserrat Light"/>
              </a:rPr>
              <a:t> se </a:t>
            </a:r>
            <a:r>
              <a:rPr lang="en-US" sz="2250" spc="22" dirty="0" err="1">
                <a:solidFill>
                  <a:srgbClr val="29F3E2"/>
                </a:solidFill>
                <a:latin typeface="Montserrat Light"/>
              </a:rPr>
              <a:t>denomina</a:t>
            </a:r>
            <a:r>
              <a:rPr lang="en-US" sz="2250" spc="22" dirty="0">
                <a:solidFill>
                  <a:srgbClr val="29F3E2"/>
                </a:solidFill>
                <a:latin typeface="Montserrat Light"/>
              </a:rPr>
              <a:t> </a:t>
            </a:r>
            <a:r>
              <a:rPr lang="en-US" sz="2250" spc="22" dirty="0" err="1">
                <a:solidFill>
                  <a:srgbClr val="29F3E2"/>
                </a:solidFill>
                <a:latin typeface="Montserrat Light"/>
              </a:rPr>
              <a:t>esquema</a:t>
            </a:r>
            <a:r>
              <a:rPr lang="en-US" sz="2250" spc="22" dirty="0">
                <a:solidFill>
                  <a:srgbClr val="29F3E2"/>
                </a:solidFill>
                <a:latin typeface="Montserrat Light"/>
              </a:rPr>
              <a:t> de la </a:t>
            </a:r>
            <a:r>
              <a:rPr lang="en-US" sz="2250" spc="22" dirty="0" err="1">
                <a:solidFill>
                  <a:srgbClr val="29F3E2"/>
                </a:solidFill>
                <a:latin typeface="Montserrat Light"/>
              </a:rPr>
              <a:t>tabla</a:t>
            </a:r>
            <a:r>
              <a:rPr lang="en-US" sz="2250" spc="22" dirty="0">
                <a:solidFill>
                  <a:srgbClr val="29F3E2"/>
                </a:solidFill>
                <a:latin typeface="Montserrat Light"/>
              </a:rPr>
              <a:t>, </a:t>
            </a:r>
            <a:r>
              <a:rPr lang="en-US" sz="2250" spc="22" dirty="0" err="1">
                <a:solidFill>
                  <a:srgbClr val="29F3E2"/>
                </a:solidFill>
                <a:latin typeface="Montserrat Light"/>
              </a:rPr>
              <a:t>mientras</a:t>
            </a:r>
            <a:r>
              <a:rPr lang="en-US" sz="2250" spc="22" dirty="0">
                <a:solidFill>
                  <a:srgbClr val="29F3E2"/>
                </a:solidFill>
                <a:latin typeface="Montserrat Light"/>
              </a:rPr>
              <a:t> que </a:t>
            </a:r>
            <a:r>
              <a:rPr lang="en-US" sz="2250" spc="22" dirty="0" err="1">
                <a:solidFill>
                  <a:srgbClr val="29F3E2"/>
                </a:solidFill>
                <a:latin typeface="Montserrat Light"/>
              </a:rPr>
              <a:t>los</a:t>
            </a:r>
            <a:r>
              <a:rPr lang="en-US" sz="2250" spc="22" dirty="0">
                <a:solidFill>
                  <a:srgbClr val="29F3E2"/>
                </a:solidFill>
                <a:latin typeface="Montserrat Light"/>
              </a:rPr>
              <a:t> </a:t>
            </a:r>
            <a:r>
              <a:rPr lang="en-US" sz="2250" spc="22" dirty="0" err="1">
                <a:solidFill>
                  <a:srgbClr val="29F3E2"/>
                </a:solidFill>
                <a:latin typeface="Montserrat Light"/>
              </a:rPr>
              <a:t>valores</a:t>
            </a:r>
            <a:r>
              <a:rPr lang="en-US" sz="2250" spc="22" dirty="0">
                <a:solidFill>
                  <a:srgbClr val="29F3E2"/>
                </a:solidFill>
                <a:latin typeface="Montserrat Light"/>
              </a:rPr>
              <a:t> </a:t>
            </a:r>
            <a:r>
              <a:rPr lang="en-US" sz="2250" spc="22" dirty="0" err="1">
                <a:solidFill>
                  <a:srgbClr val="29F3E2"/>
                </a:solidFill>
                <a:latin typeface="Montserrat Light"/>
              </a:rPr>
              <a:t>concretos</a:t>
            </a:r>
            <a:r>
              <a:rPr lang="en-US" sz="2250" spc="22" dirty="0">
                <a:solidFill>
                  <a:srgbClr val="29F3E2"/>
                </a:solidFill>
                <a:latin typeface="Montserrat Light"/>
              </a:rPr>
              <a:t> de </a:t>
            </a:r>
            <a:r>
              <a:rPr lang="en-US" sz="2250" spc="22" dirty="0" err="1">
                <a:solidFill>
                  <a:srgbClr val="29F3E2"/>
                </a:solidFill>
                <a:latin typeface="Montserrat Light"/>
              </a:rPr>
              <a:t>los</a:t>
            </a:r>
            <a:r>
              <a:rPr lang="en-US" sz="2250" spc="22" dirty="0">
                <a:solidFill>
                  <a:srgbClr val="29F3E2"/>
                </a:solidFill>
                <a:latin typeface="Montserrat Light"/>
              </a:rPr>
              <a:t> </a:t>
            </a:r>
            <a:r>
              <a:rPr lang="en-US" sz="2250" spc="22" dirty="0" err="1">
                <a:solidFill>
                  <a:srgbClr val="29F3E2"/>
                </a:solidFill>
                <a:latin typeface="Montserrat Light"/>
              </a:rPr>
              <a:t>datos</a:t>
            </a:r>
            <a:r>
              <a:rPr lang="en-US" sz="2250" spc="22" dirty="0">
                <a:solidFill>
                  <a:srgbClr val="29F3E2"/>
                </a:solidFill>
                <a:latin typeface="Montserrat Light"/>
              </a:rPr>
              <a:t> que </a:t>
            </a:r>
            <a:r>
              <a:rPr lang="en-US" sz="2250" spc="22" dirty="0" err="1">
                <a:solidFill>
                  <a:srgbClr val="29F3E2"/>
                </a:solidFill>
                <a:latin typeface="Montserrat Light"/>
              </a:rPr>
              <a:t>están</a:t>
            </a:r>
            <a:r>
              <a:rPr lang="en-US" sz="2250" spc="22" dirty="0">
                <a:solidFill>
                  <a:srgbClr val="29F3E2"/>
                </a:solidFill>
                <a:latin typeface="Montserrat Light"/>
              </a:rPr>
              <a:t> </a:t>
            </a:r>
            <a:r>
              <a:rPr lang="en-US" sz="2250" spc="22" dirty="0" err="1">
                <a:solidFill>
                  <a:srgbClr val="29F3E2"/>
                </a:solidFill>
                <a:latin typeface="Montserrat Light"/>
              </a:rPr>
              <a:t>almacenados</a:t>
            </a:r>
            <a:r>
              <a:rPr lang="en-US" sz="2250" spc="22" dirty="0">
                <a:solidFill>
                  <a:srgbClr val="29F3E2"/>
                </a:solidFill>
                <a:latin typeface="Montserrat Light"/>
              </a:rPr>
              <a:t> </a:t>
            </a:r>
            <a:r>
              <a:rPr lang="en-US" sz="2250" spc="22" dirty="0" err="1">
                <a:solidFill>
                  <a:srgbClr val="29F3E2"/>
                </a:solidFill>
                <a:latin typeface="Montserrat Light"/>
              </a:rPr>
              <a:t>en</a:t>
            </a:r>
            <a:r>
              <a:rPr lang="en-US" sz="2250" spc="22" dirty="0">
                <a:solidFill>
                  <a:srgbClr val="29F3E2"/>
                </a:solidFill>
                <a:latin typeface="Montserrat Light"/>
              </a:rPr>
              <a:t> la </a:t>
            </a:r>
            <a:r>
              <a:rPr lang="en-US" sz="2250" spc="22" dirty="0" err="1">
                <a:solidFill>
                  <a:srgbClr val="29F3E2"/>
                </a:solidFill>
                <a:latin typeface="Montserrat Light"/>
              </a:rPr>
              <a:t>tabla</a:t>
            </a:r>
            <a:r>
              <a:rPr lang="en-US" sz="2250" spc="22" dirty="0">
                <a:solidFill>
                  <a:srgbClr val="29F3E2"/>
                </a:solidFill>
                <a:latin typeface="Montserrat Light"/>
              </a:rPr>
              <a:t> se </a:t>
            </a:r>
            <a:r>
              <a:rPr lang="en-US" sz="2250" spc="22" dirty="0" err="1">
                <a:solidFill>
                  <a:srgbClr val="29F3E2"/>
                </a:solidFill>
                <a:latin typeface="Montserrat Light"/>
              </a:rPr>
              <a:t>llaman</a:t>
            </a:r>
            <a:r>
              <a:rPr lang="en-US" sz="2250" spc="22" dirty="0">
                <a:solidFill>
                  <a:srgbClr val="29F3E2"/>
                </a:solidFill>
                <a:latin typeface="Montserrat Light"/>
              </a:rPr>
              <a:t> </a:t>
            </a:r>
            <a:r>
              <a:rPr lang="en-US" sz="2250" spc="22" dirty="0" err="1">
                <a:solidFill>
                  <a:srgbClr val="29F3E2"/>
                </a:solidFill>
                <a:latin typeface="Montserrat Light"/>
              </a:rPr>
              <a:t>ocurrencias</a:t>
            </a:r>
            <a:r>
              <a:rPr lang="en-US" sz="2250" spc="22" dirty="0">
                <a:solidFill>
                  <a:srgbClr val="29F3E2"/>
                </a:solidFill>
                <a:latin typeface="Montserrat Light"/>
              </a:rPr>
              <a:t>.</a:t>
            </a:r>
          </a:p>
        </p:txBody>
      </p:sp>
      <p:grpSp>
        <p:nvGrpSpPr>
          <p:cNvPr id="4" name="Group 4"/>
          <p:cNvGrpSpPr/>
          <p:nvPr/>
        </p:nvGrpSpPr>
        <p:grpSpPr>
          <a:xfrm>
            <a:off x="11637411" y="796385"/>
            <a:ext cx="5621889" cy="8690275"/>
            <a:chOff x="0" y="0"/>
            <a:chExt cx="7495853" cy="11587033"/>
          </a:xfrm>
        </p:grpSpPr>
        <p:sp>
          <p:nvSpPr>
            <p:cNvPr id="5" name="TextBox 5"/>
            <p:cNvSpPr txBox="1"/>
            <p:nvPr/>
          </p:nvSpPr>
          <p:spPr>
            <a:xfrm>
              <a:off x="0" y="3878260"/>
              <a:ext cx="7495853" cy="3787140"/>
            </a:xfrm>
            <a:prstGeom prst="rect">
              <a:avLst/>
            </a:prstGeom>
          </p:spPr>
          <p:txBody>
            <a:bodyPr lIns="0" tIns="0" rIns="0" bIns="0" rtlCol="0" anchor="t">
              <a:spAutoFit/>
            </a:bodyPr>
            <a:lstStyle/>
            <a:p>
              <a:pPr algn="ctr">
                <a:lnSpc>
                  <a:spcPts val="7559"/>
                </a:lnSpc>
              </a:pPr>
              <a:r>
                <a:rPr lang="en-US" sz="6000" spc="54">
                  <a:solidFill>
                    <a:srgbClr val="171810"/>
                  </a:solidFill>
                  <a:latin typeface="Montserrat Classic"/>
                </a:rPr>
                <a:t>Elementos del modelo de datos</a:t>
              </a:r>
            </a:p>
          </p:txBody>
        </p:sp>
        <p:sp>
          <p:nvSpPr>
            <p:cNvPr id="6" name="AutoShape 6"/>
            <p:cNvSpPr/>
            <p:nvPr/>
          </p:nvSpPr>
          <p:spPr>
            <a:xfrm>
              <a:off x="3690240" y="0"/>
              <a:ext cx="115374" cy="2158380"/>
            </a:xfrm>
            <a:prstGeom prst="rect">
              <a:avLst/>
            </a:prstGeom>
            <a:solidFill>
              <a:srgbClr val="171810"/>
            </a:solidFill>
          </p:spPr>
        </p:sp>
        <p:sp>
          <p:nvSpPr>
            <p:cNvPr id="7" name="AutoShape 7"/>
            <p:cNvSpPr/>
            <p:nvPr/>
          </p:nvSpPr>
          <p:spPr>
            <a:xfrm>
              <a:off x="3690240" y="9428653"/>
              <a:ext cx="115374" cy="2158380"/>
            </a:xfrm>
            <a:prstGeom prst="rect">
              <a:avLst/>
            </a:prstGeom>
            <a:solidFill>
              <a:srgbClr val="171810"/>
            </a:solidFill>
          </p:spPr>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9F3E2"/>
        </a:solidFill>
        <a:effectLst/>
      </p:bgPr>
    </p:bg>
    <p:spTree>
      <p:nvGrpSpPr>
        <p:cNvPr id="1" name=""/>
        <p:cNvGrpSpPr/>
        <p:nvPr/>
      </p:nvGrpSpPr>
      <p:grpSpPr>
        <a:xfrm>
          <a:off x="0" y="0"/>
          <a:ext cx="0" cy="0"/>
          <a:chOff x="0" y="0"/>
          <a:chExt cx="0" cy="0"/>
        </a:xfrm>
      </p:grpSpPr>
      <p:sp>
        <p:nvSpPr>
          <p:cNvPr id="2" name="TextBox 2"/>
          <p:cNvSpPr txBox="1"/>
          <p:nvPr/>
        </p:nvSpPr>
        <p:spPr>
          <a:xfrm>
            <a:off x="781850" y="4175760"/>
            <a:ext cx="6116466" cy="1897380"/>
          </a:xfrm>
          <a:prstGeom prst="rect">
            <a:avLst/>
          </a:prstGeom>
        </p:spPr>
        <p:txBody>
          <a:bodyPr lIns="0" tIns="0" rIns="0" bIns="0" rtlCol="0" anchor="t">
            <a:spAutoFit/>
          </a:bodyPr>
          <a:lstStyle/>
          <a:p>
            <a:pPr algn="ctr">
              <a:lnSpc>
                <a:spcPts val="7559"/>
              </a:lnSpc>
            </a:pPr>
            <a:r>
              <a:rPr lang="en-US" sz="6000" spc="54">
                <a:solidFill>
                  <a:srgbClr val="171810"/>
                </a:solidFill>
                <a:latin typeface="Montserrat Classic"/>
              </a:rPr>
              <a:t>Independencia de datos</a:t>
            </a:r>
          </a:p>
        </p:txBody>
      </p:sp>
      <p:sp>
        <p:nvSpPr>
          <p:cNvPr id="3" name="AutoShape 3"/>
          <p:cNvSpPr/>
          <p:nvPr/>
        </p:nvSpPr>
        <p:spPr>
          <a:xfrm>
            <a:off x="7695684" y="3955"/>
            <a:ext cx="10592316" cy="10283046"/>
          </a:xfrm>
          <a:prstGeom prst="rect">
            <a:avLst/>
          </a:prstGeom>
          <a:solidFill>
            <a:srgbClr val="171810"/>
          </a:solidFill>
        </p:spPr>
      </p:sp>
      <p:grpSp>
        <p:nvGrpSpPr>
          <p:cNvPr id="4" name="Group 4"/>
          <p:cNvGrpSpPr/>
          <p:nvPr/>
        </p:nvGrpSpPr>
        <p:grpSpPr>
          <a:xfrm>
            <a:off x="9144000" y="1134157"/>
            <a:ext cx="7976179" cy="8343450"/>
            <a:chOff x="0" y="0"/>
            <a:chExt cx="10634905" cy="11124600"/>
          </a:xfrm>
        </p:grpSpPr>
        <p:sp>
          <p:nvSpPr>
            <p:cNvPr id="5" name="TextBox 5"/>
            <p:cNvSpPr txBox="1"/>
            <p:nvPr/>
          </p:nvSpPr>
          <p:spPr>
            <a:xfrm>
              <a:off x="0" y="6158902"/>
              <a:ext cx="10634905" cy="727625"/>
            </a:xfrm>
            <a:prstGeom prst="rect">
              <a:avLst/>
            </a:prstGeom>
          </p:spPr>
          <p:txBody>
            <a:bodyPr lIns="0" tIns="0" rIns="0" bIns="0" rtlCol="0" anchor="t">
              <a:spAutoFit/>
            </a:bodyPr>
            <a:lstStyle/>
            <a:p>
              <a:pPr>
                <a:lnSpc>
                  <a:spcPts val="4606"/>
                </a:lnSpc>
              </a:pPr>
              <a:r>
                <a:rPr lang="en-US" sz="3290" spc="361">
                  <a:solidFill>
                    <a:srgbClr val="29F3E2"/>
                  </a:solidFill>
                  <a:latin typeface="Montserrat Classic"/>
                </a:rPr>
                <a:t>LÓGICA</a:t>
              </a:r>
            </a:p>
          </p:txBody>
        </p:sp>
        <p:sp>
          <p:nvSpPr>
            <p:cNvPr id="6" name="TextBox 6"/>
            <p:cNvSpPr txBox="1"/>
            <p:nvPr/>
          </p:nvSpPr>
          <p:spPr>
            <a:xfrm>
              <a:off x="0" y="7183391"/>
              <a:ext cx="10596384" cy="3941209"/>
            </a:xfrm>
            <a:prstGeom prst="rect">
              <a:avLst/>
            </a:prstGeom>
          </p:spPr>
          <p:txBody>
            <a:bodyPr lIns="0" tIns="0" rIns="0" bIns="0" rtlCol="0" anchor="t">
              <a:spAutoFit/>
            </a:bodyPr>
            <a:lstStyle/>
            <a:p>
              <a:pPr algn="just">
                <a:lnSpc>
                  <a:spcPts val="3364"/>
                </a:lnSpc>
              </a:pPr>
              <a:r>
                <a:rPr lang="en-US" sz="2243" spc="22">
                  <a:solidFill>
                    <a:srgbClr val="29F3E2"/>
                  </a:solidFill>
                  <a:latin typeface="Montserrat Light"/>
                </a:rPr>
                <a:t>Las aplicaciones que utilizan la base de datos no deben ser modificadas porque se modifiquen elementos de la base de datos. Es decir, añadir, borrar y suprimir datos, no influye en las vistas de los usuarios. De una manera más precisa, gracias a esta independencia el esquema externo de la base de datos es realmente independiente del modelo lógico</a:t>
              </a:r>
            </a:p>
          </p:txBody>
        </p:sp>
        <p:sp>
          <p:nvSpPr>
            <p:cNvPr id="7" name="TextBox 7"/>
            <p:cNvSpPr txBox="1"/>
            <p:nvPr/>
          </p:nvSpPr>
          <p:spPr>
            <a:xfrm>
              <a:off x="0" y="-66675"/>
              <a:ext cx="10634905" cy="727625"/>
            </a:xfrm>
            <a:prstGeom prst="rect">
              <a:avLst/>
            </a:prstGeom>
          </p:spPr>
          <p:txBody>
            <a:bodyPr lIns="0" tIns="0" rIns="0" bIns="0" rtlCol="0" anchor="t">
              <a:spAutoFit/>
            </a:bodyPr>
            <a:lstStyle/>
            <a:p>
              <a:pPr>
                <a:lnSpc>
                  <a:spcPts val="4606"/>
                </a:lnSpc>
              </a:pPr>
              <a:r>
                <a:rPr lang="en-US" sz="3290" spc="361">
                  <a:solidFill>
                    <a:srgbClr val="29F3E2"/>
                  </a:solidFill>
                  <a:latin typeface="Montserrat Classic"/>
                </a:rPr>
                <a:t>FÍSICA</a:t>
              </a:r>
            </a:p>
          </p:txBody>
        </p:sp>
        <p:sp>
          <p:nvSpPr>
            <p:cNvPr id="8" name="TextBox 8"/>
            <p:cNvSpPr txBox="1"/>
            <p:nvPr/>
          </p:nvSpPr>
          <p:spPr>
            <a:xfrm>
              <a:off x="0" y="957814"/>
              <a:ext cx="10596384" cy="3941209"/>
            </a:xfrm>
            <a:prstGeom prst="rect">
              <a:avLst/>
            </a:prstGeom>
          </p:spPr>
          <p:txBody>
            <a:bodyPr lIns="0" tIns="0" rIns="0" bIns="0" rtlCol="0" anchor="t">
              <a:spAutoFit/>
            </a:bodyPr>
            <a:lstStyle/>
            <a:p>
              <a:pPr algn="just">
                <a:lnSpc>
                  <a:spcPts val="3364"/>
                </a:lnSpc>
              </a:pPr>
              <a:r>
                <a:rPr lang="en-US" sz="2243" spc="22">
                  <a:solidFill>
                    <a:srgbClr val="29F3E2"/>
                  </a:solidFill>
                  <a:latin typeface="Montserrat Light"/>
                </a:rPr>
                <a:t>La forma de almacenar los datos, no debe influir en su manipulación lógica. Si la forma de almacenar los datos cambia, los usuarios no tienen siquiera porque percibirlo y seguirán trabajando de la misma forma con la base de datos. Esto permite que los usuarios y usuarias se concentren en qué quieren consultar en la base de datos y no en cómo está realizada la misma</a:t>
              </a:r>
            </a:p>
          </p:txBody>
        </p:sp>
      </p:grpSp>
      <p:sp>
        <p:nvSpPr>
          <p:cNvPr id="9" name="AutoShape 9"/>
          <p:cNvSpPr/>
          <p:nvPr/>
        </p:nvSpPr>
        <p:spPr>
          <a:xfrm>
            <a:off x="3796818" y="3955"/>
            <a:ext cx="86530" cy="1618785"/>
          </a:xfrm>
          <a:prstGeom prst="rect">
            <a:avLst/>
          </a:prstGeom>
          <a:solidFill>
            <a:srgbClr val="171810"/>
          </a:solidFill>
        </p:spPr>
      </p:sp>
      <p:sp>
        <p:nvSpPr>
          <p:cNvPr id="10" name="AutoShape 10"/>
          <p:cNvSpPr/>
          <p:nvPr/>
        </p:nvSpPr>
        <p:spPr>
          <a:xfrm>
            <a:off x="3796818" y="8668215"/>
            <a:ext cx="86530" cy="1618785"/>
          </a:xfrm>
          <a:prstGeom prst="rect">
            <a:avLst/>
          </a:prstGeom>
          <a:solidFill>
            <a:srgbClr val="171810"/>
          </a:solid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9F3E2"/>
        </a:solidFill>
        <a:effectLst/>
      </p:bgPr>
    </p:bg>
    <p:spTree>
      <p:nvGrpSpPr>
        <p:cNvPr id="1" name=""/>
        <p:cNvGrpSpPr/>
        <p:nvPr/>
      </p:nvGrpSpPr>
      <p:grpSpPr>
        <a:xfrm>
          <a:off x="0" y="0"/>
          <a:ext cx="0" cy="0"/>
          <a:chOff x="0" y="0"/>
          <a:chExt cx="0" cy="0"/>
        </a:xfrm>
      </p:grpSpPr>
      <p:sp>
        <p:nvSpPr>
          <p:cNvPr id="2" name="AutoShape 2"/>
          <p:cNvSpPr/>
          <p:nvPr/>
        </p:nvSpPr>
        <p:spPr>
          <a:xfrm>
            <a:off x="7695684" y="3955"/>
            <a:ext cx="10592316" cy="10283046"/>
          </a:xfrm>
          <a:prstGeom prst="rect">
            <a:avLst/>
          </a:prstGeom>
          <a:solidFill>
            <a:srgbClr val="171810"/>
          </a:solidFill>
        </p:spPr>
      </p:sp>
      <p:sp>
        <p:nvSpPr>
          <p:cNvPr id="3" name="AutoShape 3"/>
          <p:cNvSpPr/>
          <p:nvPr/>
        </p:nvSpPr>
        <p:spPr>
          <a:xfrm>
            <a:off x="3796818" y="3955"/>
            <a:ext cx="86530" cy="1618785"/>
          </a:xfrm>
          <a:prstGeom prst="rect">
            <a:avLst/>
          </a:prstGeom>
          <a:solidFill>
            <a:srgbClr val="171810"/>
          </a:solidFill>
        </p:spPr>
      </p:sp>
      <p:sp>
        <p:nvSpPr>
          <p:cNvPr id="4" name="AutoShape 4"/>
          <p:cNvSpPr/>
          <p:nvPr/>
        </p:nvSpPr>
        <p:spPr>
          <a:xfrm>
            <a:off x="3796818" y="8668215"/>
            <a:ext cx="86530" cy="1618785"/>
          </a:xfrm>
          <a:prstGeom prst="rect">
            <a:avLst/>
          </a:prstGeom>
          <a:solidFill>
            <a:srgbClr val="171810"/>
          </a:solidFill>
        </p:spPr>
      </p:sp>
      <p:pic>
        <p:nvPicPr>
          <p:cNvPr id="5" name="Picture 5"/>
          <p:cNvPicPr>
            <a:picLocks noChangeAspect="1"/>
          </p:cNvPicPr>
          <p:nvPr/>
        </p:nvPicPr>
        <p:blipFill>
          <a:blip r:embed="rId2"/>
          <a:srcRect/>
          <a:stretch>
            <a:fillRect/>
          </a:stretch>
        </p:blipFill>
        <p:spPr>
          <a:xfrm>
            <a:off x="8163874" y="2379811"/>
            <a:ext cx="9655937" cy="5527379"/>
          </a:xfrm>
          <a:prstGeom prst="rect">
            <a:avLst/>
          </a:prstGeom>
        </p:spPr>
      </p:pic>
      <p:sp>
        <p:nvSpPr>
          <p:cNvPr id="6" name="TextBox 6"/>
          <p:cNvSpPr txBox="1"/>
          <p:nvPr/>
        </p:nvSpPr>
        <p:spPr>
          <a:xfrm>
            <a:off x="781850" y="4175760"/>
            <a:ext cx="6116466" cy="1897380"/>
          </a:xfrm>
          <a:prstGeom prst="rect">
            <a:avLst/>
          </a:prstGeom>
        </p:spPr>
        <p:txBody>
          <a:bodyPr lIns="0" tIns="0" rIns="0" bIns="0" rtlCol="0" anchor="t">
            <a:spAutoFit/>
          </a:bodyPr>
          <a:lstStyle/>
          <a:p>
            <a:pPr algn="ctr">
              <a:lnSpc>
                <a:spcPts val="7559"/>
              </a:lnSpc>
            </a:pPr>
            <a:r>
              <a:rPr lang="en-US" sz="6000" spc="54">
                <a:solidFill>
                  <a:srgbClr val="171810"/>
                </a:solidFill>
                <a:latin typeface="Montserrat Classic"/>
              </a:rPr>
              <a:t>Independencia de datos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9F3E2"/>
        </a:solidFill>
        <a:effectLst/>
      </p:bgPr>
    </p:bg>
    <p:spTree>
      <p:nvGrpSpPr>
        <p:cNvPr id="1" name=""/>
        <p:cNvGrpSpPr/>
        <p:nvPr/>
      </p:nvGrpSpPr>
      <p:grpSpPr>
        <a:xfrm>
          <a:off x="0" y="0"/>
          <a:ext cx="0" cy="0"/>
          <a:chOff x="0" y="0"/>
          <a:chExt cx="0" cy="0"/>
        </a:xfrm>
      </p:grpSpPr>
      <p:sp>
        <p:nvSpPr>
          <p:cNvPr id="2" name="AutoShape 2"/>
          <p:cNvSpPr/>
          <p:nvPr/>
        </p:nvSpPr>
        <p:spPr>
          <a:xfrm>
            <a:off x="0" y="0"/>
            <a:ext cx="10592316" cy="10287000"/>
          </a:xfrm>
          <a:prstGeom prst="rect">
            <a:avLst/>
          </a:prstGeom>
          <a:solidFill>
            <a:srgbClr val="171810"/>
          </a:solidFill>
        </p:spPr>
      </p:sp>
      <p:sp>
        <p:nvSpPr>
          <p:cNvPr id="3" name="TextBox 3"/>
          <p:cNvSpPr txBox="1"/>
          <p:nvPr/>
        </p:nvSpPr>
        <p:spPr>
          <a:xfrm>
            <a:off x="805725" y="661987"/>
            <a:ext cx="8980866" cy="8982075"/>
          </a:xfrm>
          <a:prstGeom prst="rect">
            <a:avLst/>
          </a:prstGeom>
        </p:spPr>
        <p:txBody>
          <a:bodyPr lIns="0" tIns="0" rIns="0" bIns="0" rtlCol="0" anchor="t">
            <a:spAutoFit/>
          </a:bodyPr>
          <a:lstStyle/>
          <a:p>
            <a:pPr algn="just">
              <a:lnSpc>
                <a:spcPts val="3375"/>
              </a:lnSpc>
            </a:pPr>
            <a:r>
              <a:rPr lang="en-US" sz="2250" spc="22">
                <a:solidFill>
                  <a:srgbClr val="29F3E2"/>
                </a:solidFill>
                <a:latin typeface="Montserrat Light"/>
              </a:rPr>
              <a:t>Apoya la recuperación de datos sencilla, aplica la integración de datos (la precisión y coherencia de los datos), y proporciona una estructura de base de datos independiente de las aplicaciones al acceder a los datos almacenados.</a:t>
            </a:r>
          </a:p>
          <a:p>
            <a:pPr algn="just">
              <a:lnSpc>
                <a:spcPts val="3375"/>
              </a:lnSpc>
            </a:pPr>
            <a:endParaRPr lang="en-US" sz="2250" spc="22">
              <a:solidFill>
                <a:srgbClr val="29F3E2"/>
              </a:solidFill>
              <a:latin typeface="Montserrat Light"/>
            </a:endParaRPr>
          </a:p>
          <a:p>
            <a:pPr algn="just">
              <a:lnSpc>
                <a:spcPts val="3375"/>
              </a:lnSpc>
            </a:pPr>
            <a:r>
              <a:rPr lang="en-US" sz="2250" spc="22">
                <a:solidFill>
                  <a:srgbClr val="29F3E2"/>
                </a:solidFill>
                <a:latin typeface="Montserrat Light"/>
              </a:rPr>
              <a:t>Las operaciones de consultar, crear, actualizar o borrar datos se realizan mediante sentencias SQL o una combinación de órdenes SQL (aunque cuando se inventó el modelo relacional el lenguaje no existía).</a:t>
            </a:r>
          </a:p>
          <a:p>
            <a:pPr algn="just">
              <a:lnSpc>
                <a:spcPts val="3375"/>
              </a:lnSpc>
            </a:pPr>
            <a:endParaRPr lang="en-US" sz="2250" spc="22">
              <a:solidFill>
                <a:srgbClr val="29F3E2"/>
              </a:solidFill>
              <a:latin typeface="Montserrat Light"/>
            </a:endParaRPr>
          </a:p>
          <a:p>
            <a:pPr algn="just">
              <a:lnSpc>
                <a:spcPts val="3375"/>
              </a:lnSpc>
            </a:pPr>
            <a:r>
              <a:rPr lang="en-US" sz="2250" spc="22">
                <a:solidFill>
                  <a:srgbClr val="29F3E2"/>
                </a:solidFill>
                <a:latin typeface="Montserrat Light"/>
              </a:rPr>
              <a:t>El reparto de la información en varias tablas contribuye a reducir las entradas dobles (anomalías), proceso que se le conoce como normalización.</a:t>
            </a:r>
          </a:p>
          <a:p>
            <a:pPr algn="just">
              <a:lnSpc>
                <a:spcPts val="3375"/>
              </a:lnSpc>
            </a:pPr>
            <a:endParaRPr lang="en-US" sz="2250" spc="22">
              <a:solidFill>
                <a:srgbClr val="29F3E2"/>
              </a:solidFill>
              <a:latin typeface="Montserrat Light"/>
            </a:endParaRPr>
          </a:p>
          <a:p>
            <a:pPr algn="just">
              <a:lnSpc>
                <a:spcPts val="3375"/>
              </a:lnSpc>
            </a:pPr>
            <a:r>
              <a:rPr lang="en-US" sz="2250" spc="22">
                <a:solidFill>
                  <a:srgbClr val="29F3E2"/>
                </a:solidFill>
                <a:latin typeface="Montserrat Light"/>
              </a:rPr>
              <a:t>Permite a los usuarios introducir nueva información, actualizar los registros existentes y eliminar los datos que sean obsoletos..</a:t>
            </a:r>
          </a:p>
          <a:p>
            <a:pPr algn="just">
              <a:lnSpc>
                <a:spcPts val="3375"/>
              </a:lnSpc>
            </a:pPr>
            <a:endParaRPr lang="en-US" sz="2250" spc="22">
              <a:solidFill>
                <a:srgbClr val="29F3E2"/>
              </a:solidFill>
              <a:latin typeface="Montserrat Light"/>
            </a:endParaRPr>
          </a:p>
          <a:p>
            <a:pPr algn="just">
              <a:lnSpc>
                <a:spcPts val="3375"/>
              </a:lnSpc>
            </a:pPr>
            <a:r>
              <a:rPr lang="en-US" sz="2250" spc="22">
                <a:solidFill>
                  <a:srgbClr val="29F3E2"/>
                </a:solidFill>
                <a:latin typeface="Montserrat Light"/>
              </a:rPr>
              <a:t>Asegura que la empresa puede construir y mantener sus datos durante toda la vida útil del sistema. Las diversas tablas en el sistema relacional permiten a los usuarios buscar a través del sistema utilizando los diferentes criterios disponibles</a:t>
            </a:r>
          </a:p>
        </p:txBody>
      </p:sp>
      <p:grpSp>
        <p:nvGrpSpPr>
          <p:cNvPr id="4" name="Group 4"/>
          <p:cNvGrpSpPr/>
          <p:nvPr/>
        </p:nvGrpSpPr>
        <p:grpSpPr>
          <a:xfrm>
            <a:off x="11637411" y="796385"/>
            <a:ext cx="5621889" cy="8690275"/>
            <a:chOff x="0" y="0"/>
            <a:chExt cx="7495853" cy="11587033"/>
          </a:xfrm>
        </p:grpSpPr>
        <p:sp>
          <p:nvSpPr>
            <p:cNvPr id="5" name="TextBox 5"/>
            <p:cNvSpPr txBox="1"/>
            <p:nvPr/>
          </p:nvSpPr>
          <p:spPr>
            <a:xfrm>
              <a:off x="0" y="3878260"/>
              <a:ext cx="7495853" cy="3787140"/>
            </a:xfrm>
            <a:prstGeom prst="rect">
              <a:avLst/>
            </a:prstGeom>
          </p:spPr>
          <p:txBody>
            <a:bodyPr lIns="0" tIns="0" rIns="0" bIns="0" rtlCol="0" anchor="t">
              <a:spAutoFit/>
            </a:bodyPr>
            <a:lstStyle/>
            <a:p>
              <a:pPr algn="ctr">
                <a:lnSpc>
                  <a:spcPts val="7559"/>
                </a:lnSpc>
              </a:pPr>
              <a:r>
                <a:rPr lang="en-US" sz="6000" spc="54">
                  <a:solidFill>
                    <a:srgbClr val="171810"/>
                  </a:solidFill>
                  <a:latin typeface="Montserrat Classic"/>
                </a:rPr>
                <a:t>Navegación de información</a:t>
              </a:r>
            </a:p>
          </p:txBody>
        </p:sp>
        <p:sp>
          <p:nvSpPr>
            <p:cNvPr id="6" name="AutoShape 6"/>
            <p:cNvSpPr/>
            <p:nvPr/>
          </p:nvSpPr>
          <p:spPr>
            <a:xfrm>
              <a:off x="3690240" y="0"/>
              <a:ext cx="115374" cy="2158380"/>
            </a:xfrm>
            <a:prstGeom prst="rect">
              <a:avLst/>
            </a:prstGeom>
            <a:solidFill>
              <a:srgbClr val="171810"/>
            </a:solidFill>
          </p:spPr>
        </p:sp>
        <p:sp>
          <p:nvSpPr>
            <p:cNvPr id="7" name="AutoShape 7"/>
            <p:cNvSpPr/>
            <p:nvPr/>
          </p:nvSpPr>
          <p:spPr>
            <a:xfrm>
              <a:off x="3690240" y="9428653"/>
              <a:ext cx="115374" cy="2158380"/>
            </a:xfrm>
            <a:prstGeom prst="rect">
              <a:avLst/>
            </a:prstGeom>
            <a:solidFill>
              <a:srgbClr val="171810"/>
            </a:solidFill>
          </p:spPr>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9F3E2"/>
        </a:solidFill>
        <a:effectLst/>
      </p:bgPr>
    </p:bg>
    <p:spTree>
      <p:nvGrpSpPr>
        <p:cNvPr id="1" name=""/>
        <p:cNvGrpSpPr/>
        <p:nvPr/>
      </p:nvGrpSpPr>
      <p:grpSpPr>
        <a:xfrm>
          <a:off x="0" y="0"/>
          <a:ext cx="0" cy="0"/>
          <a:chOff x="0" y="0"/>
          <a:chExt cx="0" cy="0"/>
        </a:xfrm>
      </p:grpSpPr>
      <p:sp>
        <p:nvSpPr>
          <p:cNvPr id="2" name="AutoShape 2"/>
          <p:cNvSpPr/>
          <p:nvPr/>
        </p:nvSpPr>
        <p:spPr>
          <a:xfrm>
            <a:off x="0" y="0"/>
            <a:ext cx="10592316" cy="10287000"/>
          </a:xfrm>
          <a:prstGeom prst="rect">
            <a:avLst/>
          </a:prstGeom>
          <a:solidFill>
            <a:srgbClr val="171810"/>
          </a:solidFill>
        </p:spPr>
      </p:sp>
      <p:grpSp>
        <p:nvGrpSpPr>
          <p:cNvPr id="3" name="Group 3"/>
          <p:cNvGrpSpPr/>
          <p:nvPr/>
        </p:nvGrpSpPr>
        <p:grpSpPr>
          <a:xfrm>
            <a:off x="11637411" y="796385"/>
            <a:ext cx="5621889" cy="8690275"/>
            <a:chOff x="0" y="0"/>
            <a:chExt cx="7495853" cy="11587033"/>
          </a:xfrm>
        </p:grpSpPr>
        <p:sp>
          <p:nvSpPr>
            <p:cNvPr id="4" name="TextBox 4"/>
            <p:cNvSpPr txBox="1"/>
            <p:nvPr/>
          </p:nvSpPr>
          <p:spPr>
            <a:xfrm>
              <a:off x="0" y="3878260"/>
              <a:ext cx="7495853" cy="3787140"/>
            </a:xfrm>
            <a:prstGeom prst="rect">
              <a:avLst/>
            </a:prstGeom>
          </p:spPr>
          <p:txBody>
            <a:bodyPr lIns="0" tIns="0" rIns="0" bIns="0" rtlCol="0" anchor="t">
              <a:spAutoFit/>
            </a:bodyPr>
            <a:lstStyle/>
            <a:p>
              <a:pPr algn="ctr">
                <a:lnSpc>
                  <a:spcPts val="7559"/>
                </a:lnSpc>
              </a:pPr>
              <a:r>
                <a:rPr lang="en-US" sz="6000" spc="54">
                  <a:solidFill>
                    <a:srgbClr val="171810"/>
                  </a:solidFill>
                  <a:latin typeface="Montserrat Classic"/>
                </a:rPr>
                <a:t>Navegación de información</a:t>
              </a:r>
            </a:p>
          </p:txBody>
        </p:sp>
        <p:sp>
          <p:nvSpPr>
            <p:cNvPr id="5" name="AutoShape 5"/>
            <p:cNvSpPr/>
            <p:nvPr/>
          </p:nvSpPr>
          <p:spPr>
            <a:xfrm>
              <a:off x="3690240" y="0"/>
              <a:ext cx="115374" cy="2158380"/>
            </a:xfrm>
            <a:prstGeom prst="rect">
              <a:avLst/>
            </a:prstGeom>
            <a:solidFill>
              <a:srgbClr val="171810"/>
            </a:solidFill>
          </p:spPr>
        </p:sp>
        <p:sp>
          <p:nvSpPr>
            <p:cNvPr id="6" name="AutoShape 6"/>
            <p:cNvSpPr/>
            <p:nvPr/>
          </p:nvSpPr>
          <p:spPr>
            <a:xfrm>
              <a:off x="3690240" y="9428653"/>
              <a:ext cx="115374" cy="2158380"/>
            </a:xfrm>
            <a:prstGeom prst="rect">
              <a:avLst/>
            </a:prstGeom>
            <a:solidFill>
              <a:srgbClr val="171810"/>
            </a:solidFill>
          </p:spPr>
        </p:sp>
      </p:grpSp>
      <p:pic>
        <p:nvPicPr>
          <p:cNvPr id="7" name="Picture 7"/>
          <p:cNvPicPr>
            <a:picLocks noChangeAspect="1"/>
          </p:cNvPicPr>
          <p:nvPr/>
        </p:nvPicPr>
        <p:blipFill>
          <a:blip r:embed="rId2"/>
          <a:srcRect/>
          <a:stretch>
            <a:fillRect/>
          </a:stretch>
        </p:blipFill>
        <p:spPr>
          <a:xfrm>
            <a:off x="468229" y="1931781"/>
            <a:ext cx="9655858" cy="2075238"/>
          </a:xfrm>
          <a:prstGeom prst="rect">
            <a:avLst/>
          </a:prstGeom>
        </p:spPr>
      </p:pic>
      <p:pic>
        <p:nvPicPr>
          <p:cNvPr id="8" name="Picture 8"/>
          <p:cNvPicPr>
            <a:picLocks noChangeAspect="1"/>
          </p:cNvPicPr>
          <p:nvPr/>
        </p:nvPicPr>
        <p:blipFill>
          <a:blip r:embed="rId3"/>
          <a:srcRect/>
          <a:stretch>
            <a:fillRect/>
          </a:stretch>
        </p:blipFill>
        <p:spPr>
          <a:xfrm>
            <a:off x="605539" y="5399246"/>
            <a:ext cx="9518548" cy="58791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738</Words>
  <Application>Microsoft Office PowerPoint</Application>
  <PresentationFormat>Personalizado</PresentationFormat>
  <Paragraphs>75</Paragraphs>
  <Slides>12</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Arial</vt:lpstr>
      <vt:lpstr>Montserrat Light</vt:lpstr>
      <vt:lpstr>Arimo</vt:lpstr>
      <vt:lpstr>Montserrat Classic</vt:lpstr>
      <vt:lpstr>Calibri</vt:lpstr>
      <vt:lpstr>Montserrat Classic Bold</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Neón Tipografía Presentación</dc:title>
  <dc:creator>Rosa María Canton Croda</dc:creator>
  <cp:lastModifiedBy>UPAEP</cp:lastModifiedBy>
  <cp:revision>6</cp:revision>
  <dcterms:created xsi:type="dcterms:W3CDTF">2006-08-16T00:00:00Z</dcterms:created>
  <dcterms:modified xsi:type="dcterms:W3CDTF">2020-09-09T16:03:27Z</dcterms:modified>
  <dc:identifier>DAEHEeOr4mw</dc:identifier>
</cp:coreProperties>
</file>