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Proxima Nova" panose="020B0604020202020204" charset="0"/>
      <p:regular r:id="rId24"/>
      <p:bold r:id="rId25"/>
      <p:italic r:id="rId26"/>
      <p:boldItalic r:id="rId27"/>
    </p:embeddedFont>
    <p:embeddedFont>
      <p:font typeface="Montserrat" panose="020B0604020202020204" charset="0"/>
      <p:regular r:id="rId28"/>
      <p:bold r:id="rId29"/>
      <p:italic r:id="rId30"/>
      <p:boldItalic r:id="rId31"/>
    </p:embeddedFont>
    <p:embeddedFont>
      <p:font typeface="Rockwell" panose="02060603020205020403" pitchFamily="18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jOC9c+DQHqAk41FtTl0dtFNq+g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4DFAA22-9F33-460B-8C46-4AF331C0A91D}">
  <a:tblStyle styleId="{A4DFAA22-9F33-460B-8C46-4AF331C0A91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7" d="100"/>
          <a:sy n="97" d="100"/>
        </p:scale>
        <p:origin x="-522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80057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Rockwell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4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9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9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9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9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9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SzPts val="89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6445251" y="4704588"/>
            <a:ext cx="19832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1637031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" name="Google Shape;20;p18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21" name="Google Shape;21;p1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8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18"/>
          <p:cNvSpPr txBox="1">
            <a:spLocks noGrp="1"/>
          </p:cNvSpPr>
          <p:nvPr>
            <p:ph type="sldNum" idx="12"/>
          </p:nvPr>
        </p:nvSpPr>
        <p:spPr>
          <a:xfrm>
            <a:off x="632776" y="1879600"/>
            <a:ext cx="891224" cy="54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ckwell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ckwell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ckwell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ckwell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ckwell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ckwell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ckwell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ckwell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ckwell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body" idx="1"/>
          </p:nvPr>
        </p:nvSpPr>
        <p:spPr>
          <a:xfrm rot="5400000">
            <a:off x="3055239" y="-661797"/>
            <a:ext cx="3038094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ft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1"/>
          <p:cNvSpPr txBox="1">
            <a:spLocks noGrp="1"/>
          </p:cNvSpPr>
          <p:nvPr>
            <p:ph type="title"/>
          </p:nvPr>
        </p:nvSpPr>
        <p:spPr>
          <a:xfrm rot="5400000">
            <a:off x="5386387" y="1557338"/>
            <a:ext cx="4229100" cy="191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1"/>
          <p:cNvSpPr txBox="1">
            <a:spLocks noGrp="1"/>
          </p:cNvSpPr>
          <p:nvPr>
            <p:ph type="body" idx="1"/>
          </p:nvPr>
        </p:nvSpPr>
        <p:spPr>
          <a:xfrm rot="5400000">
            <a:off x="1500187" y="-300037"/>
            <a:ext cx="4229100" cy="562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7" name="Google Shape;97;p31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1"/>
          <p:cNvSpPr txBox="1">
            <a:spLocks noGrp="1"/>
          </p:cNvSpPr>
          <p:nvPr>
            <p:ph type="ft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Rockwell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75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48"/>
              <a:buNone/>
              <a:defRPr sz="135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93"/>
              <a:buNone/>
              <a:defRPr sz="105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93"/>
              <a:buNone/>
              <a:defRPr sz="105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93"/>
              <a:buNone/>
              <a:defRPr sz="105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93"/>
              <a:buNone/>
              <a:defRPr sz="105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93"/>
              <a:buNone/>
              <a:defRPr sz="105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SzPts val="893"/>
              <a:buNone/>
              <a:defRPr sz="10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dt" idx="10"/>
          </p:nvPr>
        </p:nvSpPr>
        <p:spPr>
          <a:xfrm>
            <a:off x="6445251" y="4704588"/>
            <a:ext cx="19832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1637031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5" name="Google Shape;115;p20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116" name="Google Shape;116;p2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20"/>
          <p:cNvSpPr txBox="1">
            <a:spLocks noGrp="1"/>
          </p:cNvSpPr>
          <p:nvPr>
            <p:ph type="sldNum" idx="12"/>
          </p:nvPr>
        </p:nvSpPr>
        <p:spPr>
          <a:xfrm>
            <a:off x="632776" y="1879600"/>
            <a:ext cx="891224" cy="54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ckwell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ckwell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ckwell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ckwell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ckwell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ckwell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ckwell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ckwell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ckwell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ckwell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>
            <a:spLocks noGrp="1"/>
          </p:cNvSpPr>
          <p:nvPr>
            <p:ph type="pic" idx="2"/>
          </p:nvPr>
        </p:nvSpPr>
        <p:spPr>
          <a:xfrm>
            <a:off x="0" y="0"/>
            <a:ext cx="6227805" cy="5143500"/>
          </a:xfrm>
          <a:prstGeom prst="rect">
            <a:avLst/>
          </a:prstGeom>
          <a:solidFill>
            <a:srgbClr val="FAF9F6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785"/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rgbClr val="9E361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6412230" y="1817370"/>
            <a:ext cx="2400300" cy="246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93"/>
              <a:buNone/>
              <a:defRPr sz="105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65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38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74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74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74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74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74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SzPts val="574"/>
              <a:buNone/>
              <a:defRPr sz="675"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22"/>
          <p:cNvGrpSpPr/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26" name="Google Shape;126;p2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22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3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3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3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29" name="Google Shape;29;p2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3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3"/>
          <p:cNvSpPr txBox="1"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Rockwell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3"/>
              <a:buNone/>
              <a:defRPr sz="165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3"/>
              <a:buNone/>
              <a:defRPr sz="165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3"/>
              <a:buNone/>
              <a:defRPr sz="165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75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75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75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75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75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SzPts val="1275"/>
              <a:buNone/>
              <a:defRPr sz="1500"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7194550" y="3217001"/>
            <a:ext cx="895401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ckwell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ckwell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ckwell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ckwell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ckwell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ckwell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ckwell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ckwell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ckwell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ft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1"/>
          </p:nvPr>
        </p:nvSpPr>
        <p:spPr>
          <a:xfrm>
            <a:off x="802386" y="1645920"/>
            <a:ext cx="3566160" cy="298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9562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75"/>
              <a:buChar char="▪"/>
              <a:defRPr sz="1500"/>
            </a:lvl1pPr>
            <a:lvl2pPr marL="914400" lvl="1" indent="-301466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48"/>
              <a:buChar char="▪"/>
              <a:defRPr sz="1350"/>
            </a:lvl2pPr>
            <a:lvl3pPr marL="1371600" lvl="2" indent="-29336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Char char="▪"/>
              <a:defRPr sz="1200"/>
            </a:lvl3pPr>
            <a:lvl4pPr marL="1828800" lvl="3" indent="-29336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Char char="▪"/>
              <a:defRPr sz="1200"/>
            </a:lvl4pPr>
            <a:lvl5pPr marL="2286000" lvl="4" indent="-2933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Char char="▪"/>
              <a:defRPr sz="1200"/>
            </a:lvl5pPr>
            <a:lvl6pPr marL="2743200" lvl="5" indent="-2933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Char char="▪"/>
              <a:defRPr sz="1200"/>
            </a:lvl6pPr>
            <a:lvl7pPr marL="3200400" lvl="6" indent="-2933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Char char="▪"/>
              <a:defRPr sz="1200"/>
            </a:lvl7pPr>
            <a:lvl8pPr marL="3657600" lvl="7" indent="-2933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Char char="▪"/>
              <a:defRPr sz="1200"/>
            </a:lvl8pPr>
            <a:lvl9pPr marL="4114800" lvl="8" indent="-293370" algn="l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SzPts val="1020"/>
              <a:buChar char="▪"/>
              <a:defRPr sz="1200"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2"/>
          </p:nvPr>
        </p:nvSpPr>
        <p:spPr>
          <a:xfrm>
            <a:off x="4773168" y="1645920"/>
            <a:ext cx="3566160" cy="298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9562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75"/>
              <a:buChar char="▪"/>
              <a:defRPr sz="1500"/>
            </a:lvl1pPr>
            <a:lvl2pPr marL="914400" lvl="1" indent="-301466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48"/>
              <a:buChar char="▪"/>
              <a:defRPr sz="1350"/>
            </a:lvl2pPr>
            <a:lvl3pPr marL="1371600" lvl="2" indent="-29336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Char char="▪"/>
              <a:defRPr sz="1200"/>
            </a:lvl3pPr>
            <a:lvl4pPr marL="1828800" lvl="3" indent="-29336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Char char="▪"/>
              <a:defRPr sz="1200"/>
            </a:lvl4pPr>
            <a:lvl5pPr marL="2286000" lvl="4" indent="-2933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Char char="▪"/>
              <a:defRPr sz="1200"/>
            </a:lvl5pPr>
            <a:lvl6pPr marL="2743200" lvl="5" indent="-2933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Char char="▪"/>
              <a:defRPr sz="1200"/>
            </a:lvl6pPr>
            <a:lvl7pPr marL="3200400" lvl="6" indent="-2933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Char char="▪"/>
              <a:defRPr sz="1200"/>
            </a:lvl7pPr>
            <a:lvl8pPr marL="3657600" lvl="7" indent="-2933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Char char="▪"/>
              <a:defRPr sz="1200"/>
            </a:lvl8pPr>
            <a:lvl9pPr marL="4114800" lvl="8" indent="-293370" algn="l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SzPts val="1020"/>
              <a:buChar char="▪"/>
              <a:defRPr sz="1200"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ft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75"/>
              <a:buNone/>
              <a:defRPr sz="15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75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48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SzPts val="102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body" idx="2"/>
          </p:nvPr>
        </p:nvSpPr>
        <p:spPr>
          <a:xfrm>
            <a:off x="802386" y="2057400"/>
            <a:ext cx="3566160" cy="246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9562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75"/>
              <a:buChar char="▪"/>
              <a:defRPr sz="1500"/>
            </a:lvl1pPr>
            <a:lvl2pPr marL="914400" lvl="1" indent="-301466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48"/>
              <a:buChar char="▪"/>
              <a:defRPr sz="1350"/>
            </a:lvl2pPr>
            <a:lvl3pPr marL="1371600" lvl="2" indent="-29336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Char char="▪"/>
              <a:defRPr sz="1200"/>
            </a:lvl3pPr>
            <a:lvl4pPr marL="1828800" lvl="3" indent="-29336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Char char="▪"/>
              <a:defRPr sz="1200"/>
            </a:lvl4pPr>
            <a:lvl5pPr marL="2286000" lvl="4" indent="-2933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Char char="▪"/>
              <a:defRPr sz="1200"/>
            </a:lvl5pPr>
            <a:lvl6pPr marL="2743200" lvl="5" indent="-2933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Char char="▪"/>
              <a:defRPr sz="1200"/>
            </a:lvl6pPr>
            <a:lvl7pPr marL="3200400" lvl="6" indent="-2933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Char char="▪"/>
              <a:defRPr sz="1200"/>
            </a:lvl7pPr>
            <a:lvl8pPr marL="3657600" lvl="7" indent="-2933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Char char="▪"/>
              <a:defRPr sz="1200"/>
            </a:lvl8pPr>
            <a:lvl9pPr marL="4114800" lvl="8" indent="-293370" algn="l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SzPts val="1020"/>
              <a:buChar char="▪"/>
              <a:defRPr sz="1200"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body" idx="3"/>
          </p:nvPr>
        </p:nvSpPr>
        <p:spPr>
          <a:xfrm>
            <a:off x="4773168" y="1536192"/>
            <a:ext cx="356616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75"/>
              <a:buNone/>
              <a:defRPr sz="15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75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48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SzPts val="1020"/>
              <a:buNone/>
              <a:defRPr sz="1200" b="1"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body" idx="4"/>
          </p:nvPr>
        </p:nvSpPr>
        <p:spPr>
          <a:xfrm>
            <a:off x="4773168" y="2057400"/>
            <a:ext cx="3566160" cy="246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9562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75"/>
              <a:buChar char="▪"/>
              <a:defRPr sz="1500"/>
            </a:lvl1pPr>
            <a:lvl2pPr marL="914400" lvl="1" indent="-301466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48"/>
              <a:buChar char="▪"/>
              <a:defRPr sz="1350"/>
            </a:lvl2pPr>
            <a:lvl3pPr marL="1371600" lvl="2" indent="-29336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Char char="▪"/>
              <a:defRPr sz="1200"/>
            </a:lvl3pPr>
            <a:lvl4pPr marL="1828800" lvl="3" indent="-29336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Char char="▪"/>
              <a:defRPr sz="1200"/>
            </a:lvl4pPr>
            <a:lvl5pPr marL="2286000" lvl="4" indent="-2933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Char char="▪"/>
              <a:defRPr sz="1200"/>
            </a:lvl5pPr>
            <a:lvl6pPr marL="2743200" lvl="5" indent="-2933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Char char="▪"/>
              <a:defRPr sz="1200"/>
            </a:lvl6pPr>
            <a:lvl7pPr marL="3200400" lvl="6" indent="-2933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Char char="▪"/>
              <a:defRPr sz="1200"/>
            </a:lvl7pPr>
            <a:lvl8pPr marL="3657600" lvl="7" indent="-2933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Char char="▪"/>
              <a:defRPr sz="1200"/>
            </a:lvl8pPr>
            <a:lvl9pPr marL="4114800" lvl="8" indent="-293370" algn="l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SzPts val="1020"/>
              <a:buChar char="▪"/>
              <a:defRPr sz="1200"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ft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ft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ckwell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>
            <a:off x="628650" y="514350"/>
            <a:ext cx="5033772" cy="3765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9562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75"/>
              <a:buChar char="▪"/>
              <a:defRPr sz="1500"/>
            </a:lvl1pPr>
            <a:lvl2pPr marL="914400" lvl="1" indent="-301466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48"/>
              <a:buChar char="▪"/>
              <a:defRPr sz="1350"/>
            </a:lvl2pPr>
            <a:lvl3pPr marL="1371600" lvl="2" indent="-29336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Char char="▪"/>
              <a:defRPr sz="1200"/>
            </a:lvl3pPr>
            <a:lvl4pPr marL="1828800" lvl="3" indent="-293369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Char char="▪"/>
              <a:defRPr sz="1200"/>
            </a:lvl4pPr>
            <a:lvl5pPr marL="2286000" lvl="4" indent="-2933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Char char="▪"/>
              <a:defRPr sz="1200"/>
            </a:lvl5pPr>
            <a:lvl6pPr marL="2743200" lvl="5" indent="-2933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Char char="▪"/>
              <a:defRPr sz="1200"/>
            </a:lvl6pPr>
            <a:lvl7pPr marL="3200400" lvl="6" indent="-2933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Char char="▪"/>
              <a:defRPr sz="1200"/>
            </a:lvl7pPr>
            <a:lvl8pPr marL="3657600" lvl="7" indent="-2933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20"/>
              <a:buChar char="▪"/>
              <a:defRPr sz="1200"/>
            </a:lvl8pPr>
            <a:lvl9pPr marL="4114800" lvl="8" indent="-293370" algn="l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SzPts val="1020"/>
              <a:buChar char="▪"/>
              <a:defRPr sz="1200"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body" idx="2"/>
          </p:nvPr>
        </p:nvSpPr>
        <p:spPr>
          <a:xfrm>
            <a:off x="6412230" y="1817370"/>
            <a:ext cx="2400300" cy="246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93"/>
              <a:buNone/>
              <a:defRPr sz="105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65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38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74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74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74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74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74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SzPts val="574"/>
              <a:buNone/>
              <a:defRPr sz="675"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ft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29"/>
          <p:cNvGrpSpPr/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75" name="Google Shape;75;p2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ckwell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>
            <a:spLocks noGrp="1"/>
          </p:cNvSpPr>
          <p:nvPr>
            <p:ph type="pic" idx="2"/>
          </p:nvPr>
        </p:nvSpPr>
        <p:spPr>
          <a:xfrm>
            <a:off x="0" y="0"/>
            <a:ext cx="6227805" cy="51435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785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rgbClr val="9E361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412230" y="1817370"/>
            <a:ext cx="2400300" cy="246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93"/>
              <a:buNone/>
              <a:defRPr sz="105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65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38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74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74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74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74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74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SzPts val="574"/>
              <a:buNone/>
              <a:defRPr sz="675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21"/>
          <p:cNvGrpSpPr/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5" name="Google Shape;85;p2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ckwel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50"/>
              <a:buFont typeface="Rockwell"/>
              <a:buNone/>
              <a:defRPr sz="405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0956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275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01466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148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93369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93369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9337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9337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9337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9337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93370" algn="l" rtl="0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rgbClr val="9E3611"/>
              </a:buClr>
              <a:buSzPts val="10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25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5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0" name="Google Shape;10;p17"/>
          <p:cNvGrpSpPr/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1" name="Google Shape;11;p1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17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Rockwell"/>
              <a:buNone/>
              <a:defRPr sz="105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Rockwell"/>
              <a:buNone/>
              <a:defRPr sz="105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Rockwell"/>
              <a:buNone/>
              <a:defRPr sz="105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Rockwell"/>
              <a:buNone/>
              <a:defRPr sz="105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Rockwell"/>
              <a:buNone/>
              <a:defRPr sz="105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Rockwell"/>
              <a:buNone/>
              <a:defRPr sz="105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Rockwell"/>
              <a:buNone/>
              <a:defRPr sz="105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Rockwell"/>
              <a:buNone/>
              <a:defRPr sz="105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Rockwell"/>
              <a:buNone/>
              <a:defRPr sz="105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50"/>
              <a:buFont typeface="Rockwell"/>
              <a:buNone/>
              <a:defRPr sz="405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0956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E3611"/>
              </a:buClr>
              <a:buSzPts val="1275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01466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14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93369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93369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9337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9337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9337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9337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93370" algn="l" rtl="0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rgbClr val="9E3611"/>
              </a:buClr>
              <a:buSzPts val="102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25" b="0" i="0" u="none" strike="noStrike" cap="none">
                <a:solidFill>
                  <a:schemeClr val="lt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ft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5" b="0" i="0" u="none" strike="noStrike" cap="none">
                <a:solidFill>
                  <a:schemeClr val="lt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05" name="Google Shape;105;p19"/>
          <p:cNvGrpSpPr/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6" name="Google Shape;106;p1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4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9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Rockwell"/>
              <a:buNone/>
              <a:defRPr sz="105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Rockwell"/>
              <a:buNone/>
              <a:defRPr sz="105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Rockwell"/>
              <a:buNone/>
              <a:defRPr sz="105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Rockwell"/>
              <a:buNone/>
              <a:defRPr sz="105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Rockwell"/>
              <a:buNone/>
              <a:defRPr sz="105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Rockwell"/>
              <a:buNone/>
              <a:defRPr sz="105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Rockwell"/>
              <a:buNone/>
              <a:defRPr sz="105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Rockwell"/>
              <a:buNone/>
              <a:defRPr sz="105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Rockwell"/>
              <a:buNone/>
              <a:defRPr sz="105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hyperlink" Target="http://datos.puebla.gob.mx/dataset/avance-reconstruccion-escuelas-afectadas-sismo-19s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"/>
          <p:cNvSpPr txBox="1"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ckwell"/>
              <a:buNone/>
            </a:pPr>
            <a:r>
              <a:rPr lang="en" sz="4500">
                <a:solidFill>
                  <a:schemeClr val="dk1"/>
                </a:solidFill>
              </a:rPr>
              <a:t>MODELO DE DATOS DE DOCUMENTOS</a:t>
            </a:r>
            <a:endParaRPr sz="4500">
              <a:solidFill>
                <a:schemeClr val="dk1"/>
              </a:solidFill>
            </a:endParaRPr>
          </a:p>
        </p:txBody>
      </p:sp>
      <p:sp>
        <p:nvSpPr>
          <p:cNvPr id="134" name="Google Shape;134;p1"/>
          <p:cNvSpPr txBox="1"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" sz="1800">
                <a:solidFill>
                  <a:schemeClr val="dk2"/>
                </a:solidFill>
              </a:rPr>
              <a:t>EQUIPO </a:t>
            </a:r>
            <a:r>
              <a:rPr lang="en" sz="1800" b="1">
                <a:solidFill>
                  <a:schemeClr val="accent2"/>
                </a:solidFill>
              </a:rPr>
              <a:t>MMM</a:t>
            </a:r>
            <a:endParaRPr sz="18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75"/>
              <a:buNone/>
            </a:pPr>
            <a:r>
              <a:rPr lang="en"/>
              <a:t>Independencia de datos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190"/>
              <a:buNone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ndependencia Lógica permite realizar cambios en capa conceptual sin afectar capa externa</a:t>
            </a:r>
            <a:endParaRPr sz="1050"/>
          </a:p>
          <a:p>
            <a:pPr marL="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275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275"/>
              <a:buNone/>
            </a:pPr>
            <a:endParaRPr/>
          </a:p>
        </p:txBody>
      </p:sp>
      <p:pic>
        <p:nvPicPr>
          <p:cNvPr id="192" name="Google Shape;19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6514" y="392372"/>
            <a:ext cx="3734095" cy="1371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193" name="Google Shape;193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6514" y="1915027"/>
            <a:ext cx="3147237" cy="154790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194" name="Google Shape;194;p10"/>
          <p:cNvSpPr txBox="1"/>
          <p:nvPr/>
        </p:nvSpPr>
        <p:spPr>
          <a:xfrm>
            <a:off x="1564346" y="1477665"/>
            <a:ext cx="345469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Agregar/modificar/eliminar columnas, relaciones, entidades</a:t>
            </a:r>
            <a:endParaRPr/>
          </a:p>
          <a:p>
            <a:pPr marL="12700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Modificar restricciones</a:t>
            </a:r>
            <a:endParaRPr/>
          </a:p>
          <a:p>
            <a:pPr marL="12700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Vistas externas, interfaces de aplicaciones no necesitan cambiar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75"/>
              <a:buNone/>
            </a:pPr>
            <a:r>
              <a:rPr lang="en"/>
              <a:t>Independencia de datos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190"/>
              <a:buNone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ndependencia física permite realizar cambios en capa interna sin afectar capa conceptual</a:t>
            </a:r>
            <a:endParaRPr sz="1050"/>
          </a:p>
          <a:p>
            <a:pPr marL="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275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275"/>
              <a:buNone/>
            </a:pPr>
            <a:endParaRPr/>
          </a:p>
        </p:txBody>
      </p:sp>
      <p:sp>
        <p:nvSpPr>
          <p:cNvPr id="200" name="Google Shape;200;p11"/>
          <p:cNvSpPr txBox="1"/>
          <p:nvPr/>
        </p:nvSpPr>
        <p:spPr>
          <a:xfrm>
            <a:off x="1513547" y="722259"/>
            <a:ext cx="3337854" cy="2739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Cambiar dispositivo de almacenamiento (disco magnético a estado solido)</a:t>
            </a:r>
            <a:endParaRPr/>
          </a:p>
          <a:p>
            <a:pPr marL="12700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Modificar la organización de archivos ( /data por /db/data )</a:t>
            </a:r>
            <a:endParaRPr/>
          </a:p>
          <a:p>
            <a:pPr marL="12700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Modificar índices</a:t>
            </a:r>
            <a:endParaRPr/>
          </a:p>
          <a:p>
            <a:pPr marL="12700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Cambiar técnicas de compresión (para reducir la espacio de almacenamiento en disco)</a:t>
            </a:r>
            <a:endParaRPr/>
          </a:p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01" name="Google Shape;20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9041" y="1117862"/>
            <a:ext cx="3848100" cy="194800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/>
          <p:nvPr/>
        </p:nvSpPr>
        <p:spPr>
          <a:xfrm>
            <a:off x="690625" y="1010209"/>
            <a:ext cx="7667244" cy="60512"/>
          </a:xfrm>
          <a:prstGeom prst="rect">
            <a:avLst/>
          </a:prstGeom>
          <a:blipFill rotWithShape="1">
            <a:blip r:embed="rId4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7" name="Google Shape;207;p12"/>
          <p:cNvSpPr/>
          <p:nvPr/>
        </p:nvSpPr>
        <p:spPr>
          <a:xfrm>
            <a:off x="690625" y="3224772"/>
            <a:ext cx="7667244" cy="60512"/>
          </a:xfrm>
          <a:prstGeom prst="rect">
            <a:avLst/>
          </a:prstGeom>
          <a:blipFill rotWithShape="1">
            <a:blip r:embed="rId4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8" name="Google Shape;208;p12"/>
          <p:cNvSpPr/>
          <p:nvPr/>
        </p:nvSpPr>
        <p:spPr>
          <a:xfrm>
            <a:off x="690625" y="1113584"/>
            <a:ext cx="7667244" cy="2057400"/>
          </a:xfrm>
          <a:prstGeom prst="rect">
            <a:avLst/>
          </a:prstGeom>
          <a:blipFill rotWithShape="1">
            <a:blip r:embed="rId4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09" name="Google Shape;209;p12"/>
          <p:cNvGrpSpPr/>
          <p:nvPr/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210" name="Google Shape;210;p1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5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12"/>
          <p:cNvSpPr/>
          <p:nvPr/>
        </p:nvSpPr>
        <p:spPr>
          <a:xfrm>
            <a:off x="0" y="0"/>
            <a:ext cx="9143771" cy="514350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3" name="Google Shape;213;p12"/>
          <p:cNvSpPr/>
          <p:nvPr/>
        </p:nvSpPr>
        <p:spPr>
          <a:xfrm>
            <a:off x="1" y="2"/>
            <a:ext cx="4571771" cy="5143498"/>
          </a:xfrm>
          <a:custGeom>
            <a:avLst/>
            <a:gdLst/>
            <a:ahLst/>
            <a:cxnLst/>
            <a:rect l="l" t="t" r="r" b="b"/>
            <a:pathLst>
              <a:path w="6095695" h="6857997" extrusionOk="0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14" name="Google Shape;214;p12"/>
          <p:cNvPicPr preferRelativeResize="0"/>
          <p:nvPr/>
        </p:nvPicPr>
        <p:blipFill rotWithShape="1">
          <a:blip r:embed="rId6">
            <a:alphaModFix/>
          </a:blip>
          <a:srcRect b="22827"/>
          <a:stretch/>
        </p:blipFill>
        <p:spPr>
          <a:xfrm>
            <a:off x="4394200" y="105902"/>
            <a:ext cx="4749799" cy="153137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2"/>
          <p:cNvSpPr txBox="1"/>
          <p:nvPr/>
        </p:nvSpPr>
        <p:spPr>
          <a:xfrm>
            <a:off x="151475" y="1113573"/>
            <a:ext cx="3155100" cy="3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600"/>
              <a:buFont typeface="Noto Sans Symbol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Documentos se almacenan en colecciones (análogo de TABLA)</a:t>
            </a:r>
            <a:endParaRPr/>
          </a:p>
          <a:p>
            <a:pPr marL="12700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600"/>
              <a:buFont typeface="Noto Sans Symbol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Los documentos se encuentran rápidamente mediante el ID o mediante otros índices</a:t>
            </a:r>
            <a:endParaRPr/>
          </a:p>
          <a:p>
            <a:pPr marL="12700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600"/>
              <a:buFont typeface="Noto Sans Symbol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Una base de datos puede contener múltiples colecciones</a:t>
            </a:r>
            <a:endParaRPr/>
          </a:p>
          <a:p>
            <a:pPr marL="12700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600"/>
              <a:buFont typeface="Noto Sans Symbols"/>
              <a:buNone/>
            </a:pPr>
            <a:r>
              <a:rPr lang="en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Modelo de datos de documento no tiene</a:t>
            </a:r>
            <a:r>
              <a:rPr lang="en"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sentencia JOIN, se implementa en la aplicación</a:t>
            </a:r>
            <a:r>
              <a:rPr lang="en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o en el lenguaje del manejador de base de datos: $lookup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6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None/>
            </a:pPr>
            <a:endParaRPr sz="1200" b="1" i="0" u="sng" strike="noStrike" cap="non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1200"/>
              </a:spcAft>
              <a:buClr>
                <a:srgbClr val="9E3611"/>
              </a:buClr>
              <a:buSzPts val="136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16" name="Google Shape;216;p12"/>
          <p:cNvCxnSpPr/>
          <p:nvPr/>
        </p:nvCxnSpPr>
        <p:spPr>
          <a:xfrm rot="10800000" flipH="1">
            <a:off x="2975775" y="536500"/>
            <a:ext cx="1418197" cy="101471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7" name="Google Shape;217;p12"/>
          <p:cNvCxnSpPr/>
          <p:nvPr/>
        </p:nvCxnSpPr>
        <p:spPr>
          <a:xfrm rot="10800000" flipH="1">
            <a:off x="3080973" y="1124509"/>
            <a:ext cx="2029949" cy="87002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18" name="Google Shape;218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58082" y="2601844"/>
            <a:ext cx="1308872" cy="101898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219" name="Google Shape;219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1055" y="2574638"/>
            <a:ext cx="1284543" cy="101898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220" name="Google Shape;220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96666" y="2578803"/>
            <a:ext cx="1284542" cy="101482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cxnSp>
        <p:nvCxnSpPr>
          <p:cNvPr id="221" name="Google Shape;221;p12"/>
          <p:cNvCxnSpPr/>
          <p:nvPr/>
        </p:nvCxnSpPr>
        <p:spPr>
          <a:xfrm>
            <a:off x="3253050" y="2676100"/>
            <a:ext cx="1642500" cy="598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22" name="Google Shape;222;p1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4512040"/>
            <a:ext cx="9187896" cy="6122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223" name="Google Shape;223;p12"/>
          <p:cNvSpPr txBox="1"/>
          <p:nvPr/>
        </p:nvSpPr>
        <p:spPr>
          <a:xfrm>
            <a:off x="117850" y="3862367"/>
            <a:ext cx="7603500" cy="319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2600"/>
              </a:spcBef>
              <a:spcAft>
                <a:spcPts val="900"/>
              </a:spcAft>
              <a:buClr>
                <a:srgbClr val="9E000A"/>
              </a:buClr>
              <a:buSzPts val="1200"/>
              <a:buFont typeface="Montserrat"/>
              <a:buNone/>
            </a:pPr>
            <a:r>
              <a:rPr lang="en" sz="1200" b="1" i="0" u="sng" strike="noStrike" cap="none">
                <a:solidFill>
                  <a:srgbClr val="9E000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11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Avance de reconstrucción de escuelas afectadas por el sismo del 19S</a:t>
            </a: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4" name="Google Shape;224;p12"/>
          <p:cNvSpPr txBox="1">
            <a:spLocks noGrp="1"/>
          </p:cNvSpPr>
          <p:nvPr>
            <p:ph type="body" idx="1"/>
          </p:nvPr>
        </p:nvSpPr>
        <p:spPr>
          <a:xfrm>
            <a:off x="-53514" y="350889"/>
            <a:ext cx="3565150" cy="822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" sz="2200" b="1">
                <a:solidFill>
                  <a:schemeClr val="dk1"/>
                </a:solidFill>
              </a:rPr>
              <a:t>Navegación de información - MongoDB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</a:pPr>
            <a:endParaRPr sz="22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>
            <a:spLocks noGrp="1"/>
          </p:cNvSpPr>
          <p:nvPr>
            <p:ph type="body" idx="1"/>
          </p:nvPr>
        </p:nvSpPr>
        <p:spPr>
          <a:xfrm>
            <a:off x="5422900" y="3832804"/>
            <a:ext cx="3721100" cy="74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75"/>
              <a:buNone/>
            </a:pPr>
            <a:r>
              <a:rPr lang="en"/>
              <a:t>Navegación de información - MongoDB</a:t>
            </a:r>
            <a:endParaRPr/>
          </a:p>
        </p:txBody>
      </p:sp>
      <p:pic>
        <p:nvPicPr>
          <p:cNvPr id="230" name="Google Shape;23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5422900" cy="3657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231" name="Google Shape;23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59839" y="0"/>
            <a:ext cx="2877132" cy="106745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232" name="Google Shape;23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59839" y="1174899"/>
            <a:ext cx="2877132" cy="24827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233" name="Google Shape;233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827752"/>
            <a:ext cx="2877131" cy="74554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234" name="Google Shape;234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19189" y="3827753"/>
            <a:ext cx="1286112" cy="74554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"/>
          <p:cNvSpPr txBox="1"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75"/>
              <a:buNone/>
            </a:pPr>
            <a:r>
              <a:rPr lang="en"/>
              <a:t>Seguridad - MongoDB</a:t>
            </a:r>
            <a:endParaRPr/>
          </a:p>
        </p:txBody>
      </p:sp>
      <p:graphicFrame>
        <p:nvGraphicFramePr>
          <p:cNvPr id="240" name="Google Shape;240;p14"/>
          <p:cNvGraphicFramePr/>
          <p:nvPr/>
        </p:nvGraphicFramePr>
        <p:xfrm>
          <a:off x="0" y="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{A4DFAA22-9F33-460B-8C46-4AF331C0A91D}</a:tableStyleId>
              </a:tblPr>
              <a:tblGrid>
                <a:gridCol w="2318950"/>
                <a:gridCol w="6825050"/>
              </a:tblGrid>
              <a:tr h="619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Rockwell"/>
                        <a:buNone/>
                      </a:pPr>
                      <a:r>
                        <a:rPr lang="en" sz="1350" u="none" strike="noStrike" cap="none"/>
                        <a:t>Autenticación (usuario/contraseña)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ourier New"/>
                        <a:buNone/>
                      </a:pPr>
                      <a:r>
                        <a:rPr lang="en" sz="135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mongo -u </a:t>
                      </a:r>
                      <a:r>
                        <a:rPr lang="en" sz="1350" u="none" strike="noStrike" cap="none">
                          <a:solidFill>
                            <a:srgbClr val="C41A1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root</a:t>
                      </a:r>
                      <a:r>
                        <a:rPr lang="en" sz="135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-p </a:t>
                      </a:r>
                      <a:r>
                        <a:rPr lang="en" sz="1350" u="none" strike="noStrike" cap="none">
                          <a:solidFill>
                            <a:srgbClr val="C41A1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P4$$word</a:t>
                      </a:r>
                      <a:r>
                        <a:rPr lang="en" sz="135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-authenticationDatabase </a:t>
                      </a:r>
                      <a:r>
                        <a:rPr lang="en" sz="1350" u="none" strike="noStrike" cap="none">
                          <a:solidFill>
                            <a:srgbClr val="C41A1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admin</a:t>
                      </a:r>
                      <a:endParaRPr sz="135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</a:tr>
              <a:tr h="1957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ockwell"/>
                        <a:buNone/>
                      </a:pPr>
                      <a:r>
                        <a:rPr lang="en" sz="1100" u="none" strike="noStrike" cap="none"/>
                        <a:t>Autorización</a:t>
                      </a:r>
                      <a:br>
                        <a:rPr lang="en" sz="1100" u="none" strike="noStrike" cap="none"/>
                      </a:br>
                      <a:r>
                        <a:rPr lang="en" sz="1100" u="none" strike="noStrike" cap="none"/>
                        <a:t>(acceso a recursos por roles)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555"/>
                        </a:buClr>
                        <a:buSzPts val="1100"/>
                        <a:buFont typeface="Courier New"/>
                        <a:buNone/>
                      </a:pPr>
                      <a:r>
                        <a:rPr lang="en" sz="1100" u="none" strike="noStrike" cap="none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db.createUser</a:t>
                      </a:r>
                      <a:r>
                        <a:rPr lang="en" sz="1100" u="none" strike="noStrike" cap="none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({</a:t>
                      </a:r>
                      <a:endParaRPr sz="1100" u="none" strike="noStrike" cap="none">
                        <a:solidFill>
                          <a:srgbClr val="555555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555"/>
                        </a:buClr>
                        <a:buSzPts val="1100"/>
                        <a:buFont typeface="Courier New"/>
                        <a:buNone/>
                      </a:pPr>
                      <a:r>
                        <a:rPr lang="en" sz="1100" u="none" strike="noStrike" cap="none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1100" u="none" strike="noStrike" cap="none">
                          <a:solidFill>
                            <a:srgbClr val="C41A1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"user"</a:t>
                      </a:r>
                      <a:r>
                        <a:rPr lang="en" sz="1100" u="none" strike="noStrike" cap="none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</a:t>
                      </a:r>
                      <a:r>
                        <a:rPr lang="en" sz="1100" u="none" strike="noStrike" cap="none">
                          <a:solidFill>
                            <a:srgbClr val="C41A1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"datadog"</a:t>
                      </a:r>
                      <a:r>
                        <a:rPr lang="en" sz="1100" u="none" strike="noStrike" cap="none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1100" u="none" strike="noStrike" cap="none">
                        <a:solidFill>
                          <a:srgbClr val="555555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555"/>
                        </a:buClr>
                        <a:buSzPts val="1100"/>
                        <a:buFont typeface="Courier New"/>
                        <a:buNone/>
                      </a:pPr>
                      <a:r>
                        <a:rPr lang="en" sz="1100" u="none" strike="noStrike" cap="none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1100" u="none" strike="noStrike" cap="none">
                          <a:solidFill>
                            <a:srgbClr val="C41A1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"pwd"</a:t>
                      </a:r>
                      <a:r>
                        <a:rPr lang="en" sz="1100" u="none" strike="noStrike" cap="none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</a:t>
                      </a:r>
                      <a:r>
                        <a:rPr lang="en" sz="1100" u="none" strike="noStrike" cap="none">
                          <a:solidFill>
                            <a:srgbClr val="C41A1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"&lt;UNIQUEPASSWORD&gt;"</a:t>
                      </a:r>
                      <a:r>
                        <a:rPr lang="en" sz="1100" u="none" strike="noStrike" cap="none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1100" u="none" strike="noStrike" cap="none">
                        <a:solidFill>
                          <a:srgbClr val="555555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555"/>
                        </a:buClr>
                        <a:buSzPts val="1100"/>
                        <a:buFont typeface="Courier New"/>
                        <a:buNone/>
                      </a:pPr>
                      <a:r>
                        <a:rPr lang="en" sz="1100" u="none" strike="noStrike" cap="none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1100" u="none" strike="noStrike" cap="none">
                          <a:solidFill>
                            <a:srgbClr val="C41A1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"roles"</a:t>
                      </a:r>
                      <a:r>
                        <a:rPr lang="en" sz="1100" u="none" strike="noStrike" cap="none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</a:t>
                      </a:r>
                      <a:r>
                        <a:rPr lang="en" sz="1100" u="none" strike="noStrike" cap="none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endParaRPr sz="1100" u="none" strike="noStrike" cap="none">
                        <a:solidFill>
                          <a:srgbClr val="555555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555"/>
                        </a:buClr>
                        <a:buSzPts val="1100"/>
                        <a:buFont typeface="Courier New"/>
                        <a:buNone/>
                      </a:pPr>
                      <a:r>
                        <a:rPr lang="en" sz="1100" u="none" strike="noStrike" cap="none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1100" u="none" strike="noStrike" cap="none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r>
                        <a:rPr lang="en" sz="1100" u="none" strike="noStrike" cap="none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role: </a:t>
                      </a:r>
                      <a:r>
                        <a:rPr lang="en" sz="1100" u="none" strike="noStrike" cap="none">
                          <a:solidFill>
                            <a:srgbClr val="C41A1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"read"</a:t>
                      </a:r>
                      <a:r>
                        <a:rPr lang="en" sz="1100" u="none" strike="noStrike" cap="none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db: </a:t>
                      </a:r>
                      <a:r>
                        <a:rPr lang="en" sz="1100" u="none" strike="noStrike" cap="none">
                          <a:solidFill>
                            <a:srgbClr val="C41A1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"admin"</a:t>
                      </a:r>
                      <a:r>
                        <a:rPr lang="en" sz="1100" u="none" strike="noStrike" cap="none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100" u="none" strike="noStrike" cap="none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r>
                        <a:rPr lang="en" sz="1100" u="none" strike="noStrike" cap="none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1100" u="none" strike="noStrike" cap="none">
                        <a:solidFill>
                          <a:srgbClr val="555555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555"/>
                        </a:buClr>
                        <a:buSzPts val="1100"/>
                        <a:buFont typeface="Courier New"/>
                        <a:buNone/>
                      </a:pPr>
                      <a:r>
                        <a:rPr lang="en" sz="1100" u="none" strike="noStrike" cap="none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1100" u="none" strike="noStrike" cap="none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r>
                        <a:rPr lang="en" sz="1100" u="none" strike="noStrike" cap="none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role: </a:t>
                      </a:r>
                      <a:r>
                        <a:rPr lang="en" sz="1100" u="none" strike="noStrike" cap="none">
                          <a:solidFill>
                            <a:srgbClr val="C41A1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"clusterMonitor"</a:t>
                      </a:r>
                      <a:r>
                        <a:rPr lang="en" sz="1100" u="none" strike="noStrike" cap="none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db: </a:t>
                      </a:r>
                      <a:r>
                        <a:rPr lang="en" sz="1100" u="none" strike="noStrike" cap="none">
                          <a:solidFill>
                            <a:srgbClr val="C41A1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"admin"</a:t>
                      </a:r>
                      <a:r>
                        <a:rPr lang="en" sz="1100" u="none" strike="noStrike" cap="none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100" u="none" strike="noStrike" cap="none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r>
                        <a:rPr lang="en" sz="1100" u="none" strike="noStrike" cap="none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1100" u="none" strike="noStrike" cap="none">
                        <a:solidFill>
                          <a:srgbClr val="555555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555"/>
                        </a:buClr>
                        <a:buSzPts val="1100"/>
                        <a:buFont typeface="Courier New"/>
                        <a:buNone/>
                      </a:pPr>
                      <a:r>
                        <a:rPr lang="en" sz="1100" u="none" strike="noStrike" cap="none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1100" u="none" strike="noStrike" cap="none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r>
                        <a:rPr lang="en" sz="1100" u="none" strike="noStrike" cap="none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role: </a:t>
                      </a:r>
                      <a:r>
                        <a:rPr lang="en" sz="1100" u="none" strike="noStrike" cap="none">
                          <a:solidFill>
                            <a:srgbClr val="C41A1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"readWrite"</a:t>
                      </a:r>
                      <a:r>
                        <a:rPr lang="en" sz="1100" u="none" strike="noStrike" cap="none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db: </a:t>
                      </a:r>
                      <a:r>
                        <a:rPr lang="en" sz="1100" u="none" strike="noStrike" cap="none">
                          <a:solidFill>
                            <a:srgbClr val="C41A16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"local"</a:t>
                      </a:r>
                      <a:r>
                        <a:rPr lang="en" sz="1100" u="none" strike="noStrike" cap="none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100" u="none" strike="noStrike" cap="none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 u="none" strike="noStrike" cap="none">
                        <a:solidFill>
                          <a:srgbClr val="555555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555"/>
                        </a:buClr>
                        <a:buSzPts val="1100"/>
                        <a:buFont typeface="Courier New"/>
                        <a:buNone/>
                      </a:pPr>
                      <a:r>
                        <a:rPr lang="en" sz="1100" u="none" strike="noStrike" cap="none">
                          <a:solidFill>
                            <a:srgbClr val="55555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1100" u="none" strike="noStrike" cap="none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100" u="none" strike="noStrike" cap="none">
                        <a:solidFill>
                          <a:srgbClr val="555555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101600" marR="10160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Courier New"/>
                        <a:buNone/>
                      </a:pPr>
                      <a:r>
                        <a:rPr lang="en" sz="1100" u="none" strike="noStrike" cap="none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})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ockwell"/>
                        <a:buNone/>
                      </a:pPr>
                      <a:r>
                        <a:rPr lang="en" sz="1100" u="none" strike="noStrike" cap="none"/>
                        <a:t>Cifrado de Conexiones 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ockwell"/>
                        <a:buNone/>
                      </a:pPr>
                      <a:r>
                        <a:rPr lang="en" sz="1100" u="none" strike="noStrike" cap="none"/>
                        <a:t>TLS/SSL</a:t>
                      </a:r>
                      <a:endParaRPr sz="1100" u="none" strike="noStrike" cap="none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14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ockwell"/>
                        <a:buNone/>
                      </a:pPr>
                      <a:r>
                        <a:rPr lang="en" sz="1100" u="none" strike="noStrike" cap="none"/>
                        <a:t>Auditoria de actividad en el sistema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ckwell"/>
                        <a:buChar char="-"/>
                      </a:pPr>
                      <a:r>
                        <a:rPr lang="en" sz="1100" u="none" strike="noStrike" cap="none"/>
                        <a:t>Versión empresarial permite registrar eventos en bitácoras</a:t>
                      </a:r>
                      <a:endParaRPr sz="110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ckwell"/>
                        <a:buChar char="-"/>
                      </a:pPr>
                      <a:r>
                        <a:rPr lang="en" sz="1100" u="none" strike="noStrike" cap="none"/>
                        <a:t>Ejemplo de eventos: crear/eliminar colección,  autenticación a base de datos, operaciones de lectura/escritura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75"/>
              <a:buNone/>
            </a:pPr>
            <a:r>
              <a:rPr lang="en"/>
              <a:t>Seguridad - MongoDB</a:t>
            </a:r>
            <a:endParaRPr/>
          </a:p>
        </p:txBody>
      </p:sp>
      <p:graphicFrame>
        <p:nvGraphicFramePr>
          <p:cNvPr id="246" name="Google Shape;246;p1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{A4DFAA22-9F33-460B-8C46-4AF331C0A91D}</a:tableStyleId>
              </a:tblPr>
              <a:tblGrid>
                <a:gridCol w="1596700"/>
                <a:gridCol w="7547300"/>
              </a:tblGrid>
              <a:tr h="3644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Rockwell"/>
                        <a:buNone/>
                      </a:pPr>
                      <a:r>
                        <a:rPr lang="en" sz="1350" u="none" strike="noStrike" cap="none"/>
                        <a:t>Cifrado de datos en reposo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ckwell"/>
                        <a:buChar char="-"/>
                      </a:pPr>
                      <a:r>
                        <a:rPr lang="en" sz="1350" u="none" strike="noStrike" cap="none"/>
                        <a:t>Cifrado de campos del documento</a:t>
                      </a: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Rockwell"/>
                        <a:buNone/>
                      </a:pP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Rockwell"/>
                        <a:buNone/>
                      </a:pP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Rockwell"/>
                        <a:buNone/>
                      </a:pP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Rockwell"/>
                        <a:buNone/>
                      </a:pP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Rockwell"/>
                        <a:buNone/>
                      </a:pP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Rockwell"/>
                        <a:buNone/>
                      </a:pP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Rockwell"/>
                        <a:buNone/>
                      </a:pP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Rockwell"/>
                        <a:buNone/>
                      </a:pP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Rockwell"/>
                        <a:buNone/>
                      </a:pP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Rockwell"/>
                        <a:buNone/>
                      </a:pP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ckwell"/>
                        <a:buChar char="-"/>
                      </a:pPr>
                      <a:r>
                        <a:rPr lang="en" sz="1350" u="none" strike="noStrike" cap="none"/>
                        <a:t>Cifrado de archivos de base de datos: /data  (versión empresarial)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ckwell"/>
                        <a:buChar char="-"/>
                      </a:pPr>
                      <a:r>
                        <a:rPr lang="en" sz="1350" u="none" strike="noStrike" cap="none"/>
                        <a:t>Otras soluciones para cifrado de archivos de base de datos: Vormetric</a:t>
                      </a: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Rockwell"/>
                        <a:buNone/>
                      </a:pPr>
                      <a:endParaRPr sz="1350" b="1" u="none" strike="noStrike" cap="none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247" name="Google Shape;24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9200" y="442847"/>
            <a:ext cx="2151575" cy="16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442847"/>
            <a:ext cx="4117351" cy="16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9200" y="2837796"/>
            <a:ext cx="2151575" cy="71820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16"/>
          <p:cNvGrpSpPr/>
          <p:nvPr/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255" name="Google Shape;255;p1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8" name="Google Shape;258;p16"/>
          <p:cNvSpPr txBox="1">
            <a:spLocks noGrp="1"/>
          </p:cNvSpPr>
          <p:nvPr>
            <p:ph type="title"/>
          </p:nvPr>
        </p:nvSpPr>
        <p:spPr>
          <a:xfrm>
            <a:off x="914400" y="1968246"/>
            <a:ext cx="7543800" cy="120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Rockwell"/>
              <a:buNone/>
            </a:pPr>
            <a:r>
              <a:rPr lang="en" sz="4860">
                <a:solidFill>
                  <a:schemeClr val="lt1"/>
                </a:solidFill>
              </a:rPr>
              <a:t>GRACIAS POR SU ATENCIÓN</a:t>
            </a:r>
            <a:endParaRPr sz="486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75"/>
              <a:buNone/>
            </a:pPr>
            <a:r>
              <a:rPr lang="en"/>
              <a:t>Descripción del modelo de datos</a:t>
            </a:r>
            <a:endParaRPr/>
          </a:p>
        </p:txBody>
      </p:sp>
      <p:sp>
        <p:nvSpPr>
          <p:cNvPr id="140" name="Google Shape;140;p2"/>
          <p:cNvSpPr txBox="1"/>
          <p:nvPr/>
        </p:nvSpPr>
        <p:spPr>
          <a:xfrm>
            <a:off x="1513547" y="722259"/>
            <a:ext cx="3337854" cy="2277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No relacional</a:t>
            </a:r>
            <a:endParaRPr/>
          </a:p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Aplicaciones de contenido como blogs y plataformas de video</a:t>
            </a:r>
            <a:endParaRPr/>
          </a:p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Agrupamiento por colecciones</a:t>
            </a:r>
            <a:endParaRPr/>
          </a:p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Incluir nuevos datos sin afectar la estructura </a:t>
            </a:r>
            <a:endParaRPr/>
          </a:p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1" name="Google Shape;141;p2" descr="Base de datos orientada a documentos - Diego Calv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7299" y="722259"/>
            <a:ext cx="3898265" cy="2595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75"/>
              <a:buNone/>
            </a:pPr>
            <a:r>
              <a:rPr lang="en"/>
              <a:t>Descripción del modelo de datos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75"/>
              <a:buNone/>
            </a:pPr>
            <a:endParaRPr/>
          </a:p>
        </p:txBody>
      </p:sp>
      <p:sp>
        <p:nvSpPr>
          <p:cNvPr id="147" name="Google Shape;147;p3"/>
          <p:cNvSpPr txBox="1"/>
          <p:nvPr/>
        </p:nvSpPr>
        <p:spPr>
          <a:xfrm>
            <a:off x="1624331" y="236015"/>
            <a:ext cx="3337854" cy="1415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Consulta de documentos o columnas</a:t>
            </a:r>
            <a:endParaRPr/>
          </a:p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Modelo flexible, escritura rápida y rendimiento</a:t>
            </a:r>
            <a:endParaRPr/>
          </a:p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8" name="Google Shape;148;p3"/>
          <p:cNvPicPr preferRelativeResize="0"/>
          <p:nvPr/>
        </p:nvPicPr>
        <p:blipFill rotWithShape="1">
          <a:blip r:embed="rId3">
            <a:alphaModFix/>
          </a:blip>
          <a:srcRect l="12082" t="38266" r="16111" b="28877"/>
          <a:stretch/>
        </p:blipFill>
        <p:spPr>
          <a:xfrm>
            <a:off x="1624331" y="1727199"/>
            <a:ext cx="6565900" cy="168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 txBox="1"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75"/>
              <a:buNone/>
            </a:pPr>
            <a:r>
              <a:rPr lang="en"/>
              <a:t>Sistema representativo del modelo </a:t>
            </a:r>
            <a:endParaRPr/>
          </a:p>
        </p:txBody>
      </p:sp>
      <p:pic>
        <p:nvPicPr>
          <p:cNvPr id="154" name="Google Shape;154;p4" descr="Bases de datos NoSQL orientadas a document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381000"/>
            <a:ext cx="44704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4"/>
          <p:cNvSpPr txBox="1"/>
          <p:nvPr/>
        </p:nvSpPr>
        <p:spPr>
          <a:xfrm>
            <a:off x="1411948" y="1044476"/>
            <a:ext cx="3058453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Integrar diferentes documentos en un almacén</a:t>
            </a:r>
            <a:endParaRPr/>
          </a:p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Sin seguir un esquema </a:t>
            </a:r>
            <a:endParaRPr/>
          </a:p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Se trabaja con un formato de archivos para documentos y otro para datos</a:t>
            </a:r>
            <a:endParaRPr/>
          </a:p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75"/>
              <a:buNone/>
            </a:pPr>
            <a:r>
              <a:rPr lang="en"/>
              <a:t>Sistema representativo del modelo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75"/>
              <a:buNone/>
            </a:pPr>
            <a:endParaRPr/>
          </a:p>
        </p:txBody>
      </p:sp>
      <p:sp>
        <p:nvSpPr>
          <p:cNvPr id="161" name="Google Shape;161;p5"/>
          <p:cNvSpPr txBox="1"/>
          <p:nvPr/>
        </p:nvSpPr>
        <p:spPr>
          <a:xfrm>
            <a:off x="1513547" y="806479"/>
            <a:ext cx="3058453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Asignación de una clave </a:t>
            </a:r>
            <a:endParaRPr/>
          </a:p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Identificador único puede ser una cadena simple o una ruta </a:t>
            </a:r>
            <a:endParaRPr/>
          </a:p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Comprobación con los documentos para extracción de datos</a:t>
            </a:r>
            <a:endParaRPr/>
          </a:p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62" name="Google Shape;162;p5" descr="Como pasar de SQL a NoSQL sin sufrir | by Marcela Sena | TechWo | Mediu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2831" y="568483"/>
            <a:ext cx="4211169" cy="303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Documento formato JSON</a:t>
            </a:r>
            <a:endParaRPr/>
          </a:p>
        </p:txBody>
      </p:sp>
      <p:pic>
        <p:nvPicPr>
          <p:cNvPr id="168" name="Google Shape;16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3338" y="340242"/>
            <a:ext cx="3177323" cy="314723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75"/>
              <a:buNone/>
            </a:pPr>
            <a:r>
              <a:rPr lang="en"/>
              <a:t>Documento formato BSON</a:t>
            </a:r>
            <a:endParaRPr/>
          </a:p>
        </p:txBody>
      </p:sp>
      <p:pic>
        <p:nvPicPr>
          <p:cNvPr id="174" name="Google Shape;17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803" y="540425"/>
            <a:ext cx="4199501" cy="27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75"/>
              <a:buNone/>
            </a:pPr>
            <a:r>
              <a:rPr lang="en"/>
              <a:t>Documentos formato YAML</a:t>
            </a:r>
            <a:endParaRPr/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 l="1836" t="811" r="51528" b="-811"/>
          <a:stretch/>
        </p:blipFill>
        <p:spPr>
          <a:xfrm>
            <a:off x="2681176" y="464621"/>
            <a:ext cx="3781647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75"/>
              <a:buNone/>
            </a:pPr>
            <a:r>
              <a:rPr lang="en"/>
              <a:t>Documento formato XML</a:t>
            </a:r>
            <a:endParaRPr/>
          </a:p>
        </p:txBody>
      </p:sp>
      <p:pic>
        <p:nvPicPr>
          <p:cNvPr id="186" name="Google Shape;18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6724" y="759111"/>
            <a:ext cx="3809648" cy="2412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tras en madera">
  <a:themeElements>
    <a:clrScheme name="Letras en madera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etras en madera">
  <a:themeElements>
    <a:clrScheme name="Letras en madera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Presentación en pantalla (16:9)</PresentationFormat>
  <Paragraphs>83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Calibri</vt:lpstr>
      <vt:lpstr>Courier New</vt:lpstr>
      <vt:lpstr>Noto Sans Symbols</vt:lpstr>
      <vt:lpstr>Proxima Nova</vt:lpstr>
      <vt:lpstr>Montserrat</vt:lpstr>
      <vt:lpstr>Rockwell</vt:lpstr>
      <vt:lpstr>Letras en madera</vt:lpstr>
      <vt:lpstr>Letras en madera</vt:lpstr>
      <vt:lpstr>MODELO DE DATOS DE DOCUMENTOS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SU ATENCIÓN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DATOS DE DOCUMENTOS</dc:title>
  <dc:creator>Luis Enrique López</dc:creator>
  <cp:lastModifiedBy>UPAEP</cp:lastModifiedBy>
  <cp:revision>1</cp:revision>
  <dcterms:created xsi:type="dcterms:W3CDTF">2020-09-08T01:42:33Z</dcterms:created>
  <dcterms:modified xsi:type="dcterms:W3CDTF">2020-09-22T22:33:32Z</dcterms:modified>
</cp:coreProperties>
</file>