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64" r:id="rId10"/>
    <p:sldId id="265" r:id="rId11"/>
    <p:sldId id="280" r:id="rId12"/>
    <p:sldId id="267" r:id="rId13"/>
    <p:sldId id="268" r:id="rId14"/>
    <p:sldId id="284" r:id="rId15"/>
    <p:sldId id="28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La+QP6gTG2QvBM/T39u3+ni75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675A7934-7E33-472D-88D7-4FE577DCFEB3}">
  <a:tblStyle styleId="{675A7934-7E33-472D-88D7-4FE577DCFEB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636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281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9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A3B1673-10B7-45D5-A642-B1E20EB48A0A}" type="datetime1">
              <a:rPr lang="es-MX" smtClean="0"/>
              <a:t>22/09/2020</a:t>
            </a:fld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26" name="Google Shape;26;p2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4C8EF15-C43C-41A1-8D54-728F2D44C8EA}" type="datetime1">
              <a:rPr lang="es-MX" smtClean="0"/>
              <a:t>22/09/2020</a:t>
            </a:fld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2532F7E-DCAE-4E4C-BAAC-813B182AC410}" type="datetime1">
              <a:rPr lang="es-MX" smtClean="0"/>
              <a:t>22/09/2020</a:t>
            </a:fld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CF868F5-CF30-445D-A316-662F77A3CA12}" type="datetime1">
              <a:rPr lang="es-MX" smtClean="0"/>
              <a:t>22/09/2020</a:t>
            </a:fld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F6AC53C-80F2-40D2-8B5D-E70D96192EE5}" type="datetime1">
              <a:rPr lang="es-MX" smtClean="0"/>
              <a:t>22/09/2020</a:t>
            </a:fld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B12C376-3089-4E52-AA83-6E2F9A547B41}" type="datetime1">
              <a:rPr lang="es-MX" smtClean="0"/>
              <a:t>22/09/2020</a:t>
            </a:fld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B2112E-B681-4DB3-946D-CE99BE93EB18}" type="datetime1">
              <a:rPr lang="es-MX" smtClean="0"/>
              <a:t>22/09/2020</a:t>
            </a:fld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54" name="Google Shape;54;p27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E48D351-06E2-40A2-BC6C-43D5414EBADE}" type="datetime1">
              <a:rPr lang="es-MX" smtClean="0"/>
              <a:t>22/09/2020</a:t>
            </a:fld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19FD647-7786-4330-964C-67A0FA66E828}" type="datetime1">
              <a:rPr lang="es-MX" smtClean="0"/>
              <a:t>22/09/2020</a:t>
            </a:fld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9464A26-B948-4FBE-A2BF-B01872F1AB49}" type="datetime1">
              <a:rPr lang="es-MX" smtClean="0"/>
              <a:t>22/09/2020</a:t>
            </a:fld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7FEB729-A93F-4BD1-9394-E43C5A7463C4}" type="datetime1">
              <a:rPr lang="es-MX" smtClean="0"/>
              <a:t>22/09/2020</a:t>
            </a:fld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966399C-2FDD-4BAF-BB3F-0ED079739076}" type="datetime1">
              <a:rPr lang="es-MX" smtClean="0"/>
              <a:t>22/09/2020</a:t>
            </a:fld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MX" smtClean="0"/>
              <a:t>ALMACENES Y PROCESAMIENTO DE DATOS</a:t>
            </a:r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cxnSp>
        <p:nvCxnSpPr>
          <p:cNvPr id="17" name="Google Shape;17;p2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t="19116" r="9089" b="895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477981" y="1122363"/>
            <a:ext cx="4491584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alibri"/>
              <a:buNone/>
            </a:pPr>
            <a:r>
              <a:rPr lang="es-MX" sz="4800" dirty="0">
                <a:latin typeface="Times New Roman" pitchFamily="18" charset="0"/>
                <a:cs typeface="Times New Roman" pitchFamily="18" charset="0"/>
              </a:rPr>
              <a:t>Modelo de Datos Orientado a Grafos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2D193C8-7060-4453-84B3-7F6D5E957F6F}" type="datetime1">
              <a:rPr lang="es-MX" smtClean="0"/>
              <a:t>22/09/2020</a:t>
            </a:fld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-1717806" y="437397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MX" sz="186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Equipo: </a:t>
            </a:r>
            <a:r>
              <a:rPr lang="es-MX" sz="1860" b="1" i="0" u="none" strike="noStrike" cap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Datafinders</a:t>
            </a:r>
            <a:endParaRPr sz="1860" b="1" i="0" u="none" strike="noStrike" cap="none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MX" sz="186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Allison Audrey </a:t>
            </a:r>
            <a:r>
              <a:rPr lang="es-MX" sz="1860" b="0" i="1" u="none" strike="noStrike" cap="none" dirty="0" err="1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Anzaldo</a:t>
            </a:r>
            <a:r>
              <a:rPr lang="es-MX" sz="186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Barrón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MX" sz="186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Daniel Peregrina Camacho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MX" sz="186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Esteban Pérez Flores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lang="es-MX" sz="1860" b="0" i="1" u="none" strike="noStrike" cap="none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Alejandro Rondero Garcia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>
            <a:spLocks noGrp="1"/>
          </p:cNvSpPr>
          <p:nvPr>
            <p:ph type="title"/>
          </p:nvPr>
        </p:nvSpPr>
        <p:spPr>
          <a:xfrm>
            <a:off x="262392" y="1555499"/>
            <a:ext cx="5064981" cy="235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>
              <a:buSzPts val="4800"/>
            </a:pPr>
            <a:r>
              <a:rPr lang="es-MX" sz="60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Independencia de datos</a:t>
            </a:r>
            <a:endParaRPr sz="6000" b="1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0"/>
          <p:cNvSpPr txBox="1">
            <a:spLocks noGrp="1"/>
          </p:cNvSpPr>
          <p:nvPr>
            <p:ph type="body" idx="1"/>
          </p:nvPr>
        </p:nvSpPr>
        <p:spPr>
          <a:xfrm>
            <a:off x="6096007" y="1835315"/>
            <a:ext cx="5343688" cy="266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sistema de SGBG sigue los principios básicos de un SGBD estándar (</a:t>
            </a:r>
            <a:r>
              <a:rPr lang="es-MX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Migani</a:t>
            </a: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Vera, 2019), es decir, sigue también la independencia física y lógica. 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99D9E89D-E7BD-4F48-B7C0-FB9FA3C35684}" type="datetime1">
              <a:rPr lang="es-MX" smtClean="0"/>
              <a:t>22/09/2020</a:t>
            </a:fld>
            <a:endParaRPr/>
          </a:p>
        </p:txBody>
      </p:sp>
      <p:sp>
        <p:nvSpPr>
          <p:cNvPr id="252" name="Google Shape;252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/>
          <p:nvPr/>
        </p:nvSpPr>
        <p:spPr>
          <a:xfrm>
            <a:off x="1150965" y="1616357"/>
            <a:ext cx="10860258" cy="46037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10058400" cy="1037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s-MX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Navegación de Información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236" name="Google Shape;236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237" name="Google Shape;237;p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06A2540-0931-426F-8F9B-0226E35D9D5B}" type="datetime1">
              <a:rPr lang="es-MX" smtClean="0"/>
              <a:t>22/09/2020</a:t>
            </a:fld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sp>
        <p:nvSpPr>
          <p:cNvPr id="9" name="Google Shape;258;p11"/>
          <p:cNvSpPr txBox="1">
            <a:spLocks/>
          </p:cNvSpPr>
          <p:nvPr/>
        </p:nvSpPr>
        <p:spPr>
          <a:xfrm>
            <a:off x="838200" y="1146261"/>
            <a:ext cx="10515600" cy="940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SzPts val="2800"/>
              <a:buNone/>
            </a:pP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este modelo aparenta asociar libremente los nodos que la conforman, añadir propiedades y relaciones de manera arbitraria; sin embargo, para poder navegar entre la información es necesario tomar en cuenta:</a:t>
            </a:r>
            <a:endParaRPr lang="es-MX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" name="Google Shape;261;p11"/>
          <p:cNvSpPr txBox="1"/>
          <p:nvPr/>
        </p:nvSpPr>
        <p:spPr>
          <a:xfrm>
            <a:off x="2256845" y="3000460"/>
            <a:ext cx="10515600" cy="40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marR="0" lvl="0" indent="-127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clasificaciones por tipos de nodos.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" name="Google Shape;262;p11"/>
          <p:cNvSpPr txBox="1"/>
          <p:nvPr/>
        </p:nvSpPr>
        <p:spPr>
          <a:xfrm>
            <a:off x="838200" y="4973259"/>
            <a:ext cx="10515600" cy="55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Esto generará una restricción para minimizar los posibles </a:t>
            </a:r>
            <a:r>
              <a:rPr lang="es-MX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errores.</a:t>
            </a:r>
            <a:endParaRPr dirty="0"/>
          </a:p>
        </p:txBody>
      </p:sp>
      <p:sp>
        <p:nvSpPr>
          <p:cNvPr id="12" name="Google Shape;263;p11"/>
          <p:cNvSpPr txBox="1"/>
          <p:nvPr/>
        </p:nvSpPr>
        <p:spPr>
          <a:xfrm>
            <a:off x="2256845" y="4218258"/>
            <a:ext cx="10515600" cy="40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indent="-127000" algn="just">
              <a:lnSpc>
                <a:spcPct val="90000"/>
              </a:lnSpc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Relaciones relevantes para abordar la problemática origen.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3" name="Google Shape;264;p11" descr="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2445" y="274614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65;p11" descr="Conexion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2445" y="399174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14 Rectángulo"/>
          <p:cNvSpPr/>
          <p:nvPr/>
        </p:nvSpPr>
        <p:spPr>
          <a:xfrm>
            <a:off x="8131635" y="5846850"/>
            <a:ext cx="3244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Times New Roman"/>
                <a:ea typeface="Times New Roman"/>
                <a:cs typeface="Times New Roman"/>
                <a:sym typeface="Times New Roman"/>
              </a:rPr>
              <a:t>Créditos de las imágenes a Sancho  </a:t>
            </a:r>
            <a:r>
              <a:rPr lang="es-MX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s-MX" dirty="0" smtClean="0">
                <a:latin typeface="Times New Roman"/>
                <a:ea typeface="Times New Roman"/>
                <a:cs typeface="Times New Roman"/>
                <a:sym typeface="Times New Roman"/>
              </a:rPr>
              <a:t>2008)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237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2" name="Google Shape;272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12"/>
          <p:cNvSpPr/>
          <p:nvPr/>
        </p:nvSpPr>
        <p:spPr>
          <a:xfrm>
            <a:off x="0" y="0"/>
            <a:ext cx="12192000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5098772" y="1332068"/>
            <a:ext cx="6574973" cy="367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latin typeface="Times New Roman"/>
                <a:ea typeface="Times New Roman"/>
                <a:cs typeface="Times New Roman"/>
                <a:sym typeface="Calibri"/>
              </a:rPr>
              <a:t>De acuerdo con Lombardi (2018), grafos utiliza el modelo de consistencia ACID para la realización de transacciones:</a:t>
            </a:r>
            <a:endParaRPr sz="2400" dirty="0">
              <a:latin typeface="Times New Roman"/>
              <a:ea typeface="Times New Roman"/>
              <a:cs typeface="Times New Roman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Calibri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s-MX" sz="2400" dirty="0">
                <a:latin typeface="Times New Roman"/>
                <a:ea typeface="Times New Roman"/>
                <a:cs typeface="Times New Roman"/>
                <a:sym typeface="Calibri"/>
              </a:rPr>
              <a:t>Atomicidad.- Si una de las múltiples operaciones falla, toda la transacción se invalida.</a:t>
            </a:r>
            <a:endParaRPr sz="2400" dirty="0">
              <a:latin typeface="Times New Roman"/>
              <a:ea typeface="Times New Roman"/>
              <a:cs typeface="Times New Roman"/>
              <a:sym typeface="Calibri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s-MX" sz="2400" dirty="0">
                <a:latin typeface="Times New Roman"/>
                <a:ea typeface="Times New Roman"/>
                <a:cs typeface="Times New Roman"/>
                <a:sym typeface="Calibri"/>
              </a:rPr>
              <a:t>Consistencia.- Asegurar la integridad de la base de datos.</a:t>
            </a:r>
            <a:endParaRPr sz="2400" dirty="0">
              <a:latin typeface="Times New Roman"/>
              <a:ea typeface="Times New Roman"/>
              <a:cs typeface="Times New Roman"/>
              <a:sym typeface="Calibri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s-MX" sz="2400" dirty="0">
                <a:latin typeface="Times New Roman"/>
                <a:ea typeface="Times New Roman"/>
                <a:cs typeface="Times New Roman"/>
                <a:sym typeface="Calibri"/>
              </a:rPr>
              <a:t>Aislamiento.- Asegurar que una transacción no afecte a otra.</a:t>
            </a:r>
            <a:endParaRPr sz="2400" dirty="0">
              <a:latin typeface="Times New Roman"/>
              <a:ea typeface="Times New Roman"/>
              <a:cs typeface="Times New Roman"/>
              <a:sym typeface="Calibri"/>
            </a:endParaRPr>
          </a:p>
          <a:p>
            <a:pPr marL="285750" marR="0" lvl="0" indent="-2857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•"/>
            </a:pPr>
            <a:r>
              <a:rPr lang="es-MX" sz="2400" dirty="0">
                <a:latin typeface="Times New Roman"/>
                <a:ea typeface="Times New Roman"/>
                <a:cs typeface="Times New Roman"/>
                <a:sym typeface="Calibri"/>
              </a:rPr>
              <a:t>Durabilidad.- Asegurar que los cambios realizados a los datos persistan en la base de datos.</a:t>
            </a:r>
            <a:endParaRPr sz="2400" dirty="0">
              <a:latin typeface="Times New Roman"/>
              <a:ea typeface="Times New Roman"/>
              <a:cs typeface="Times New Roman"/>
              <a:sym typeface="Calibri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6E96A8-2EDF-4E18-BB42-1FFF6010F712}" type="datetime1">
              <a:rPr lang="es-MX" smtClean="0"/>
              <a:t>22/09/2020</a:t>
            </a:fld>
            <a:endParaRPr/>
          </a:p>
        </p:txBody>
      </p:sp>
      <p:sp>
        <p:nvSpPr>
          <p:cNvPr id="281" name="Google Shape;28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ALMACENES Y PROCESAMIENTO DE DATOS</a:t>
            </a:r>
            <a:endParaRPr/>
          </a:p>
        </p:txBody>
      </p:sp>
      <p:sp>
        <p:nvSpPr>
          <p:cNvPr id="14" name="Google Shape;246;p10"/>
          <p:cNvSpPr txBox="1">
            <a:spLocks/>
          </p:cNvSpPr>
          <p:nvPr/>
        </p:nvSpPr>
        <p:spPr>
          <a:xfrm>
            <a:off x="33791" y="1303708"/>
            <a:ext cx="5064981" cy="2350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3F3F3F"/>
              </a:buClr>
              <a:buSzPts val="4800"/>
              <a:buFont typeface="Times New Roman"/>
              <a:buNone/>
            </a:pPr>
            <a:r>
              <a:rPr lang="es-MX" sz="6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endParaRPr lang="es-MX" sz="6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/>
          <p:nvPr/>
        </p:nvSpPr>
        <p:spPr>
          <a:xfrm>
            <a:off x="1097280" y="4206240"/>
            <a:ext cx="10238127" cy="36512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1955540" y="476671"/>
            <a:ext cx="8280920" cy="75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s-MX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endParaRPr sz="4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882869" y="1233516"/>
            <a:ext cx="104525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Teorema CAP</a:t>
            </a:r>
            <a:endParaRPr dirty="0"/>
          </a:p>
        </p:txBody>
      </p:sp>
      <p:sp>
        <p:nvSpPr>
          <p:cNvPr id="292" name="Google Shape;292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A325A24-610C-4D8D-AC84-59D7BA43E89D}" type="datetime1">
              <a:rPr lang="es-MX" smtClean="0"/>
              <a:t>22/09/2020</a:t>
            </a:fld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pic>
        <p:nvPicPr>
          <p:cNvPr id="11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382" y="1956138"/>
            <a:ext cx="5069897" cy="3513556"/>
          </a:xfrm>
          <a:prstGeom prst="rect">
            <a:avLst/>
          </a:prstGeom>
        </p:spPr>
      </p:pic>
      <p:sp>
        <p:nvSpPr>
          <p:cNvPr id="12" name="Google Shape;290;p13"/>
          <p:cNvSpPr txBox="1"/>
          <p:nvPr/>
        </p:nvSpPr>
        <p:spPr>
          <a:xfrm>
            <a:off x="8599276" y="5285048"/>
            <a:ext cx="28709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Fernández 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</a:t>
            </a:r>
            <a:r>
              <a:rPr lang="es-MX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9" name="Google Shape;291;p13"/>
          <p:cNvSpPr txBox="1"/>
          <p:nvPr/>
        </p:nvSpPr>
        <p:spPr>
          <a:xfrm>
            <a:off x="3982327" y="5654339"/>
            <a:ext cx="3696006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4. 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Teorema CAP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/>
          <p:nvPr/>
        </p:nvSpPr>
        <p:spPr>
          <a:xfrm>
            <a:off x="1097280" y="4206240"/>
            <a:ext cx="10238127" cy="36512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1955540" y="476671"/>
            <a:ext cx="8280920" cy="75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s-MX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endParaRPr sz="4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882869" y="1233516"/>
            <a:ext cx="1045253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Lombardi (2018) explica que para asegurar la redundancia y una alta disponibilidad de los datos se utiliza la arquitectura master-</a:t>
            </a:r>
            <a:r>
              <a:rPr lang="es-MX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r>
              <a:rPr lang="es-MX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pic>
        <p:nvPicPr>
          <p:cNvPr id="289" name="Google Shape;2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32" y="2701290"/>
            <a:ext cx="4007644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 txBox="1"/>
          <p:nvPr/>
        </p:nvSpPr>
        <p:spPr>
          <a:xfrm>
            <a:off x="7503418" y="5861266"/>
            <a:ext cx="468858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Crédito a  la imagen a Lombardi 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(2018</a:t>
            </a:r>
            <a:r>
              <a:rPr lang="es-MX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291" name="Google Shape;291;p13"/>
          <p:cNvSpPr txBox="1"/>
          <p:nvPr/>
        </p:nvSpPr>
        <p:spPr>
          <a:xfrm>
            <a:off x="4128186" y="2434361"/>
            <a:ext cx="3696006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Master-</a:t>
            </a:r>
            <a:r>
              <a:rPr lang="es-MX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A325A24-610C-4D8D-AC84-59D7BA43E89D}" type="datetime1">
              <a:rPr lang="es-MX" smtClean="0"/>
              <a:t>22/09/2020</a:t>
            </a:fld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3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/>
          <p:nvPr/>
        </p:nvSpPr>
        <p:spPr>
          <a:xfrm>
            <a:off x="1097280" y="4206240"/>
            <a:ext cx="10238127" cy="36512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1955540" y="476671"/>
            <a:ext cx="8280920" cy="75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s-MX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endParaRPr sz="4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7642746" y="5733608"/>
            <a:ext cx="3956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Crédito a 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imagen a Neo4j 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(2020) </a:t>
            </a:r>
            <a:endParaRPr dirty="0"/>
          </a:p>
        </p:txBody>
      </p:sp>
      <p:sp>
        <p:nvSpPr>
          <p:cNvPr id="292" name="Google Shape;292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EB74BB9F-863A-4454-8C0E-277C56E59D17}" type="datetime1">
              <a:rPr lang="es-MX" smtClean="0"/>
              <a:t>22/09/2020</a:t>
            </a:fld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662" y="2606539"/>
            <a:ext cx="4785899" cy="313803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64024" y="1502797"/>
            <a:ext cx="113139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Control de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acceso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x-none" sz="2800" dirty="0" smtClean="0">
                <a:latin typeface="Times New Roman" pitchFamily="18" charset="0"/>
                <a:cs typeface="Times New Roman" pitchFamily="18" charset="0"/>
              </a:rPr>
              <a:t>identidad y protocolo LDAP</a:t>
            </a:r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 (Protocolo Ligero de Acceso a Directorios - </a:t>
            </a:r>
            <a:r>
              <a:rPr lang="es-MX" sz="2800" dirty="0" err="1">
                <a:latin typeface="Times New Roman" pitchFamily="18" charset="0"/>
                <a:cs typeface="Times New Roman" pitchFamily="18" charset="0"/>
              </a:rPr>
              <a:t>Lightweight</a:t>
            </a:r>
            <a:r>
              <a:rPr lang="es-MX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2800" dirty="0" err="1">
                <a:latin typeface="Times New Roman" pitchFamily="18" charset="0"/>
                <a:cs typeface="Times New Roman" pitchFamily="18" charset="0"/>
              </a:rPr>
              <a:t>Directory</a:t>
            </a:r>
            <a:r>
              <a:rPr lang="es-MX" sz="2800" dirty="0">
                <a:latin typeface="Times New Roman" pitchFamily="18" charset="0"/>
                <a:cs typeface="Times New Roman" pitchFamily="18" charset="0"/>
              </a:rPr>
              <a:t> Access </a:t>
            </a:r>
            <a:r>
              <a:rPr lang="es-MX" sz="2800" dirty="0" err="1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s-MX" sz="28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x-none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x-none" dirty="0"/>
          </a:p>
        </p:txBody>
      </p:sp>
      <p:sp>
        <p:nvSpPr>
          <p:cNvPr id="9" name="Google Shape;291;p13"/>
          <p:cNvSpPr txBox="1"/>
          <p:nvPr/>
        </p:nvSpPr>
        <p:spPr>
          <a:xfrm>
            <a:off x="3780608" y="5733608"/>
            <a:ext cx="3696006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6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87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/>
          <p:nvPr/>
        </p:nvSpPr>
        <p:spPr>
          <a:xfrm>
            <a:off x="0" y="3726"/>
            <a:ext cx="6750334" cy="6858000"/>
          </a:xfrm>
          <a:prstGeom prst="rect">
            <a:avLst/>
          </a:prstGeom>
          <a:gradFill>
            <a:gsLst>
              <a:gs pos="0">
                <a:srgbClr val="1BADE4">
                  <a:alpha val="81960"/>
                </a:srgbClr>
              </a:gs>
              <a:gs pos="25000">
                <a:srgbClr val="1CADE4">
                  <a:alpha val="60000"/>
                </a:srgbClr>
              </a:gs>
              <a:gs pos="94000">
                <a:srgbClr val="95A9B9"/>
              </a:gs>
              <a:gs pos="100000">
                <a:srgbClr val="95A9B9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129133" y="802955"/>
            <a:ext cx="4266942" cy="14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Times New Roman"/>
              <a:buNone/>
            </a:pPr>
            <a:r>
              <a:rPr lang="es-MX" sz="3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Ejemplos de Herramientas de Visualización de Grafos</a:t>
            </a:r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body" idx="1"/>
          </p:nvPr>
        </p:nvSpPr>
        <p:spPr>
          <a:xfrm>
            <a:off x="7125519" y="2421682"/>
            <a:ext cx="4266601" cy="36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1206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s-MX" sz="1900" b="1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Gephi</a:t>
            </a:r>
            <a:r>
              <a:rPr lang="es-MX" sz="19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s-MX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 un software usado en estudios científicos y en análisis de datos de internet y redes sociales.</a:t>
            </a:r>
            <a:endParaRPr dirty="0"/>
          </a:p>
          <a:p>
            <a:pPr marL="91440" lvl="0" indent="-120650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s-MX" sz="1900" b="1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Graphviz</a:t>
            </a:r>
            <a:r>
              <a:rPr lang="es-MX" sz="19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s-MX" sz="19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una herramienta de visualización de grafos creada en código abierto.</a:t>
            </a:r>
            <a:endParaRPr dirty="0"/>
          </a:p>
          <a:p>
            <a:pPr marL="91440" lvl="0" indent="-120650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s-MX" sz="19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Sigma:</a:t>
            </a:r>
            <a:r>
              <a:rPr lang="es-MX" sz="19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una biblioteca construida en JavaScript. </a:t>
            </a:r>
            <a:endParaRPr dirty="0"/>
          </a:p>
          <a:p>
            <a:pPr marL="91440" lvl="0" indent="-120650" algn="just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s-MX" sz="1900" b="1" i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Cytoscape</a:t>
            </a:r>
            <a:r>
              <a:rPr lang="es-MX" sz="19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s-MX" sz="19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19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una plataforma de código abierto creada especialmente para la visualización de redes de interacción molecular.</a:t>
            </a:r>
            <a:endParaRPr dirty="0"/>
          </a:p>
        </p:txBody>
      </p:sp>
      <p:sp>
        <p:nvSpPr>
          <p:cNvPr id="302" name="Google Shape;30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5D67726-900D-43F6-86F9-E42610683347}" type="datetime1">
              <a:rPr lang="es-MX" smtClean="0"/>
              <a:t>22/09/2020</a:t>
            </a:fld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0" y="4162511"/>
            <a:ext cx="3242130" cy="2704964"/>
          </a:xfrm>
          <a:custGeom>
            <a:avLst/>
            <a:gdLst/>
            <a:ahLst/>
            <a:cxnLst/>
            <a:rect l="l" t="t" r="r" b="b"/>
            <a:pathLst>
              <a:path w="3242130" h="2704964" extrusionOk="0">
                <a:moveTo>
                  <a:pt x="1465277" y="0"/>
                </a:moveTo>
                <a:cubicBezTo>
                  <a:pt x="2446606" y="0"/>
                  <a:pt x="3242130" y="795524"/>
                  <a:pt x="3242130" y="1776853"/>
                </a:cubicBezTo>
                <a:cubicBezTo>
                  <a:pt x="3242130" y="2083519"/>
                  <a:pt x="3164442" y="2372039"/>
                  <a:pt x="3027674" y="2623807"/>
                </a:cubicBezTo>
                <a:lnTo>
                  <a:pt x="2978369" y="2704964"/>
                </a:lnTo>
                <a:lnTo>
                  <a:pt x="0" y="2704964"/>
                </a:lnTo>
                <a:lnTo>
                  <a:pt x="0" y="772542"/>
                </a:lnTo>
                <a:lnTo>
                  <a:pt x="94171" y="646610"/>
                </a:lnTo>
                <a:cubicBezTo>
                  <a:pt x="420072" y="251709"/>
                  <a:pt x="913280" y="0"/>
                  <a:pt x="1465277" y="0"/>
                </a:cubicBezTo>
                <a:close/>
              </a:path>
            </a:pathLst>
          </a:custGeom>
          <a:solidFill>
            <a:srgbClr val="FFFFFF"/>
          </a:solidFill>
          <a:ln w="15875" cap="flat" cmpd="sng">
            <a:solidFill>
              <a:srgbClr val="A2DE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3375971" y="2816635"/>
            <a:ext cx="2865340" cy="2865340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A2DE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1" y="1"/>
            <a:ext cx="4090921" cy="3465906"/>
          </a:xfrm>
          <a:custGeom>
            <a:avLst/>
            <a:gdLst/>
            <a:ahLst/>
            <a:cxnLst/>
            <a:rect l="l" t="t" r="r" b="b"/>
            <a:pathLst>
              <a:path w="4090921" h="3465906" extrusionOk="0">
                <a:moveTo>
                  <a:pt x="0" y="0"/>
                </a:moveTo>
                <a:lnTo>
                  <a:pt x="3746474" y="0"/>
                </a:lnTo>
                <a:lnTo>
                  <a:pt x="3817144" y="116327"/>
                </a:lnTo>
                <a:cubicBezTo>
                  <a:pt x="3991744" y="437737"/>
                  <a:pt x="4090921" y="806065"/>
                  <a:pt x="4090921" y="1197557"/>
                </a:cubicBezTo>
                <a:cubicBezTo>
                  <a:pt x="4090921" y="2450332"/>
                  <a:pt x="3075348" y="3465906"/>
                  <a:pt x="1822572" y="3465906"/>
                </a:cubicBezTo>
                <a:cubicBezTo>
                  <a:pt x="1117886" y="3465906"/>
                  <a:pt x="488252" y="3144572"/>
                  <a:pt x="72204" y="2640438"/>
                </a:cubicBezTo>
                <a:lnTo>
                  <a:pt x="0" y="2543882"/>
                </a:lnTo>
                <a:close/>
              </a:path>
            </a:pathLst>
          </a:custGeom>
          <a:solidFill>
            <a:srgbClr val="FFFFFF"/>
          </a:solidFill>
          <a:ln w="15875" cap="flat" cmpd="sng">
            <a:solidFill>
              <a:srgbClr val="A2DE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14" descr="Herramienta Geph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402" y="916149"/>
            <a:ext cx="3060569" cy="118342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4"/>
          <p:cNvSpPr/>
          <p:nvPr/>
        </p:nvSpPr>
        <p:spPr>
          <a:xfrm>
            <a:off x="4587227" y="457158"/>
            <a:ext cx="1964524" cy="1964524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A2DE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2412" y="979007"/>
            <a:ext cx="1354155" cy="9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4" descr="cytoscap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5402" y="5160451"/>
            <a:ext cx="2334611" cy="116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4" descr="Graphviz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76985" y="3317649"/>
            <a:ext cx="1863312" cy="186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4"/>
          <p:cNvSpPr txBox="1"/>
          <p:nvPr/>
        </p:nvSpPr>
        <p:spPr>
          <a:xfrm>
            <a:off x="3336918" y="6110720"/>
            <a:ext cx="294344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Crédito de las imágenes a la página de </a:t>
            </a:r>
            <a:r>
              <a:rPr lang="es-MX" sz="1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Grapheverywhere</a:t>
            </a:r>
            <a:r>
              <a:rPr lang="es-MX" sz="1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(2020)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/>
          <p:nvPr/>
        </p:nvSpPr>
        <p:spPr>
          <a:xfrm>
            <a:off x="5708905" y="0"/>
            <a:ext cx="6483095" cy="6858000"/>
          </a:xfrm>
          <a:prstGeom prst="rect">
            <a:avLst/>
          </a:prstGeom>
          <a:gradFill>
            <a:gsLst>
              <a:gs pos="0">
                <a:srgbClr val="1BADE4">
                  <a:alpha val="81960"/>
                </a:srgbClr>
              </a:gs>
              <a:gs pos="25000">
                <a:srgbClr val="1CADE4">
                  <a:alpha val="60000"/>
                </a:srgbClr>
              </a:gs>
              <a:gs pos="94000">
                <a:srgbClr val="95A9B9"/>
              </a:gs>
              <a:gs pos="100000">
                <a:srgbClr val="95A9B9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5"/>
          <p:cNvSpPr txBox="1">
            <a:spLocks noGrp="1"/>
          </p:cNvSpPr>
          <p:nvPr>
            <p:ph type="title"/>
          </p:nvPr>
        </p:nvSpPr>
        <p:spPr>
          <a:xfrm>
            <a:off x="807365" y="802955"/>
            <a:ext cx="6318649" cy="145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s-MX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Ejemplos de Herramientas de Visualización de Grafos</a:t>
            </a:r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body" idx="1"/>
          </p:nvPr>
        </p:nvSpPr>
        <p:spPr>
          <a:xfrm>
            <a:off x="803807" y="2421682"/>
            <a:ext cx="4650524" cy="363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127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s-MX" sz="20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Igraph:</a:t>
            </a:r>
            <a:r>
              <a:rPr lang="es-MX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una colección de herramientas de análisis de red que se enfoca en la eficiencia y  facilidad de uso.</a:t>
            </a:r>
            <a:endParaRPr/>
          </a:p>
          <a:p>
            <a:pPr marL="9144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s-MX" sz="20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Linkurious:</a:t>
            </a:r>
            <a:r>
              <a:rPr lang="es-MX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 una plataforma de análisis y visualización de grafos que en los últimos tiempos ha ganado renombre internacional.</a:t>
            </a:r>
            <a:endParaRPr/>
          </a:p>
          <a:p>
            <a:pPr marL="9144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s-MX" sz="200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Neo4J:</a:t>
            </a:r>
            <a:r>
              <a:rPr lang="es-MX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 probablemente el nombre que la mayoría de la gente piensa cuando escucha bases de datos de grafos. Es la opción más antigua y el nombre más conocido.</a:t>
            </a:r>
            <a:endParaRPr/>
          </a:p>
        </p:txBody>
      </p:sp>
      <p:sp>
        <p:nvSpPr>
          <p:cNvPr id="321" name="Google Shape;32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91DC70F-1403-4EF5-9DBB-B371BB240F23}" type="datetime1">
              <a:rPr lang="es-MX" smtClean="0"/>
              <a:t>22/09/2020</a:t>
            </a:fld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6089636" y="2960687"/>
            <a:ext cx="2668748" cy="2668748"/>
          </a:xfrm>
          <a:prstGeom prst="ellipse">
            <a:avLst/>
          </a:prstGeom>
          <a:solidFill>
            <a:srgbClr val="FFFFFF"/>
          </a:solidFill>
          <a:ln w="15875" cap="flat" cmpd="sng">
            <a:solidFill>
              <a:srgbClr val="A2DE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5"/>
          <p:cNvSpPr/>
          <p:nvPr/>
        </p:nvSpPr>
        <p:spPr>
          <a:xfrm>
            <a:off x="8157014" y="2"/>
            <a:ext cx="4034987" cy="3428147"/>
          </a:xfrm>
          <a:custGeom>
            <a:avLst/>
            <a:gdLst/>
            <a:ahLst/>
            <a:cxnLst/>
            <a:rect l="l" t="t" r="r" b="b"/>
            <a:pathLst>
              <a:path w="4034987" h="3428147" extrusionOk="0">
                <a:moveTo>
                  <a:pt x="350825" y="0"/>
                </a:moveTo>
                <a:lnTo>
                  <a:pt x="4034987" y="0"/>
                </a:lnTo>
                <a:lnTo>
                  <a:pt x="4034987" y="2505205"/>
                </a:lnTo>
                <a:lnTo>
                  <a:pt x="3951822" y="2616420"/>
                </a:lnTo>
                <a:cubicBezTo>
                  <a:pt x="3542699" y="3112162"/>
                  <a:pt x="2923546" y="3428147"/>
                  <a:pt x="2230590" y="3428147"/>
                </a:cubicBezTo>
                <a:cubicBezTo>
                  <a:pt x="998669" y="3428147"/>
                  <a:pt x="0" y="2429478"/>
                  <a:pt x="0" y="1197557"/>
                </a:cubicBezTo>
                <a:cubicBezTo>
                  <a:pt x="0" y="812582"/>
                  <a:pt x="97526" y="450385"/>
                  <a:pt x="269220" y="134326"/>
                </a:cubicBezTo>
                <a:close/>
              </a:path>
            </a:pathLst>
          </a:custGeom>
          <a:solidFill>
            <a:srgbClr val="FFFFFF"/>
          </a:solidFill>
          <a:ln w="15875" cap="flat" cmpd="sng">
            <a:solidFill>
              <a:srgbClr val="A2DE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5" descr="igrap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972" y="210817"/>
            <a:ext cx="2429582" cy="2429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5" descr="Primeros pasos con Neo4j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3910" y="3478741"/>
            <a:ext cx="1606964" cy="160696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5"/>
          <p:cNvSpPr/>
          <p:nvPr/>
        </p:nvSpPr>
        <p:spPr>
          <a:xfrm>
            <a:off x="9059131" y="4258570"/>
            <a:ext cx="3132869" cy="2599430"/>
          </a:xfrm>
          <a:custGeom>
            <a:avLst/>
            <a:gdLst/>
            <a:ahLst/>
            <a:cxnLst/>
            <a:rect l="l" t="t" r="r" b="b"/>
            <a:pathLst>
              <a:path w="3061881" h="2540529" extrusionOk="0">
                <a:moveTo>
                  <a:pt x="1612418" y="0"/>
                </a:moveTo>
                <a:cubicBezTo>
                  <a:pt x="2224646" y="0"/>
                  <a:pt x="2757180" y="341213"/>
                  <a:pt x="3030226" y="843844"/>
                </a:cubicBezTo>
                <a:lnTo>
                  <a:pt x="3061881" y="909556"/>
                </a:lnTo>
                <a:lnTo>
                  <a:pt x="3061881" y="2315281"/>
                </a:lnTo>
                <a:lnTo>
                  <a:pt x="3030226" y="2380992"/>
                </a:lnTo>
                <a:cubicBezTo>
                  <a:pt x="3005404" y="2426686"/>
                  <a:pt x="2978437" y="2471046"/>
                  <a:pt x="2949460" y="2513937"/>
                </a:cubicBezTo>
                <a:lnTo>
                  <a:pt x="2929575" y="2540529"/>
                </a:lnTo>
                <a:lnTo>
                  <a:pt x="295261" y="2540529"/>
                </a:lnTo>
                <a:lnTo>
                  <a:pt x="275376" y="2513937"/>
                </a:lnTo>
                <a:cubicBezTo>
                  <a:pt x="101518" y="2256593"/>
                  <a:pt x="0" y="1946361"/>
                  <a:pt x="0" y="1612418"/>
                </a:cubicBezTo>
                <a:cubicBezTo>
                  <a:pt x="0" y="721904"/>
                  <a:pt x="721904" y="0"/>
                  <a:pt x="1612418" y="0"/>
                </a:cubicBezTo>
                <a:close/>
              </a:path>
            </a:pathLst>
          </a:custGeom>
          <a:solidFill>
            <a:srgbClr val="FFFFFF"/>
          </a:solidFill>
          <a:ln w="15875" cap="flat" cmpd="sng">
            <a:solidFill>
              <a:srgbClr val="A2DE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15" descr="Linkuriou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33568" y="5504553"/>
            <a:ext cx="2432116" cy="67288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5"/>
          <p:cNvSpPr txBox="1"/>
          <p:nvPr/>
        </p:nvSpPr>
        <p:spPr>
          <a:xfrm>
            <a:off x="6195621" y="6198175"/>
            <a:ext cx="28635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Crédito de las imágenes a la página de </a:t>
            </a:r>
            <a:r>
              <a:rPr lang="es-MX" sz="1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Grapheverywhere</a:t>
            </a:r>
            <a:r>
              <a:rPr lang="es-MX" sz="1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(2020)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/>
          <p:nvPr/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rgbClr val="1BADE4">
                  <a:alpha val="81960"/>
                </a:srgbClr>
              </a:gs>
              <a:gs pos="25000">
                <a:srgbClr val="1CADE4">
                  <a:alpha val="60000"/>
                </a:srgbClr>
              </a:gs>
              <a:gs pos="94000">
                <a:srgbClr val="95A9B9"/>
              </a:gs>
              <a:gs pos="100000">
                <a:srgbClr val="95A9B9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571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6"/>
          <p:cNvSpPr txBox="1">
            <a:spLocks noGrp="1"/>
          </p:cNvSpPr>
          <p:nvPr>
            <p:ph type="title"/>
          </p:nvPr>
        </p:nvSpPr>
        <p:spPr>
          <a:xfrm>
            <a:off x="4941813" y="301690"/>
            <a:ext cx="7134352" cy="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 New Roman"/>
              <a:buNone/>
            </a:pPr>
            <a:r>
              <a:rPr lang="es-MX" sz="3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Representativo del Modelo</a:t>
            </a:r>
            <a:endParaRPr dirty="0"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"/>
          </p:nvPr>
        </p:nvSpPr>
        <p:spPr>
          <a:xfrm>
            <a:off x="6304670" y="1741318"/>
            <a:ext cx="5197536" cy="455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Aplicaciones: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Servicios Financieros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Detección de Fraudes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Gobierno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Gestión de accesos por identidad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Ciencia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Gestión de Master Data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Seguridad de Datos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</a:t>
            </a: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Redes Sociales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Cadena de Suministros</a:t>
            </a:r>
            <a:endParaRPr dirty="0"/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Telecomunicaciones</a:t>
            </a:r>
            <a:endParaRPr dirty="0"/>
          </a:p>
        </p:txBody>
      </p:sp>
      <p:sp>
        <p:nvSpPr>
          <p:cNvPr id="338" name="Google Shape;338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679DABC-6C09-4A4D-8566-54B416737F29}" type="datetime1">
              <a:rPr lang="es-MX" smtClean="0"/>
              <a:t>22/09/2020</a:t>
            </a:fld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0" y="738619"/>
            <a:ext cx="5000438" cy="5400962"/>
          </a:xfrm>
          <a:custGeom>
            <a:avLst/>
            <a:gdLst/>
            <a:ahLst/>
            <a:cxnLst/>
            <a:rect l="l" t="t" r="r" b="b"/>
            <a:pathLst>
              <a:path w="5000438" h="5400962" extrusionOk="0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16" descr="Primeros pasos con Neo4j"/>
          <p:cNvPicPr preferRelativeResize="0"/>
          <p:nvPr/>
        </p:nvPicPr>
        <p:blipFill rotWithShape="1">
          <a:blip r:embed="rId4">
            <a:alphaModFix/>
          </a:blip>
          <a:srcRect r="4459" b="2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 extrusionOk="0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42" name="Google Shape;342;p16"/>
          <p:cNvSpPr txBox="1"/>
          <p:nvPr/>
        </p:nvSpPr>
        <p:spPr>
          <a:xfrm>
            <a:off x="290003" y="4651986"/>
            <a:ext cx="42580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Crédito de la imagen a la página de </a:t>
            </a:r>
            <a:r>
              <a:rPr lang="es-MX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Neo4j (2020)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7"/>
          <p:cNvSpPr txBox="1"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</a:pPr>
            <a:r>
              <a:rPr lang="es-MX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Representativo del Modelo</a:t>
            </a:r>
            <a:endParaRPr/>
          </a:p>
        </p:txBody>
      </p:sp>
      <p:sp>
        <p:nvSpPr>
          <p:cNvPr id="349" name="Google Shape;349;p17"/>
          <p:cNvSpPr txBox="1">
            <a:spLocks noGrp="1"/>
          </p:cNvSpPr>
          <p:nvPr>
            <p:ph type="body" idx="1"/>
          </p:nvPr>
        </p:nvSpPr>
        <p:spPr>
          <a:xfrm>
            <a:off x="7546848" y="2516777"/>
            <a:ext cx="3803904" cy="366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MX" sz="2200" b="1">
                <a:latin typeface="Times New Roman"/>
                <a:ea typeface="Times New Roman"/>
                <a:cs typeface="Times New Roman"/>
                <a:sym typeface="Times New Roman"/>
              </a:rPr>
              <a:t>Ventajas: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sz="2200">
                <a:latin typeface="Times New Roman"/>
                <a:ea typeface="Times New Roman"/>
                <a:cs typeface="Times New Roman"/>
                <a:sym typeface="Times New Roman"/>
              </a:rPr>
              <a:t>Escalabilidad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sz="2200">
                <a:latin typeface="Times New Roman"/>
                <a:ea typeface="Times New Roman"/>
                <a:cs typeface="Times New Roman"/>
                <a:sym typeface="Times New Roman"/>
              </a:rPr>
              <a:t>Seguridad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sz="2200">
                <a:latin typeface="Times New Roman"/>
                <a:ea typeface="Times New Roman"/>
                <a:cs typeface="Times New Roman"/>
                <a:sym typeface="Times New Roman"/>
              </a:rPr>
              <a:t>Flexibilidad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sz="2200">
                <a:latin typeface="Times New Roman"/>
                <a:ea typeface="Times New Roman"/>
                <a:cs typeface="Times New Roman"/>
                <a:sym typeface="Times New Roman"/>
              </a:rPr>
              <a:t>Desarrollo amigable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sz="2200">
                <a:latin typeface="Times New Roman"/>
                <a:ea typeface="Times New Roman"/>
                <a:cs typeface="Times New Roman"/>
                <a:sym typeface="Times New Roman"/>
              </a:rPr>
              <a:t>Alto rendimiento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MX" sz="2200">
                <a:latin typeface="Times New Roman"/>
                <a:ea typeface="Times New Roman"/>
                <a:cs typeface="Times New Roman"/>
                <a:sym typeface="Times New Roman"/>
              </a:rPr>
              <a:t>Backups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2200"/>
          </a:p>
        </p:txBody>
      </p:sp>
      <p:sp>
        <p:nvSpPr>
          <p:cNvPr id="350" name="Google Shape;350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0376A9C-9CE1-46FD-B1C7-B6071CFB0345}" type="datetime1">
              <a:rPr lang="es-MX" smtClean="0"/>
              <a:t>22/09/2020</a:t>
            </a:fld>
            <a:endParaRPr/>
          </a:p>
        </p:txBody>
      </p:sp>
      <p:sp>
        <p:nvSpPr>
          <p:cNvPr id="351" name="Google Shape;351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pic>
        <p:nvPicPr>
          <p:cNvPr id="352" name="Google Shape;352;p17"/>
          <p:cNvPicPr preferRelativeResize="0"/>
          <p:nvPr/>
        </p:nvPicPr>
        <p:blipFill rotWithShape="1">
          <a:blip r:embed="rId3">
            <a:alphaModFix/>
          </a:blip>
          <a:srcRect l="17554" r="25370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7"/>
          <p:cNvSpPr txBox="1"/>
          <p:nvPr/>
        </p:nvSpPr>
        <p:spPr>
          <a:xfrm>
            <a:off x="841249" y="2516777"/>
            <a:ext cx="3803904" cy="42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s-MX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endParaRPr/>
          </a:p>
          <a:p>
            <a:pPr marL="228600" marR="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8220944" y="5912619"/>
            <a:ext cx="379960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Crédito de la imagen a la página de </a:t>
            </a:r>
            <a:r>
              <a:rPr lang="es-MX" sz="1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Neo4j (2020)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1" name="Google Shape;121;p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965030" y="963997"/>
            <a:ext cx="3254691" cy="493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MX" sz="4400" b="1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Índice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Google Shape;125;p2"/>
          <p:cNvCxnSpPr/>
          <p:nvPr/>
        </p:nvCxnSpPr>
        <p:spPr>
          <a:xfrm>
            <a:off x="4650251" y="2057399"/>
            <a:ext cx="0" cy="274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2"/>
          <p:cNvSpPr/>
          <p:nvPr/>
        </p:nvSpPr>
        <p:spPr>
          <a:xfrm>
            <a:off x="5134882" y="963507"/>
            <a:ext cx="6135097" cy="493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6286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rabicPeriod"/>
            </a:pPr>
            <a:r>
              <a:rPr lang="es-MX" sz="2400" b="0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Descripción del modelo de datos.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62865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rabicPeriod"/>
            </a:pPr>
            <a:r>
              <a:rPr lang="es-MX" sz="2400" b="0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Nombre de los elementos del modelo de datos.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62865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rabicPeriod"/>
            </a:pPr>
            <a:r>
              <a:rPr lang="es-MX" sz="2400" b="0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Representación gráfica.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62865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rabicPeriod"/>
            </a:pPr>
            <a:r>
              <a:rPr lang="es-MX" sz="2400" b="0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Independencia de datos.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62865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rabicPeriod"/>
            </a:pPr>
            <a:r>
              <a:rPr lang="es-MX" sz="2400" b="0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Navegación de información.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62865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rabicPeriod"/>
            </a:pPr>
            <a:r>
              <a:rPr lang="es-MX" sz="2400" b="0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Seguridad.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62865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rabicPeriod"/>
            </a:pPr>
            <a:r>
              <a:rPr lang="es-MX" sz="2400" b="0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Visualización de grafos y sistema representativo del modelo.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62865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rabicPeriod"/>
            </a:pPr>
            <a:r>
              <a:rPr lang="es-MX" sz="2400" b="0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Conclusiones.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62865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AutoNum type="arabicPeriod"/>
            </a:pPr>
            <a:r>
              <a:rPr lang="es-MX" sz="2400" b="0" i="0" u="none" strike="noStrike" cap="none" dirty="0">
                <a:solidFill>
                  <a:srgbClr val="3F3F3F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Referencias.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7E196F5-7615-4C85-8ED9-14698C491734}" type="datetime1">
              <a:rPr lang="es-MX" smtClean="0">
                <a:solidFill>
                  <a:srgbClr val="595959"/>
                </a:solidFill>
              </a:rPr>
              <a:t>22/09/2020</a:t>
            </a:fld>
            <a:endParaRPr>
              <a:solidFill>
                <a:srgbClr val="595959"/>
              </a:solidFill>
            </a:endParaRPr>
          </a:p>
        </p:txBody>
      </p:sp>
      <p:sp>
        <p:nvSpPr>
          <p:cNvPr id="128" name="Google Shape;128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ALMACENES Y PROCESAMIENTO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1066800" y="233594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s-MX" sz="5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33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0" name="Google Shape;360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indent="-457200" algn="just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s-MX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Proporciona una mejor visión sobre los datos (percepción sobre las relaciones).</a:t>
            </a:r>
            <a:endParaRPr lang="es-MX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indent="-457200" algn="just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s-MX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algn="just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s-MX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complejidad aumenta a medida que aumenta el número datos.</a:t>
            </a:r>
            <a:endParaRPr lang="es-MX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indent="-457200" algn="just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s-MX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algn="just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s-MX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existe un modelo estándar.</a:t>
            </a:r>
            <a:endParaRPr lang="es-MX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indent="-457200" algn="just">
              <a:spcBef>
                <a:spcPts val="0"/>
              </a:spcBef>
              <a:buSzPts val="2800"/>
              <a:buFont typeface="Wingdings" pitchFamily="2" charset="2"/>
              <a:buChar char="§"/>
            </a:pPr>
            <a:endParaRPr lang="es-MX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algn="just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s-MX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Permite una comprensión de las relaciones que existen entre los datos, logrando una rastreabilidad de cada variable para la solución de la problemática de origen.</a:t>
            </a:r>
            <a:endParaRPr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61" name="Google Shape;361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C933A48-4B5D-451F-81FC-CA64993DE164}" type="datetime1">
              <a:rPr lang="es-MX" smtClean="0"/>
              <a:t>22/09/2020</a:t>
            </a:fld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9" name="Google Shape;369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0" name="Google Shape;370;p1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 txBox="1"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Calibri"/>
              <a:buNone/>
            </a:pPr>
            <a:r>
              <a:rPr lang="es-MX" sz="8000">
                <a:solidFill>
                  <a:schemeClr val="dk2"/>
                </a:solidFill>
              </a:rPr>
              <a:t>GRACIAS</a:t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D02825EF-2E25-4D97-89BE-ED8169DC06BF}" type="datetime1">
              <a:rPr lang="es-MX" smtClean="0"/>
              <a:t>22/09/2020</a:t>
            </a:fld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ftr" idx="11"/>
          </p:nvPr>
        </p:nvSpPr>
        <p:spPr>
          <a:xfrm>
            <a:off x="5220928" y="6459785"/>
            <a:ext cx="47524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ALMACENES Y PROCESAMIENTO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s-MX" b="1">
                <a:latin typeface="Times New Roman"/>
                <a:ea typeface="Times New Roman"/>
                <a:cs typeface="Times New Roman"/>
                <a:sym typeface="Times New Roman"/>
              </a:rPr>
              <a:t>Referencias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357351" y="1801899"/>
            <a:ext cx="11477297" cy="381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2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s-MX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Carabantes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, I. (10 de Junio de 2019). </a:t>
            </a:r>
            <a:r>
              <a:rPr lang="es-MX" sz="1800" i="1" dirty="0">
                <a:latin typeface="Times New Roman"/>
                <a:ea typeface="Times New Roman"/>
                <a:cs typeface="Times New Roman"/>
                <a:sym typeface="Times New Roman"/>
              </a:rPr>
              <a:t>Análisis, diseño y despliegue de una base de datos orientada a grafos para la investigación de Derivaciones de Responsabilidades.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 Recuperado el 04 de Septiembre de 2020, de E.T.S. de Ingeniería Industrial, Informática y de Telecomunicación: https://academica-e.unavarra.es/xmlui/bitstream/handle/2454/33724/TFG%20-%</a:t>
            </a:r>
            <a:r>
              <a:rPr lang="es-MX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20Ivan%20Carabantes.pdf?sequence=2&amp;isAllowed=y</a:t>
            </a:r>
          </a:p>
          <a:p>
            <a:pPr marL="91440" indent="-152400" algn="just">
              <a:spcBef>
                <a:spcPts val="0"/>
              </a:spcBef>
              <a:buClr>
                <a:schemeClr val="dk2"/>
              </a:buClr>
              <a:buSzPts val="2400"/>
              <a:buFont typeface="Arial"/>
              <a:buChar char="•"/>
            </a:pPr>
            <a:r>
              <a:rPr lang="es-MX" sz="1800" dirty="0"/>
              <a:t>Fernández, G. (30 de Mayo de 2017). </a:t>
            </a:r>
            <a:r>
              <a:rPr lang="es-MX" sz="1800" i="1" dirty="0" err="1"/>
              <a:t>NoSQL</a:t>
            </a:r>
            <a:r>
              <a:rPr lang="es-MX" sz="1800" i="1" dirty="0"/>
              <a:t>: clasificación de las bases de datos según el teorema CAP</a:t>
            </a:r>
            <a:r>
              <a:rPr lang="es-MX" sz="1800" dirty="0"/>
              <a:t>. Recuperado el 05 de Septiembre de 2020, de https://</a:t>
            </a:r>
            <a:r>
              <a:rPr lang="es-MX" sz="1800" dirty="0" smtClean="0"/>
              <a:t>www.genbeta.com/desarrollo/nosql-clasificacion-de-las-bases-de-datos-segun-el-teorema-cap</a:t>
            </a:r>
            <a:endParaRPr sz="1800" dirty="0"/>
          </a:p>
          <a:p>
            <a:pPr marL="9144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s-MX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Grapheverywhere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. (2020). </a:t>
            </a:r>
            <a:r>
              <a:rPr lang="es-MX" sz="1800" i="1" dirty="0">
                <a:latin typeface="Times New Roman"/>
                <a:ea typeface="Times New Roman"/>
                <a:cs typeface="Times New Roman"/>
                <a:sym typeface="Times New Roman"/>
              </a:rPr>
              <a:t>Herramientas de visualización de grafos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. Recuperado el 06 de Septiembre de 2020, de https://www.grapheverywhere.com/herramientas-de-visualizacion-de-grafos/</a:t>
            </a:r>
            <a:endParaRPr sz="1800" dirty="0"/>
          </a:p>
          <a:p>
            <a:pPr marL="91440" lvl="0" indent="-152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s-MX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Migani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, S., &amp; Vera, C. (2019). </a:t>
            </a:r>
            <a:r>
              <a:rPr lang="es-MX" sz="1800" i="1" dirty="0">
                <a:latin typeface="Times New Roman"/>
                <a:ea typeface="Times New Roman"/>
                <a:cs typeface="Times New Roman"/>
                <a:sym typeface="Times New Roman"/>
              </a:rPr>
              <a:t>Introducción a las Bases de Datos de Grafos: Experiencias en Neo4j.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 Recuperado el 04 de Septiembre de 2020, de http://</a:t>
            </a:r>
            <a:r>
              <a:rPr lang="es-MX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sedici.unlp.edu.ar/bitstream/handle/10915/77019/Documento_completo.pdf-PDFA.pdf?sequence=1&amp;isAllowed=y</a:t>
            </a:r>
          </a:p>
          <a:p>
            <a:pPr marL="91440" indent="-152400" algn="just">
              <a:spcBef>
                <a:spcPts val="1400"/>
              </a:spcBef>
              <a:buClr>
                <a:schemeClr val="dk2"/>
              </a:buClr>
              <a:buSzPts val="2400"/>
              <a:buFont typeface="Arial"/>
              <a:buChar char="•"/>
            </a:pP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Lombardi, I. (2018). Análisis y estudio de la tecnología de bases de datos orientadas a grafos, focalizado en el sistema Neo4j. Recuperado el 05 de Septiembre de 2020 de http://ezproxy.upaep.mx:2048/login?url=https://</a:t>
            </a:r>
            <a:r>
              <a:rPr lang="es-MX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search.ebscohost.com/login.aspx?direct=true&amp;db=edsbas&amp;AN=edsbas.C667E51A&amp;lang=es&amp;site=eds-live</a:t>
            </a:r>
            <a:endParaRPr lang="es-MX" sz="1800" dirty="0"/>
          </a:p>
        </p:txBody>
      </p:sp>
      <p:sp>
        <p:nvSpPr>
          <p:cNvPr id="382" name="Google Shape;382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C29D3180-D983-4DDF-A632-0BA17BD6EADA}" type="datetime1">
              <a:rPr lang="es-MX" smtClean="0"/>
              <a:t>22/09/2020</a:t>
            </a:fld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s-MX" b="1">
                <a:latin typeface="Times New Roman"/>
                <a:ea typeface="Times New Roman"/>
                <a:cs typeface="Times New Roman"/>
                <a:sym typeface="Times New Roman"/>
              </a:rPr>
              <a:t>Referencias</a:t>
            </a:r>
            <a:endParaRPr/>
          </a:p>
        </p:txBody>
      </p:sp>
      <p:sp>
        <p:nvSpPr>
          <p:cNvPr id="389" name="Google Shape;389;p21"/>
          <p:cNvSpPr txBox="1">
            <a:spLocks noGrp="1"/>
          </p:cNvSpPr>
          <p:nvPr>
            <p:ph type="body" idx="1"/>
          </p:nvPr>
        </p:nvSpPr>
        <p:spPr>
          <a:xfrm>
            <a:off x="357351" y="1962647"/>
            <a:ext cx="11477297" cy="415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4478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</a:pPr>
            <a:r>
              <a:rPr lang="es-MX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Meza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, O., &amp; Ortega, M. (2006). </a:t>
            </a:r>
            <a:r>
              <a:rPr lang="es-MX" sz="1800" i="1" dirty="0">
                <a:latin typeface="Times New Roman"/>
                <a:ea typeface="Times New Roman"/>
                <a:cs typeface="Times New Roman"/>
                <a:sym typeface="Times New Roman"/>
              </a:rPr>
              <a:t>Grafos y Algoritmos.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 Valle de Sartenejas: Equinoccio.</a:t>
            </a:r>
            <a:endParaRPr sz="1800" dirty="0"/>
          </a:p>
          <a:p>
            <a:pPr marL="91440" lvl="0" indent="-14478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</a:pP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Neo4j, Inc. (2020). </a:t>
            </a:r>
            <a:r>
              <a:rPr lang="es-MX" sz="1800" i="1" dirty="0">
                <a:latin typeface="Times New Roman"/>
                <a:ea typeface="Times New Roman"/>
                <a:cs typeface="Times New Roman"/>
                <a:sym typeface="Times New Roman"/>
              </a:rPr>
              <a:t>What </a:t>
            </a:r>
            <a:r>
              <a:rPr lang="es-MX" sz="1800" i="1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s-MX" sz="1800" i="1" dirty="0">
                <a:latin typeface="Times New Roman"/>
                <a:ea typeface="Times New Roman"/>
                <a:cs typeface="Times New Roman"/>
                <a:sym typeface="Times New Roman"/>
              </a:rPr>
              <a:t> Neo4j?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 Recuperado el 05 de Septiembre de 2020, de Neo4j: https://neo4j.com/neo4j-graph-database/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-14478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</a:pP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Peña, C. C., Pinilla, C., y Bello, M. (2017). </a:t>
            </a:r>
            <a:r>
              <a:rPr lang="es-MX" sz="1800" i="1" dirty="0">
                <a:latin typeface="Times New Roman"/>
                <a:ea typeface="Times New Roman"/>
                <a:cs typeface="Times New Roman"/>
                <a:sym typeface="Times New Roman"/>
              </a:rPr>
              <a:t>Bases de datos orientadas a grafos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. Recuperado el 05 de Septiembre de 2020 de http://ezproxy.upaep.mx:2048/login?url=https://search.ebscohost.com/login.aspx?direct=true&amp;db=edsbas&amp;AN=edsbas.71F891C6&amp;lang=es&amp;site=eds-live</a:t>
            </a:r>
            <a:endParaRPr sz="1800" dirty="0"/>
          </a:p>
          <a:p>
            <a:pPr marL="91440" lvl="0" indent="-14478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80"/>
              <a:buFont typeface="Arial"/>
              <a:buChar char="•"/>
            </a:pP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Sancho, F. (Noviembre de 24 de 2016). </a:t>
            </a:r>
            <a:r>
              <a:rPr lang="es-MX" sz="1800" i="1" dirty="0">
                <a:latin typeface="Times New Roman"/>
                <a:ea typeface="Times New Roman"/>
                <a:cs typeface="Times New Roman"/>
                <a:sym typeface="Times New Roman"/>
              </a:rPr>
              <a:t>¿Qué entendemos por información estructurada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. Recuperado el 06 de Septiembre de 2020, de Estructurando y consultando información en grafos: http://www.cs.us.es/~fsancho/?</a:t>
            </a:r>
            <a:r>
              <a:rPr lang="es-MX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e=84</a:t>
            </a:r>
          </a:p>
          <a:p>
            <a:pPr marL="91440" indent="-144780" algn="just">
              <a:spcBef>
                <a:spcPts val="1400"/>
              </a:spcBef>
              <a:buClr>
                <a:schemeClr val="dk2"/>
              </a:buClr>
              <a:buSzPts val="2280"/>
              <a:buFont typeface="Arial"/>
              <a:buChar char="•"/>
            </a:pP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Tecnologías-Información. (2018). </a:t>
            </a:r>
            <a:r>
              <a:rPr lang="es-MX" sz="1800" i="1" dirty="0">
                <a:latin typeface="Times New Roman"/>
                <a:ea typeface="Times New Roman"/>
                <a:cs typeface="Times New Roman"/>
                <a:sym typeface="Times New Roman"/>
              </a:rPr>
              <a:t>Base de Datos basadas en Grafos</a:t>
            </a:r>
            <a:r>
              <a:rPr lang="es-MX" sz="1800" dirty="0">
                <a:latin typeface="Times New Roman"/>
                <a:ea typeface="Times New Roman"/>
                <a:cs typeface="Times New Roman"/>
                <a:sym typeface="Times New Roman"/>
              </a:rPr>
              <a:t>. Recuperado el 05 de Septiembre de 2020, de Bases de Datos de Grafos: Casos de Uso y Opciones: https://www.tecnologias-informacion.com/grafos.html</a:t>
            </a:r>
            <a:endParaRPr lang="es-MX" sz="18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2280"/>
              <a:buNone/>
            </a:pPr>
            <a:endParaRPr sz="1800" dirty="0"/>
          </a:p>
        </p:txBody>
      </p:sp>
      <p:sp>
        <p:nvSpPr>
          <p:cNvPr id="390" name="Google Shape;39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EA437366-519D-40B3-9B32-2740430BFAC2}" type="datetime1">
              <a:rPr lang="es-MX" smtClean="0"/>
              <a:t>22/09/2020</a:t>
            </a:fld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"/>
          <p:cNvGrpSpPr/>
          <p:nvPr/>
        </p:nvGrpSpPr>
        <p:grpSpPr>
          <a:xfrm>
            <a:off x="1790978" y="1308537"/>
            <a:ext cx="8213835" cy="4992408"/>
            <a:chOff x="0" y="0"/>
            <a:chExt cx="8213835" cy="4992408"/>
          </a:xfrm>
        </p:grpSpPr>
        <p:sp>
          <p:nvSpPr>
            <p:cNvPr id="134" name="Google Shape;134;p3"/>
            <p:cNvSpPr/>
            <p:nvPr/>
          </p:nvSpPr>
          <p:spPr>
            <a:xfrm rot="-5400000">
              <a:off x="843455" y="-843455"/>
              <a:ext cx="2420006" cy="4106917"/>
            </a:xfrm>
            <a:prstGeom prst="round1Rect">
              <a:avLst>
                <a:gd name="adj" fmla="val 16667"/>
              </a:avLst>
            </a:prstGeom>
            <a:solidFill>
              <a:schemeClr val="accent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0" y="0"/>
              <a:ext cx="4106917" cy="1815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s-MX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El modelo se basa en la “teoría de grafos”. Estudia las propiedades de los grafos.</a:t>
              </a:r>
              <a:endParaRPr dirty="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06917" y="0"/>
              <a:ext cx="4106917" cy="2420006"/>
            </a:xfrm>
            <a:prstGeom prst="round1Rect">
              <a:avLst>
                <a:gd name="adj" fmla="val 16667"/>
              </a:avLst>
            </a:prstGeom>
            <a:solidFill>
              <a:srgbClr val="40A87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4106917" y="0"/>
              <a:ext cx="4106917" cy="1815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s-MX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Un grafo es un grupo de objetos que llevan por nombre “</a:t>
              </a:r>
              <a:r>
                <a:rPr lang="es-MX" sz="2800" b="0" i="0" u="none" strike="noStrike" cap="none" dirty="0" err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vértices”</a:t>
              </a:r>
              <a:r>
                <a:rPr lang="es-MX" sz="2800" dirty="0" err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s-MX" sz="28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“aristas”</a:t>
              </a:r>
              <a:endParaRPr dirty="0"/>
            </a:p>
          </p:txBody>
        </p:sp>
        <p:sp>
          <p:nvSpPr>
            <p:cNvPr id="138" name="Google Shape;138;p3"/>
            <p:cNvSpPr/>
            <p:nvPr/>
          </p:nvSpPr>
          <p:spPr>
            <a:xfrm rot="10800000">
              <a:off x="0" y="2420006"/>
              <a:ext cx="4106917" cy="2420006"/>
            </a:xfrm>
            <a:prstGeom prst="round1Rect">
              <a:avLst>
                <a:gd name="adj" fmla="val 16667"/>
              </a:avLst>
            </a:prstGeom>
            <a:solidFill>
              <a:srgbClr val="3F976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0" y="3177408"/>
              <a:ext cx="4107000" cy="18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99125" rIns="199125" bIns="1991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imes New Roman"/>
                <a:buNone/>
              </a:pPr>
              <a:r>
                <a:rPr lang="es-MX" sz="28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Algunos usos: analítica social, circuitos eléctricos, blanqueo de capital.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98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endParaRPr sz="2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 rot="5400000">
              <a:off x="4950372" y="1576551"/>
              <a:ext cx="2420006" cy="4106917"/>
            </a:xfrm>
            <a:prstGeom prst="round1Rect">
              <a:avLst>
                <a:gd name="adj" fmla="val 16667"/>
              </a:avLst>
            </a:prstGeom>
            <a:solidFill>
              <a:srgbClr val="3D875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874841" y="1815004"/>
              <a:ext cx="2464150" cy="1210003"/>
            </a:xfrm>
            <a:prstGeom prst="roundRect">
              <a:avLst>
                <a:gd name="adj" fmla="val 16667"/>
              </a:avLst>
            </a:prstGeom>
            <a:solidFill>
              <a:srgbClr val="CDE5DC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2933908" y="1874071"/>
              <a:ext cx="2346000" cy="10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lang="es-MX" sz="32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Descripción</a:t>
              </a:r>
              <a:endParaRPr/>
            </a:p>
          </p:txBody>
        </p:sp>
      </p:grpSp>
      <p:sp>
        <p:nvSpPr>
          <p:cNvPr id="143" name="Google Shape;143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s-MX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Descripción del modelo de datos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6866395" y="3839359"/>
            <a:ext cx="33372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Representación de un grafo: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= (V, A)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= vectores</a:t>
            </a:r>
            <a:endParaRPr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aristas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5" name="Google Shape;145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E40F0912-D3E7-42C2-B023-44764B2DC31D}" type="datetime1">
              <a:rPr lang="es-MX" smtClean="0"/>
              <a:t>22/09/2020</a:t>
            </a:fld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1138172" y="928692"/>
            <a:ext cx="9915578" cy="3319718"/>
            <a:chOff x="3" y="-972175"/>
            <a:chExt cx="9915578" cy="4235415"/>
          </a:xfrm>
        </p:grpSpPr>
        <p:sp>
          <p:nvSpPr>
            <p:cNvPr id="152" name="Google Shape;152;p4"/>
            <p:cNvSpPr/>
            <p:nvPr/>
          </p:nvSpPr>
          <p:spPr>
            <a:xfrm>
              <a:off x="3380381" y="-777760"/>
              <a:ext cx="6535200" cy="4041000"/>
            </a:xfrm>
            <a:prstGeom prst="rightArrow">
              <a:avLst>
                <a:gd name="adj1" fmla="val 75000"/>
                <a:gd name="adj2" fmla="val 50000"/>
              </a:avLst>
            </a:prstGeom>
            <a:solidFill>
              <a:srgbClr val="CBD8EA">
                <a:alpha val="89803"/>
              </a:srgbClr>
            </a:solidFill>
            <a:ln w="15875" cap="flat" cmpd="sng">
              <a:solidFill>
                <a:srgbClr val="CBD8EA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380381" y="-272711"/>
              <a:ext cx="6376800" cy="303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t" anchorCtr="0">
              <a:noAutofit/>
            </a:bodyPr>
            <a:lstStyle/>
            <a:p>
              <a:pPr marL="228600" marR="0" lvl="1" indent="-228600" algn="just" rtl="0">
                <a:lnSpc>
                  <a:spcPct val="10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imes New Roman"/>
                <a:buChar char="•"/>
              </a:pPr>
              <a:r>
                <a:rPr lang="es-MX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 </a:t>
              </a:r>
              <a:r>
                <a:rPr lang="es-MX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1736 </a:t>
              </a:r>
              <a:r>
                <a:rPr lang="es-MX" sz="2000" b="0" i="0" u="none" strike="noStrike" cap="none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s-MX" sz="20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Leonhard</a:t>
              </a:r>
              <a:r>
                <a:rPr lang="es-MX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Euler resolvió el problema de los 7 puentes de </a:t>
              </a:r>
              <a:r>
                <a:rPr lang="es-MX" sz="2000" dirty="0" err="1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Königsberg</a:t>
              </a:r>
              <a:endParaRPr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just" rtl="0">
                <a:lnSpc>
                  <a:spcPct val="10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imes New Roman"/>
                <a:buChar char="•"/>
              </a:pPr>
              <a:r>
                <a:rPr lang="es-MX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Que consistía en cruzar al menos 1 vez por los 7 puentes de la ciudad de manera eficiente. </a:t>
              </a:r>
              <a:endParaRPr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228600" algn="just" rtl="0">
                <a:lnSpc>
                  <a:spcPct val="10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imes New Roman"/>
                <a:buChar char="•"/>
              </a:pPr>
              <a:r>
                <a:rPr lang="es-MX" sz="20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Gustavo </a:t>
              </a:r>
              <a:r>
                <a:rPr lang="es-MX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Kirchhoff (1845) hizo aportaciones con los circuitos de voltaje y Francis </a:t>
              </a:r>
              <a:r>
                <a:rPr lang="es-MX" sz="2000" dirty="0" err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Guthrie</a:t>
              </a:r>
              <a:r>
                <a:rPr lang="es-MX" sz="20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(1852) con la hipótesis de los 4 colores</a:t>
              </a:r>
              <a:r>
                <a:rPr lang="es-MX" sz="2000" dirty="0" smtClean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28600" marR="0" lvl="1" indent="-82550" algn="l" rtl="0">
                <a:lnSpc>
                  <a:spcPct val="100000"/>
                </a:lnSpc>
                <a:spcBef>
                  <a:spcPts val="345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endParaRPr sz="23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" y="-972175"/>
              <a:ext cx="3342600" cy="4041000"/>
            </a:xfrm>
            <a:prstGeom prst="roundRect">
              <a:avLst>
                <a:gd name="adj" fmla="val 16667"/>
              </a:avLst>
            </a:prstGeom>
            <a:solidFill>
              <a:srgbClr val="2383C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193625" y="-811634"/>
              <a:ext cx="2686800" cy="36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Times New Roman"/>
                <a:buNone/>
              </a:pPr>
              <a:r>
                <a:rPr lang="es-MX" sz="48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Historia</a:t>
              </a:r>
              <a:endParaRPr sz="100" dirty="0"/>
            </a:p>
          </p:txBody>
        </p:sp>
      </p:grpSp>
      <p:sp>
        <p:nvSpPr>
          <p:cNvPr id="156" name="Google Shape;156;p4"/>
          <p:cNvSpPr txBox="1"/>
          <p:nvPr/>
        </p:nvSpPr>
        <p:spPr>
          <a:xfrm>
            <a:off x="839788" y="251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s-MX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Descripción del modelo de datos</a:t>
            </a:r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86704C1-6CE7-45FC-BB41-4ACEDC2981C0}" type="datetime1">
              <a:rPr lang="es-MX" smtClean="0"/>
              <a:t>22/09/2020</a:t>
            </a:fld>
            <a:endParaRPr/>
          </a:p>
        </p:txBody>
      </p:sp>
      <p:sp>
        <p:nvSpPr>
          <p:cNvPr id="158" name="Google Shape;158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l="39919" t="25616" r="39147" b="55634"/>
          <a:stretch/>
        </p:blipFill>
        <p:spPr>
          <a:xfrm>
            <a:off x="1826800" y="4207250"/>
            <a:ext cx="3741998" cy="18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l="39601" t="52015" r="38849" b="28212"/>
          <a:stretch/>
        </p:blipFill>
        <p:spPr>
          <a:xfrm>
            <a:off x="7037225" y="4207250"/>
            <a:ext cx="3518602" cy="18158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1 Rectángulo"/>
          <p:cNvSpPr/>
          <p:nvPr/>
        </p:nvSpPr>
        <p:spPr>
          <a:xfrm>
            <a:off x="4018594" y="5974749"/>
            <a:ext cx="3879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latin typeface="Times New Roman"/>
                <a:ea typeface="Times New Roman"/>
                <a:cs typeface="Times New Roman"/>
                <a:sym typeface="Times New Roman"/>
              </a:rPr>
              <a:t>Créditos de las imágenes a Meza </a:t>
            </a:r>
            <a:r>
              <a:rPr lang="es-MX" dirty="0">
                <a:latin typeface="Times New Roman"/>
                <a:ea typeface="Times New Roman"/>
                <a:cs typeface="Times New Roman"/>
                <a:sym typeface="Times New Roman"/>
              </a:rPr>
              <a:t>&amp; </a:t>
            </a:r>
            <a:r>
              <a:rPr lang="es-MX" dirty="0" smtClean="0">
                <a:latin typeface="Times New Roman"/>
                <a:ea typeface="Times New Roman"/>
                <a:cs typeface="Times New Roman"/>
                <a:sym typeface="Times New Roman"/>
              </a:rPr>
              <a:t>Ortega</a:t>
            </a:r>
            <a:r>
              <a:rPr lang="es-MX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dirty="0">
                <a:latin typeface="Times New Roman"/>
                <a:ea typeface="Times New Roman"/>
                <a:cs typeface="Times New Roman"/>
                <a:sym typeface="Times New Roman"/>
              </a:rPr>
              <a:t>(2006)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/>
          <p:nvPr/>
        </p:nvSpPr>
        <p:spPr>
          <a:xfrm>
            <a:off x="787791" y="4107766"/>
            <a:ext cx="10860258" cy="46037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1024759" y="170411"/>
            <a:ext cx="101214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s-MX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del modelo de datos</a:t>
            </a:r>
            <a:endParaRPr sz="4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898634" y="2407689"/>
            <a:ext cx="10452537" cy="239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Peña, Pinilla y Bello (2017) establecen que en el modelo de estructura de grafos se tienen dos tipos de elementos principales: los nodos (vértices) y las relaciones (aristas). Los   nodos   son   frecuentemente usados para representar entidades y, dependiendo del dominio de las relaciones, pueden usarse para cualquier propósito.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898634" y="1651467"/>
            <a:ext cx="3910384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Nodos y Relaciones</a:t>
            </a:r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9A557B87-05E5-484A-8160-168781752D79}" type="datetime1">
              <a:rPr lang="es-MX" smtClean="0"/>
              <a:t>22/09/2020</a:t>
            </a:fld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787791" y="4107766"/>
            <a:ext cx="10860258" cy="46037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1072055" y="32763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s-MX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Elementos del modelo de datos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7" name="Google Shape;177;p6"/>
          <p:cNvGraphicFramePr/>
          <p:nvPr/>
        </p:nvGraphicFramePr>
        <p:xfrm>
          <a:off x="2751244" y="2285120"/>
          <a:ext cx="6692900" cy="3168275"/>
        </p:xfrm>
        <a:graphic>
          <a:graphicData uri="http://schemas.openxmlformats.org/drawingml/2006/table">
            <a:tbl>
              <a:tblPr firstRow="1" firstCol="1" bandRow="1">
                <a:noFill/>
                <a:tableStyleId>{675A7934-7E33-472D-88D7-4FE577DCFEB3}</a:tableStyleId>
              </a:tblPr>
              <a:tblGrid>
                <a:gridCol w="334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07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Bases de Datos</a:t>
                      </a:r>
                      <a:endParaRPr dirty="0"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Relacionales</a:t>
                      </a:r>
                      <a:endParaRPr sz="20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Bases</a:t>
                      </a:r>
                      <a:r>
                        <a:rPr lang="es-MX" sz="11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s-MX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 Datos de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Grafos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Filas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Nodos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Columnas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Propiedades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Nombre de las Tablas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Etiquetas en Nodos/Aristas</a:t>
                      </a:r>
                      <a:endParaRPr sz="1800" b="1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Claves Foráneas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Aristas entre Nodos</a:t>
                      </a:r>
                      <a:endParaRPr sz="18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51425" marR="51425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78" name="Google Shape;178;p6"/>
          <p:cNvSpPr txBox="1"/>
          <p:nvPr/>
        </p:nvSpPr>
        <p:spPr>
          <a:xfrm>
            <a:off x="3267710" y="1499990"/>
            <a:ext cx="590042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Tabla 1. Comparación Modelo Relacional – Modelo de Grafos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6812325" y="5700584"/>
            <a:ext cx="431812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Fuente: </a:t>
            </a:r>
            <a:r>
              <a:rPr lang="es-MX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Migani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Vera 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(2019)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D793F22-E909-4F75-83D9-7584187B3822}" type="datetime1">
              <a:rPr lang="es-MX" smtClean="0"/>
              <a:t>22/09/2020</a:t>
            </a:fld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787791" y="4107766"/>
            <a:ext cx="10860258" cy="46037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1080301" y="22527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s-MX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Representación gráfica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40327673-75BC-488D-B187-4FF015FA93FF}" type="datetime1">
              <a:rPr lang="es-MX" smtClean="0"/>
              <a:t>22/09/2020</a:t>
            </a:fld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sp>
        <p:nvSpPr>
          <p:cNvPr id="9" name="Google Shape;187;p7"/>
          <p:cNvSpPr txBox="1">
            <a:spLocks/>
          </p:cNvSpPr>
          <p:nvPr/>
        </p:nvSpPr>
        <p:spPr>
          <a:xfrm>
            <a:off x="977461" y="1268760"/>
            <a:ext cx="10152993" cy="525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SzPts val="2800"/>
            </a:pPr>
            <a:r>
              <a:rPr lang="es-MX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aristas</a:t>
            </a:r>
            <a:endParaRPr lang="es-MX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r>
              <a:rPr lang="es-MX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Aristas Adyacentes</a:t>
            </a: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r>
              <a:rPr lang="es-MX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Aristas </a:t>
            </a:r>
            <a:r>
              <a:rPr lang="es-MX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paralelas</a:t>
            </a: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spcBef>
                <a:spcPts val="0"/>
              </a:spcBef>
              <a:buSzPts val="2800"/>
            </a:pPr>
            <a:r>
              <a:rPr lang="es-MX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Arista Cíclica.</a:t>
            </a:r>
            <a:endParaRPr lang="es-MX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spcBef>
                <a:spcPts val="1400"/>
              </a:spcBef>
              <a:buSzPts val="2000"/>
            </a:pPr>
            <a:endParaRPr lang="es-MX" sz="2000" dirty="0" smtClean="0"/>
          </a:p>
          <a:p>
            <a:pPr marL="0" indent="0">
              <a:spcBef>
                <a:spcPts val="1400"/>
              </a:spcBef>
              <a:buSzPts val="2000"/>
            </a:pPr>
            <a:endParaRPr lang="es-MX" sz="2000" dirty="0" smtClean="0"/>
          </a:p>
          <a:p>
            <a:pPr marL="0" indent="0">
              <a:spcBef>
                <a:spcPts val="1400"/>
              </a:spcBef>
              <a:buSzPts val="2000"/>
            </a:pPr>
            <a:endParaRPr lang="es-MX" sz="2000" dirty="0" smtClean="0"/>
          </a:p>
          <a:p>
            <a:pPr marL="0" indent="0">
              <a:spcBef>
                <a:spcPts val="1400"/>
              </a:spcBef>
              <a:buSzPts val="2000"/>
            </a:pPr>
            <a:endParaRPr lang="es-MX" sz="2000" dirty="0"/>
          </a:p>
        </p:txBody>
      </p:sp>
      <p:sp>
        <p:nvSpPr>
          <p:cNvPr id="10" name="Google Shape;190;p7"/>
          <p:cNvSpPr/>
          <p:nvPr/>
        </p:nvSpPr>
        <p:spPr>
          <a:xfrm>
            <a:off x="4799856" y="1961457"/>
            <a:ext cx="576064" cy="576064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1;p7"/>
          <p:cNvSpPr/>
          <p:nvPr/>
        </p:nvSpPr>
        <p:spPr>
          <a:xfrm>
            <a:off x="7176120" y="2385121"/>
            <a:ext cx="576064" cy="576064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3;p7"/>
          <p:cNvSpPr/>
          <p:nvPr/>
        </p:nvSpPr>
        <p:spPr>
          <a:xfrm>
            <a:off x="4799856" y="4149080"/>
            <a:ext cx="576064" cy="576064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94;p7"/>
          <p:cNvSpPr/>
          <p:nvPr/>
        </p:nvSpPr>
        <p:spPr>
          <a:xfrm>
            <a:off x="5699956" y="5593229"/>
            <a:ext cx="576064" cy="576064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95;p7"/>
          <p:cNvSpPr/>
          <p:nvPr/>
        </p:nvSpPr>
        <p:spPr>
          <a:xfrm>
            <a:off x="4799856" y="2876773"/>
            <a:ext cx="576064" cy="576064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96;p7"/>
          <p:cNvCxnSpPr>
            <a:stCxn id="10" idx="6"/>
            <a:endCxn id="11" idx="2"/>
          </p:cNvCxnSpPr>
          <p:nvPr/>
        </p:nvCxnSpPr>
        <p:spPr>
          <a:xfrm>
            <a:off x="5375920" y="2249489"/>
            <a:ext cx="1800300" cy="423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97;p7"/>
          <p:cNvCxnSpPr>
            <a:stCxn id="14" idx="6"/>
            <a:endCxn id="11" idx="2"/>
          </p:cNvCxnSpPr>
          <p:nvPr/>
        </p:nvCxnSpPr>
        <p:spPr>
          <a:xfrm rot="10800000" flipH="1">
            <a:off x="5375920" y="2673105"/>
            <a:ext cx="1800300" cy="491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98;p7"/>
          <p:cNvSpPr/>
          <p:nvPr/>
        </p:nvSpPr>
        <p:spPr>
          <a:xfrm>
            <a:off x="6096000" y="5449213"/>
            <a:ext cx="1254742" cy="432047"/>
          </a:xfrm>
          <a:custGeom>
            <a:avLst/>
            <a:gdLst/>
            <a:ahLst/>
            <a:cxnLst/>
            <a:rect l="l" t="t" r="r" b="b"/>
            <a:pathLst>
              <a:path w="1254742" h="785371" extrusionOk="0">
                <a:moveTo>
                  <a:pt x="0" y="313423"/>
                </a:moveTo>
                <a:cubicBezTo>
                  <a:pt x="612058" y="126610"/>
                  <a:pt x="1224116" y="-60203"/>
                  <a:pt x="1253613" y="18455"/>
                </a:cubicBezTo>
                <a:cubicBezTo>
                  <a:pt x="1283110" y="97113"/>
                  <a:pt x="730045" y="441242"/>
                  <a:pt x="176980" y="785371"/>
                </a:cubicBez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0;p7"/>
          <p:cNvSpPr/>
          <p:nvPr/>
        </p:nvSpPr>
        <p:spPr>
          <a:xfrm>
            <a:off x="5078361" y="3598606"/>
            <a:ext cx="2374491" cy="545691"/>
          </a:xfrm>
          <a:custGeom>
            <a:avLst/>
            <a:gdLst/>
            <a:ahLst/>
            <a:cxnLst/>
            <a:rect l="l" t="t" r="r" b="b"/>
            <a:pathLst>
              <a:path w="2374491" h="545691" extrusionOk="0">
                <a:moveTo>
                  <a:pt x="0" y="516194"/>
                </a:moveTo>
                <a:cubicBezTo>
                  <a:pt x="320777" y="258097"/>
                  <a:pt x="641555" y="0"/>
                  <a:pt x="1032387" y="0"/>
                </a:cubicBezTo>
                <a:cubicBezTo>
                  <a:pt x="1423219" y="0"/>
                  <a:pt x="2344994" y="516194"/>
                  <a:pt x="2344994" y="516194"/>
                </a:cubicBezTo>
                <a:lnTo>
                  <a:pt x="2344994" y="516194"/>
                </a:lnTo>
                <a:lnTo>
                  <a:pt x="2374491" y="545691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1;p7"/>
          <p:cNvSpPr/>
          <p:nvPr/>
        </p:nvSpPr>
        <p:spPr>
          <a:xfrm rot="10800000">
            <a:off x="5191922" y="4725142"/>
            <a:ext cx="2304451" cy="485521"/>
          </a:xfrm>
          <a:custGeom>
            <a:avLst/>
            <a:gdLst/>
            <a:ahLst/>
            <a:cxnLst/>
            <a:rect l="l" t="t" r="r" b="b"/>
            <a:pathLst>
              <a:path w="2374491" h="545691" extrusionOk="0">
                <a:moveTo>
                  <a:pt x="0" y="516194"/>
                </a:moveTo>
                <a:cubicBezTo>
                  <a:pt x="320777" y="258097"/>
                  <a:pt x="641555" y="0"/>
                  <a:pt x="1032387" y="0"/>
                </a:cubicBezTo>
                <a:cubicBezTo>
                  <a:pt x="1423219" y="0"/>
                  <a:pt x="2344994" y="516194"/>
                  <a:pt x="2344994" y="516194"/>
                </a:cubicBezTo>
                <a:lnTo>
                  <a:pt x="2344994" y="516194"/>
                </a:lnTo>
                <a:lnTo>
                  <a:pt x="2374491" y="545691"/>
                </a:lnTo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3;p7"/>
          <p:cNvSpPr txBox="1"/>
          <p:nvPr/>
        </p:nvSpPr>
        <p:spPr>
          <a:xfrm>
            <a:off x="7290731" y="2488487"/>
            <a:ext cx="346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1" name="Google Shape;205;p7"/>
          <p:cNvSpPr txBox="1"/>
          <p:nvPr/>
        </p:nvSpPr>
        <p:spPr>
          <a:xfrm>
            <a:off x="5814567" y="5665236"/>
            <a:ext cx="346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2" name="Google Shape;206;p7"/>
          <p:cNvSpPr txBox="1"/>
          <p:nvPr/>
        </p:nvSpPr>
        <p:spPr>
          <a:xfrm>
            <a:off x="4904940" y="2055507"/>
            <a:ext cx="346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3" name="Google Shape;207;p7"/>
          <p:cNvSpPr txBox="1"/>
          <p:nvPr/>
        </p:nvSpPr>
        <p:spPr>
          <a:xfrm>
            <a:off x="7290731" y="4248660"/>
            <a:ext cx="346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9" name="Google Shape;204;p7"/>
          <p:cNvSpPr txBox="1"/>
          <p:nvPr/>
        </p:nvSpPr>
        <p:spPr>
          <a:xfrm>
            <a:off x="4914467" y="4252446"/>
            <a:ext cx="346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dirty="0"/>
          </a:p>
        </p:txBody>
      </p:sp>
      <p:sp>
        <p:nvSpPr>
          <p:cNvPr id="41" name="Google Shape;192;p7"/>
          <p:cNvSpPr/>
          <p:nvPr/>
        </p:nvSpPr>
        <p:spPr>
          <a:xfrm>
            <a:off x="7176120" y="4149080"/>
            <a:ext cx="576064" cy="576064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99;p7"/>
          <p:cNvSpPr txBox="1"/>
          <p:nvPr/>
        </p:nvSpPr>
        <p:spPr>
          <a:xfrm>
            <a:off x="8211431" y="5975457"/>
            <a:ext cx="3456384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Elaboración propia. Figura 1: Tipos de aristas</a:t>
            </a:r>
            <a:endParaRPr dirty="0"/>
          </a:p>
        </p:txBody>
      </p:sp>
      <p:sp>
        <p:nvSpPr>
          <p:cNvPr id="43" name="Google Shape;208;p7"/>
          <p:cNvSpPr txBox="1"/>
          <p:nvPr/>
        </p:nvSpPr>
        <p:spPr>
          <a:xfrm>
            <a:off x="9080937" y="3052117"/>
            <a:ext cx="223870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un vértice no se relaciona con ninguna arista, se dice que es un </a:t>
            </a:r>
            <a:r>
              <a:rPr lang="es-MX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vértice aislado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</p:txBody>
      </p:sp>
      <p:sp>
        <p:nvSpPr>
          <p:cNvPr id="44" name="Google Shape;206;p7"/>
          <p:cNvSpPr txBox="1"/>
          <p:nvPr/>
        </p:nvSpPr>
        <p:spPr>
          <a:xfrm>
            <a:off x="4914467" y="2980754"/>
            <a:ext cx="346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dirty="0"/>
          </a:p>
        </p:txBody>
      </p:sp>
      <p:sp>
        <p:nvSpPr>
          <p:cNvPr id="45" name="Google Shape;206;p7"/>
          <p:cNvSpPr txBox="1"/>
          <p:nvPr/>
        </p:nvSpPr>
        <p:spPr>
          <a:xfrm>
            <a:off x="7322952" y="4269610"/>
            <a:ext cx="3468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8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/>
          <p:nvPr/>
        </p:nvSpPr>
        <p:spPr>
          <a:xfrm>
            <a:off x="787791" y="4107766"/>
            <a:ext cx="10860258" cy="46037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1080301" y="22527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s-MX" sz="4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Representación gráfica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B3DC512B-AB0E-48D8-B322-6CD6B2EE7218}" type="datetime1">
              <a:rPr lang="es-MX" smtClean="0"/>
              <a:t>22/09/2020</a:t>
            </a:fld>
            <a:endParaRPr/>
          </a:p>
        </p:txBody>
      </p:sp>
      <p:sp>
        <p:nvSpPr>
          <p:cNvPr id="181" name="Google Shape;181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sp>
        <p:nvSpPr>
          <p:cNvPr id="27" name="Google Shape;214;p8"/>
          <p:cNvSpPr txBox="1">
            <a:spLocks/>
          </p:cNvSpPr>
          <p:nvPr/>
        </p:nvSpPr>
        <p:spPr>
          <a:xfrm>
            <a:off x="591721" y="1172561"/>
            <a:ext cx="10720552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" indent="-114300" algn="just">
              <a:spcBef>
                <a:spcPts val="1400"/>
              </a:spcBef>
              <a:buSzPts val="1800"/>
              <a:buFont typeface="Calibri"/>
              <a:buChar char=" "/>
            </a:pPr>
            <a:r>
              <a:rPr lang="es-MX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Caracterización de grafos</a:t>
            </a:r>
            <a:endParaRPr lang="es-MX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91440" indent="-114300" algn="just">
              <a:spcBef>
                <a:spcPts val="1400"/>
              </a:spcBef>
              <a:buSzPts val="1800"/>
              <a:buFont typeface="Calibri"/>
              <a:buChar char=" "/>
            </a:pPr>
            <a:r>
              <a:rPr lang="es-MX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Grafo No Dirigido: 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hay dirección establecida (se considera bidireccional).</a:t>
            </a:r>
            <a:endParaRPr lang="es-MX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91440" indent="-114300" algn="just">
              <a:spcBef>
                <a:spcPts val="1400"/>
              </a:spcBef>
              <a:buSzPts val="1800"/>
              <a:buFont typeface="Calibri"/>
              <a:buChar char=" "/>
            </a:pPr>
            <a:endParaRPr lang="es-MX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91440" indent="-114300" algn="just">
              <a:spcBef>
                <a:spcPts val="1400"/>
              </a:spcBef>
              <a:buSzPts val="1800"/>
              <a:buFont typeface="Calibri"/>
              <a:buChar char=" "/>
            </a:pPr>
            <a:endParaRPr lang="es-MX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91440" indent="-114300" algn="just">
              <a:spcBef>
                <a:spcPts val="1400"/>
              </a:spcBef>
              <a:buSzPts val="1800"/>
              <a:buFont typeface="Calibri"/>
              <a:buChar char=" "/>
            </a:pPr>
            <a:endParaRPr lang="es-MX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91440" indent="-114300" algn="just">
              <a:spcBef>
                <a:spcPts val="1400"/>
              </a:spcBef>
              <a:buSzPts val="1800"/>
              <a:buFont typeface="Calibri"/>
              <a:buChar char=" "/>
            </a:pPr>
            <a:endParaRPr lang="es-MX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91440" indent="-114300" algn="just">
              <a:spcBef>
                <a:spcPts val="1400"/>
              </a:spcBef>
              <a:buSzPts val="1800"/>
              <a:buFont typeface="Calibri"/>
              <a:buChar char=" "/>
            </a:pPr>
            <a:r>
              <a:rPr lang="es-MX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Grafo Dirigido: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Existe una </a:t>
            </a:r>
            <a:r>
              <a:rPr lang="es-MX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dirección.</a:t>
            </a:r>
            <a:endParaRPr lang="es-MX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" name="Google Shape;217;p8"/>
          <p:cNvSpPr/>
          <p:nvPr/>
        </p:nvSpPr>
        <p:spPr>
          <a:xfrm>
            <a:off x="2927648" y="2132856"/>
            <a:ext cx="1800200" cy="1786338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18;p8"/>
          <p:cNvSpPr/>
          <p:nvPr/>
        </p:nvSpPr>
        <p:spPr>
          <a:xfrm>
            <a:off x="7176120" y="2132856"/>
            <a:ext cx="1800000" cy="17856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19;p8"/>
          <p:cNvSpPr txBox="1"/>
          <p:nvPr/>
        </p:nvSpPr>
        <p:spPr>
          <a:xfrm>
            <a:off x="3071664" y="2807716"/>
            <a:ext cx="151216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Fernando</a:t>
            </a:r>
            <a:endParaRPr/>
          </a:p>
        </p:txBody>
      </p:sp>
      <p:sp>
        <p:nvSpPr>
          <p:cNvPr id="55" name="Google Shape;220;p8"/>
          <p:cNvSpPr txBox="1"/>
          <p:nvPr/>
        </p:nvSpPr>
        <p:spPr>
          <a:xfrm>
            <a:off x="7320036" y="2807716"/>
            <a:ext cx="151216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Eduardo</a:t>
            </a:r>
            <a:endParaRPr/>
          </a:p>
        </p:txBody>
      </p:sp>
      <p:cxnSp>
        <p:nvCxnSpPr>
          <p:cNvPr id="56" name="Google Shape;221;p8"/>
          <p:cNvCxnSpPr>
            <a:endCxn id="53" idx="2"/>
          </p:cNvCxnSpPr>
          <p:nvPr/>
        </p:nvCxnSpPr>
        <p:spPr>
          <a:xfrm>
            <a:off x="4727820" y="3025656"/>
            <a:ext cx="2448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227;p8"/>
          <p:cNvSpPr txBox="1"/>
          <p:nvPr/>
        </p:nvSpPr>
        <p:spPr>
          <a:xfrm>
            <a:off x="5285910" y="2623050"/>
            <a:ext cx="16201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hermano de</a:t>
            </a:r>
            <a:endParaRPr/>
          </a:p>
        </p:txBody>
      </p:sp>
      <p:sp>
        <p:nvSpPr>
          <p:cNvPr id="60" name="Google Shape;222;p8"/>
          <p:cNvSpPr/>
          <p:nvPr/>
        </p:nvSpPr>
        <p:spPr>
          <a:xfrm>
            <a:off x="2927648" y="4414254"/>
            <a:ext cx="1800200" cy="1786338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223;p8"/>
          <p:cNvSpPr/>
          <p:nvPr/>
        </p:nvSpPr>
        <p:spPr>
          <a:xfrm>
            <a:off x="7176120" y="4414254"/>
            <a:ext cx="1800000" cy="17856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24;p8"/>
          <p:cNvSpPr txBox="1"/>
          <p:nvPr/>
        </p:nvSpPr>
        <p:spPr>
          <a:xfrm>
            <a:off x="3071664" y="5089114"/>
            <a:ext cx="151216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Marcos</a:t>
            </a:r>
            <a:endParaRPr/>
          </a:p>
        </p:txBody>
      </p:sp>
      <p:sp>
        <p:nvSpPr>
          <p:cNvPr id="63" name="Google Shape;225;p8"/>
          <p:cNvSpPr txBox="1"/>
          <p:nvPr/>
        </p:nvSpPr>
        <p:spPr>
          <a:xfrm>
            <a:off x="7320036" y="5089114"/>
            <a:ext cx="151216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Claudia</a:t>
            </a:r>
            <a:endParaRPr/>
          </a:p>
        </p:txBody>
      </p:sp>
      <p:cxnSp>
        <p:nvCxnSpPr>
          <p:cNvPr id="64" name="Google Shape;226;p8"/>
          <p:cNvCxnSpPr>
            <a:stCxn id="60" idx="6"/>
            <a:endCxn id="61" idx="2"/>
          </p:cNvCxnSpPr>
          <p:nvPr/>
        </p:nvCxnSpPr>
        <p:spPr>
          <a:xfrm rot="10800000" flipH="1">
            <a:off x="4727848" y="5307123"/>
            <a:ext cx="2448300" cy="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5" name="Google Shape;228;p8"/>
          <p:cNvSpPr txBox="1"/>
          <p:nvPr/>
        </p:nvSpPr>
        <p:spPr>
          <a:xfrm>
            <a:off x="5402923" y="4929074"/>
            <a:ext cx="1386153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padre de</a:t>
            </a:r>
            <a:endParaRPr/>
          </a:p>
        </p:txBody>
      </p:sp>
      <p:sp>
        <p:nvSpPr>
          <p:cNvPr id="66" name="Google Shape;229;p8"/>
          <p:cNvSpPr txBox="1"/>
          <p:nvPr/>
        </p:nvSpPr>
        <p:spPr>
          <a:xfrm>
            <a:off x="9467650" y="5848910"/>
            <a:ext cx="21515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Elaboración propia .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2: Tipos de Grafos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4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/>
          <p:nvPr/>
        </p:nvSpPr>
        <p:spPr>
          <a:xfrm>
            <a:off x="1150965" y="1616357"/>
            <a:ext cx="10860258" cy="460375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>
            <a:spLocks noGrp="1"/>
          </p:cNvSpPr>
          <p:nvPr>
            <p:ph type="title"/>
          </p:nvPr>
        </p:nvSpPr>
        <p:spPr>
          <a:xfrm>
            <a:off x="838200" y="204280"/>
            <a:ext cx="10515600" cy="85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s-MX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Representación gráfica</a:t>
            </a:r>
            <a:endParaRPr sz="4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236" name="Google Shape;236;p9"/>
          <p:cNvSpPr txBox="1">
            <a:spLocks noGrp="1"/>
          </p:cNvSpPr>
          <p:nvPr>
            <p:ph type="body" idx="1"/>
          </p:nvPr>
        </p:nvSpPr>
        <p:spPr>
          <a:xfrm>
            <a:off x="6338529" y="1516131"/>
            <a:ext cx="4038600" cy="407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 12 nodos (círculos) y aristas (líneas).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Arial"/>
            </a:endParaRPr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nodo con sus correspondientes atributos (id, </a:t>
            </a:r>
            <a:r>
              <a:rPr lang="es-MX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nickname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nombre, apellidos, activo).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Arial"/>
            </a:endParaRPr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etiqueta es representada: correo, usuario y </a:t>
            </a:r>
            <a:r>
              <a:rPr lang="es-MX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Arial"/>
            </a:endParaRPr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Cada arista con sus respectivas propiedades.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Arial"/>
            </a:endParaRPr>
          </a:p>
          <a:p>
            <a:pPr marL="91440" lvl="0" indent="-1143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aristas rojas reflejan que un cierto usuario escribe un </a:t>
            </a:r>
            <a:r>
              <a:rPr lang="es-MX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mientras que las aristas amarillas reflejan que a un usuario le gusta un </a:t>
            </a:r>
            <a:r>
              <a:rPr lang="es-MX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tweet</a:t>
            </a:r>
            <a:r>
              <a:rPr lang="es-MX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Arial"/>
            </a:endParaRPr>
          </a:p>
        </p:txBody>
      </p:sp>
      <p:sp>
        <p:nvSpPr>
          <p:cNvPr id="237" name="Google Shape;237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A13A8E45-EFEF-49E3-8B7C-355A610361D2}" type="datetime1">
              <a:rPr lang="es-MX" smtClean="0"/>
              <a:t>22/09/2020</a:t>
            </a:fld>
            <a:endParaRPr/>
          </a:p>
        </p:txBody>
      </p:sp>
      <p:sp>
        <p:nvSpPr>
          <p:cNvPr id="238" name="Google Shape;238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ALMACENES Y PROCESAMIENTO DE DATOS</a:t>
            </a:r>
            <a:endParaRPr/>
          </a:p>
        </p:txBody>
      </p:sp>
      <p:pic>
        <p:nvPicPr>
          <p:cNvPr id="239" name="Google Shape;239;p9"/>
          <p:cNvPicPr preferRelativeResize="0"/>
          <p:nvPr/>
        </p:nvPicPr>
        <p:blipFill rotWithShape="1">
          <a:blip r:embed="rId3">
            <a:alphaModFix/>
          </a:blip>
          <a:srcRect l="31072" t="15833" r="33828" b="7707"/>
          <a:stretch/>
        </p:blipFill>
        <p:spPr>
          <a:xfrm>
            <a:off x="838200" y="1227192"/>
            <a:ext cx="4495800" cy="49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9"/>
          <p:cNvSpPr txBox="1"/>
          <p:nvPr/>
        </p:nvSpPr>
        <p:spPr>
          <a:xfrm>
            <a:off x="6096000" y="5867466"/>
            <a:ext cx="67818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Figura 3. Ejemplo de modelo de Grafos. </a:t>
            </a:r>
            <a:r>
              <a:rPr lang="es-MX" sz="1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Caravantes</a:t>
            </a:r>
            <a:r>
              <a:rPr lang="es-MX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(2019).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1582</Words>
  <Application>Microsoft Office PowerPoint</Application>
  <PresentationFormat>Personalizado</PresentationFormat>
  <Paragraphs>233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Retrospección</vt:lpstr>
      <vt:lpstr>Modelo de Datos Orientado a Grafos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Representación gráfica</vt:lpstr>
      <vt:lpstr>Independencia de datos</vt:lpstr>
      <vt:lpstr>Navegación de Información</vt:lpstr>
      <vt:lpstr>Presentación de PowerPoint</vt:lpstr>
      <vt:lpstr>Presentación de PowerPoint</vt:lpstr>
      <vt:lpstr>Presentación de PowerPoint</vt:lpstr>
      <vt:lpstr>Presentación de PowerPoint</vt:lpstr>
      <vt:lpstr>Ejemplos de Herramientas de Visualización de Grafos</vt:lpstr>
      <vt:lpstr>Ejemplos de Herramientas de Visualización de Grafos</vt:lpstr>
      <vt:lpstr>Sistema Representativo del Modelo</vt:lpstr>
      <vt:lpstr>Sistema Representativo del Modelo</vt:lpstr>
      <vt:lpstr>Conclusiones</vt:lpstr>
      <vt:lpstr>GRACIAS</vt:lpstr>
      <vt:lpstr>Referencias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Datos Orientado a Grafos</dc:title>
  <dc:creator>Daniel Peregrina</dc:creator>
  <cp:lastModifiedBy>UPAEP</cp:lastModifiedBy>
  <cp:revision>20</cp:revision>
  <dcterms:created xsi:type="dcterms:W3CDTF">2020-09-09T02:44:44Z</dcterms:created>
  <dcterms:modified xsi:type="dcterms:W3CDTF">2020-09-22T22:26:58Z</dcterms:modified>
</cp:coreProperties>
</file>