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64" r:id="rId3"/>
    <p:sldMasterId id="2147483676" r:id="rId4"/>
  </p:sldMasterIdLst>
  <p:notesMasterIdLst>
    <p:notesMasterId r:id="rId4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entury Gothic" panose="020B0502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  <p15:guide id="3" pos="136">
          <p15:clr>
            <a:srgbClr val="A4A3A4"/>
          </p15:clr>
        </p15:guide>
        <p15:guide id="4" pos="5636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bhIvF/ySR4/M4IfuOJuNsqZDA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30E975D-CAA6-41FA-8937-9C4A3535DB0B}">
  <a:tblStyle styleId="{F30E975D-CAA6-41FA-8937-9C4A3535D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B1E68D-D551-479B-A736-E3750E27CC0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6"/>
      </p:cViewPr>
      <p:guideLst>
        <p:guide orient="horz" pos="2092"/>
        <p:guide pos="2880"/>
        <p:guide pos="136"/>
        <p:guide pos="56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505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241" name="Google Shape;241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91" name="Google Shape;391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06" name="Google Shape;406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2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21" name="Google Shape;421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4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43" name="Google Shape;443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5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69" name="Google Shape;469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86" name="Google Shape;486;p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03" name="Google Shape;503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8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20" name="Google Shape;520;p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39" name="Google Shape;539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255" name="Google Shape;255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72" name="Google Shape;572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89" name="Google Shape;589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13" name="Google Shape;613;p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4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31" name="Google Shape;631;p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50" name="Google Shape;650;p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268" name="Google Shape;268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3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3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59" name="Google Shape;759;p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81" name="Google Shape;781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3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5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13" name="Google Shape;813;p3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p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26" name="Google Shape;826;p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3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39" name="Google Shape;839;p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51" name="Google Shape;851;p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3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63" name="Google Shape;863;p3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06" name="Google Shape;306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4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0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75" name="Google Shape;875;p4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4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87" name="Google Shape;887;p4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4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2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99" name="Google Shape;899;p4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3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911" name="Google Shape;911;p4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20" name="Google Shape;320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35" name="Google Shape;335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49" name="Google Shape;349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8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63" name="Google Shape;363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701040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76" name="Google Shape;376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6" name="Google Shape;26;p4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5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8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>
            <a:spLocks noGrp="1"/>
          </p:cNvSpPr>
          <p:nvPr>
            <p:ph type="title"/>
          </p:nvPr>
        </p:nvSpPr>
        <p:spPr>
          <a:xfrm>
            <a:off x="211502" y="-33103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body" idx="1"/>
          </p:nvPr>
        </p:nvSpPr>
        <p:spPr>
          <a:xfrm>
            <a:off x="211502" y="1547688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−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8" name="Google Shape;118;p4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4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49"/>
          <p:cNvSpPr txBox="1">
            <a:spLocks noGrp="1"/>
          </p:cNvSpPr>
          <p:nvPr>
            <p:ph type="ctrTitle"/>
          </p:nvPr>
        </p:nvSpPr>
        <p:spPr>
          <a:xfrm>
            <a:off x="296066" y="2858756"/>
            <a:ext cx="3780000" cy="15665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16200000" rotWithShape="0">
              <a:srgbClr val="000000">
                <a:alpha val="15686"/>
              </a:srgbClr>
            </a:outerShdw>
          </a:effectLst>
        </p:spPr>
        <p:txBody>
          <a:bodyPr spcFirstLastPara="1" wrap="square" lIns="288000" tIns="288000" rIns="288000" bIns="2880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/>
          <p:nvPr/>
        </p:nvSpPr>
        <p:spPr>
          <a:xfrm>
            <a:off x="148033" y="6354249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PRC OEM Program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>
            <a:spLocks noGrp="1"/>
          </p:cNvSpPr>
          <p:nvPr>
            <p:ph type="title"/>
          </p:nvPr>
        </p:nvSpPr>
        <p:spPr>
          <a:xfrm>
            <a:off x="211502" y="0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body" idx="1"/>
          </p:nvPr>
        </p:nvSpPr>
        <p:spPr>
          <a:xfrm>
            <a:off x="211502" y="1547688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−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1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5" name="Google Shape;165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6" name="Google Shape;166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7" name="Google Shape;167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2" name="Google Shape;182;p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3" name="Google Shape;183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8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9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0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1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18" name="Google Shape;218;p7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3"/>
            <p:cNvSpPr/>
            <p:nvPr/>
          </p:nvSpPr>
          <p:spPr>
            <a:xfrm>
              <a:off x="0" y="4026864"/>
              <a:ext cx="296067" cy="39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3"/>
            <p:cNvSpPr/>
            <p:nvPr/>
          </p:nvSpPr>
          <p:spPr>
            <a:xfrm>
              <a:off x="296067" y="4026864"/>
              <a:ext cx="8847933" cy="396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1" name="Google Shape;221;p7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41475" y="436317"/>
              <a:ext cx="3387651" cy="1605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73"/>
          <p:cNvSpPr txBox="1">
            <a:spLocks noGrp="1"/>
          </p:cNvSpPr>
          <p:nvPr>
            <p:ph type="ctrTitle"/>
          </p:nvPr>
        </p:nvSpPr>
        <p:spPr>
          <a:xfrm>
            <a:off x="296066" y="2858756"/>
            <a:ext cx="3780000" cy="15665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16200000" rotWithShape="0">
              <a:srgbClr val="000000">
                <a:alpha val="15686"/>
              </a:srgbClr>
            </a:outerShdw>
          </a:effectLst>
        </p:spPr>
        <p:txBody>
          <a:bodyPr spcFirstLastPara="1" wrap="square" lIns="288000" tIns="288000" rIns="288000" bIns="2880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73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3"/>
          <p:cNvSpPr txBox="1"/>
          <p:nvPr/>
        </p:nvSpPr>
        <p:spPr>
          <a:xfrm>
            <a:off x="148033" y="6354249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PRC OEM Program</a:t>
            </a:r>
            <a:endParaRPr/>
          </a:p>
        </p:txBody>
      </p:sp>
      <p:sp>
        <p:nvSpPr>
          <p:cNvPr id="225" name="Google Shape;225;p73"/>
          <p:cNvSpPr txBox="1"/>
          <p:nvPr/>
        </p:nvSpPr>
        <p:spPr>
          <a:xfrm>
            <a:off x="148033" y="6354249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PRC OEM Program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4"/>
          <p:cNvSpPr txBox="1">
            <a:spLocks noGrp="1"/>
          </p:cNvSpPr>
          <p:nvPr>
            <p:ph type="title"/>
          </p:nvPr>
        </p:nvSpPr>
        <p:spPr>
          <a:xfrm>
            <a:off x="211502" y="-33103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74"/>
          <p:cNvSpPr txBox="1">
            <a:spLocks noGrp="1"/>
          </p:cNvSpPr>
          <p:nvPr>
            <p:ph type="body" idx="1"/>
          </p:nvPr>
        </p:nvSpPr>
        <p:spPr>
          <a:xfrm>
            <a:off x="211502" y="1547688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−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74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4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5"/>
          <p:cNvSpPr txBox="1">
            <a:spLocks noGrp="1"/>
          </p:cNvSpPr>
          <p:nvPr>
            <p:ph type="title"/>
          </p:nvPr>
        </p:nvSpPr>
        <p:spPr>
          <a:xfrm>
            <a:off x="211502" y="0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5"/>
          <p:cNvSpPr txBox="1">
            <a:spLocks noGrp="1"/>
          </p:cNvSpPr>
          <p:nvPr>
            <p:ph type="body" idx="1"/>
          </p:nvPr>
        </p:nvSpPr>
        <p:spPr>
          <a:xfrm>
            <a:off x="211502" y="1547688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  <a:defRPr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−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-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5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5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41" name="Google Shape;41;p5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6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7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44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7" name="Google Shape;17;p44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>
            <a:spLocks noGrp="1"/>
          </p:cNvSpPr>
          <p:nvPr>
            <p:ph type="title"/>
          </p:nvPr>
        </p:nvSpPr>
        <p:spPr>
          <a:xfrm>
            <a:off x="239084" y="51153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47"/>
          <p:cNvSpPr txBox="1">
            <a:spLocks noGrp="1"/>
          </p:cNvSpPr>
          <p:nvPr>
            <p:ph type="body" idx="1"/>
          </p:nvPr>
        </p:nvSpPr>
        <p:spPr>
          <a:xfrm>
            <a:off x="211502" y="1527917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47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grpSp>
        <p:nvGrpSpPr>
          <p:cNvPr id="106" name="Google Shape;106;p47"/>
          <p:cNvGrpSpPr/>
          <p:nvPr/>
        </p:nvGrpSpPr>
        <p:grpSpPr>
          <a:xfrm>
            <a:off x="205740" y="880638"/>
            <a:ext cx="8732520" cy="45719"/>
            <a:chOff x="309156" y="880635"/>
            <a:chExt cx="11643360" cy="45719"/>
          </a:xfrm>
        </p:grpSpPr>
        <p:sp>
          <p:nvSpPr>
            <p:cNvPr id="107" name="Google Shape;107;p47"/>
            <p:cNvSpPr/>
            <p:nvPr/>
          </p:nvSpPr>
          <p:spPr>
            <a:xfrm rot="10800000" flipH="1">
              <a:off x="309156" y="880635"/>
              <a:ext cx="376992" cy="4571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7"/>
            <p:cNvSpPr/>
            <p:nvPr/>
          </p:nvSpPr>
          <p:spPr>
            <a:xfrm rot="10800000" flipH="1">
              <a:off x="686148" y="880635"/>
              <a:ext cx="11266368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47"/>
          <p:cNvPicPr preferRelativeResize="0"/>
          <p:nvPr/>
        </p:nvPicPr>
        <p:blipFill rotWithShape="1">
          <a:blip r:embed="rId5">
            <a:alphaModFix/>
          </a:blip>
          <a:srcRect r="1295"/>
          <a:stretch/>
        </p:blipFill>
        <p:spPr>
          <a:xfrm>
            <a:off x="7379692" y="6017676"/>
            <a:ext cx="1764308" cy="846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7"/>
          <p:cNvSpPr txBox="1"/>
          <p:nvPr/>
        </p:nvSpPr>
        <p:spPr>
          <a:xfrm>
            <a:off x="144780" y="94412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PRC OEM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2"/>
          <p:cNvSpPr txBox="1">
            <a:spLocks noGrp="1"/>
          </p:cNvSpPr>
          <p:nvPr>
            <p:ph type="title"/>
          </p:nvPr>
        </p:nvSpPr>
        <p:spPr>
          <a:xfrm>
            <a:off x="239084" y="51153"/>
            <a:ext cx="8726759" cy="87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72"/>
          <p:cNvSpPr txBox="1">
            <a:spLocks noGrp="1"/>
          </p:cNvSpPr>
          <p:nvPr>
            <p:ph type="body" idx="1"/>
          </p:nvPr>
        </p:nvSpPr>
        <p:spPr>
          <a:xfrm>
            <a:off x="211502" y="1527917"/>
            <a:ext cx="8723057" cy="36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rmAutofit/>
          </a:bodyPr>
          <a:lstStyle>
            <a:lvl1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72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72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grpSp>
        <p:nvGrpSpPr>
          <p:cNvPr id="210" name="Google Shape;210;p72"/>
          <p:cNvGrpSpPr/>
          <p:nvPr/>
        </p:nvGrpSpPr>
        <p:grpSpPr>
          <a:xfrm>
            <a:off x="205740" y="880638"/>
            <a:ext cx="8732520" cy="45719"/>
            <a:chOff x="309156" y="880635"/>
            <a:chExt cx="11643360" cy="45719"/>
          </a:xfrm>
        </p:grpSpPr>
        <p:sp>
          <p:nvSpPr>
            <p:cNvPr id="211" name="Google Shape;211;p72"/>
            <p:cNvSpPr/>
            <p:nvPr/>
          </p:nvSpPr>
          <p:spPr>
            <a:xfrm rot="10800000" flipH="1">
              <a:off x="309156" y="880635"/>
              <a:ext cx="376992" cy="4571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2"/>
            <p:cNvSpPr/>
            <p:nvPr/>
          </p:nvSpPr>
          <p:spPr>
            <a:xfrm rot="10800000" flipH="1">
              <a:off x="686148" y="880635"/>
              <a:ext cx="11266368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72"/>
          <p:cNvPicPr preferRelativeResize="0"/>
          <p:nvPr/>
        </p:nvPicPr>
        <p:blipFill rotWithShape="1">
          <a:blip r:embed="rId5">
            <a:alphaModFix/>
          </a:blip>
          <a:srcRect r="1295"/>
          <a:stretch/>
        </p:blipFill>
        <p:spPr>
          <a:xfrm>
            <a:off x="7379692" y="6017676"/>
            <a:ext cx="1764308" cy="84687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2"/>
          <p:cNvSpPr txBox="1"/>
          <p:nvPr/>
        </p:nvSpPr>
        <p:spPr>
          <a:xfrm>
            <a:off x="144780" y="94412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PRC OEM Program</a:t>
            </a:r>
            <a:endParaRPr/>
          </a:p>
        </p:txBody>
      </p:sp>
      <p:sp>
        <p:nvSpPr>
          <p:cNvPr id="215" name="Google Shape;215;p72"/>
          <p:cNvSpPr txBox="1"/>
          <p:nvPr/>
        </p:nvSpPr>
        <p:spPr>
          <a:xfrm>
            <a:off x="144780" y="94412"/>
            <a:ext cx="2758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PRC OEM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assandra.apache.org/doc/latest/operating/security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wing.com/" TargetMode="External"/><Relationship Id="rId5" Type="http://schemas.openxmlformats.org/officeDocument/2006/relationships/hyperlink" Target="https://bigdatadummy.com/" TargetMode="External"/><Relationship Id="rId4" Type="http://schemas.openxmlformats.org/officeDocument/2006/relationships/hyperlink" Target="https://docs.aws.amazon.com/es_es/redshift/latest/dg/c_security-overview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6lx2kpT_zbo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bbest.com/blog/column-oriented-database-technologies/" TargetMode="External"/><Relationship Id="rId5" Type="http://schemas.openxmlformats.org/officeDocument/2006/relationships/hyperlink" Target="http://www.data-design.org/blog/columnar-database" TargetMode="External"/><Relationship Id="rId4" Type="http://schemas.openxmlformats.org/officeDocument/2006/relationships/hyperlink" Target="https://www.ionos.e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anuelpeg.blogspot.com/2018/12/ventajas-y-desventajas-de-una-base-de.html" TargetMode="External"/><Relationship Id="rId5" Type="http://schemas.openxmlformats.org/officeDocument/2006/relationships/hyperlink" Target="http://jeuazarru.com/" TargetMode="External"/><Relationship Id="rId4" Type="http://schemas.openxmlformats.org/officeDocument/2006/relationships/hyperlink" Target="https://www.informaticaparatunegoc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sap-hana-security.html" TargetMode="External"/><Relationship Id="rId4" Type="http://schemas.openxmlformats.org/officeDocument/2006/relationships/hyperlink" Target="https://docs.aws.amazon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iadb.com/docs/security/hardening/" TargetMode="External"/><Relationship Id="rId5" Type="http://schemas.openxmlformats.org/officeDocument/2006/relationships/hyperlink" Target="https://www.youtube.com/watch?v=8KGVFB3kVHQ&amp;t=52s" TargetMode="External"/><Relationship Id="rId4" Type="http://schemas.openxmlformats.org/officeDocument/2006/relationships/hyperlink" Target="https://books.google.com.mx/books?id=UfedDwAAQBAJ&amp;lpg=PA121&amp;dq=security%20in%20Column%20Databases&amp;pg=PP3#v=onepage&amp;q&amp;f=fals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jerczCx8nmQ&amp;feature=youtu.b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2010368/what-exactly-is-a-wide-column-store" TargetMode="External"/><Relationship Id="rId5" Type="http://schemas.openxmlformats.org/officeDocument/2006/relationships/hyperlink" Target="https://www.zarantech.com/" TargetMode="External"/><Relationship Id="rId4" Type="http://schemas.openxmlformats.org/officeDocument/2006/relationships/hyperlink" Target="https://www.slideshare.ne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>
            <a:spLocks noGrp="1"/>
          </p:cNvSpPr>
          <p:nvPr>
            <p:ph type="ctrTitle"/>
          </p:nvPr>
        </p:nvSpPr>
        <p:spPr>
          <a:xfrm>
            <a:off x="685544" y="2181287"/>
            <a:ext cx="7772400" cy="8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s-MX" sz="4800" b="1"/>
              <a:t>Enfoques de Modelos de Datos</a:t>
            </a:r>
            <a:endParaRPr/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4713748" y="5348850"/>
            <a:ext cx="418736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entury Gothic"/>
              <a:buNone/>
            </a:pPr>
            <a:r>
              <a:rPr lang="es-MX" sz="1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PRESENTADO POR: EQUIPO DATASHARKS</a:t>
            </a:r>
            <a:endParaRPr sz="800" b="0" i="0" u="none" strike="noStrike" cap="none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Century Gothic"/>
              <a:buNone/>
            </a:pPr>
            <a:r>
              <a:rPr lang="es-MX" sz="1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MX" sz="11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MATERIA:ALMACENES Y PROCESAMIENTO DE DATOS</a:t>
            </a:r>
            <a:endParaRPr sz="800" b="0" i="0" u="none" strike="noStrike" cap="none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entury Gothic"/>
              <a:buNone/>
            </a:pPr>
            <a:r>
              <a:rPr lang="es-MX" sz="11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ASESOR:  DRA. ROSA MARIA CANTON CRODA</a:t>
            </a:r>
            <a:endParaRPr sz="800" b="0" i="0" u="none" strike="noStrike" cap="none">
              <a:solidFill>
                <a:schemeClr val="dk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Century Gothic"/>
              <a:buNone/>
            </a:pPr>
            <a:r>
              <a:rPr lang="es-MX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OTOÑO</a:t>
            </a:r>
            <a:r>
              <a:rPr lang="es-MX" sz="1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2020 - PUEBLA, PUEBLA</a:t>
            </a:r>
            <a:endParaRPr sz="1000" b="0" i="0" u="none" strike="noStrike" cap="none">
              <a:solidFill>
                <a:srgbClr val="262626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8887" y="524265"/>
            <a:ext cx="25622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"/>
          <p:cNvSpPr/>
          <p:nvPr/>
        </p:nvSpPr>
        <p:spPr>
          <a:xfrm>
            <a:off x="1941020" y="3312452"/>
            <a:ext cx="5545455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Columnas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29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MX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47" name="Google Shape;247;p1"/>
          <p:cNvSpPr txBox="1">
            <a:spLocks noGrp="1"/>
          </p:cNvSpPr>
          <p:nvPr>
            <p:ph type="sldNum" idx="12"/>
          </p:nvPr>
        </p:nvSpPr>
        <p:spPr>
          <a:xfrm>
            <a:off x="4079990" y="6485109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1</a:t>
            </a:r>
            <a:endParaRPr/>
          </a:p>
        </p:txBody>
      </p:sp>
      <p:sp>
        <p:nvSpPr>
          <p:cNvPr id="248" name="Google Shape;248;p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249" name="Google Shape;24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10</a:t>
            </a:fld>
            <a:endParaRPr sz="1800"/>
          </a:p>
        </p:txBody>
      </p:sp>
      <p:sp>
        <p:nvSpPr>
          <p:cNvPr id="394" name="Google Shape;394;p10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0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>
            <a:off x="720419" y="2584179"/>
            <a:ext cx="3407444" cy="271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MariaDB-ColumnStore</a:t>
            </a:r>
            <a:r>
              <a:rPr lang="es-MX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el DBMS MariaDB (Fork de MySQL) de código abierto ofrece con el ColumnStore también una combinación de base de datos columnar y relacional.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(Base de datos columnar, 2020)</a:t>
            </a:r>
            <a:endParaRPr/>
          </a:p>
        </p:txBody>
      </p:sp>
      <p:pic>
        <p:nvPicPr>
          <p:cNvPr id="397" name="Google Shape;3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1823" y="2218397"/>
            <a:ext cx="3933885" cy="311997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0"/>
          <p:cNvSpPr/>
          <p:nvPr/>
        </p:nvSpPr>
        <p:spPr>
          <a:xfrm>
            <a:off x="4949998" y="5437415"/>
            <a:ext cx="31502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Fuente:(MariaDB Storage Engines, 2015)</a:t>
            </a:r>
            <a:endParaRPr/>
          </a:p>
        </p:txBody>
      </p:sp>
      <p:pic>
        <p:nvPicPr>
          <p:cNvPr id="399" name="Google Shape;3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0" descr="MariaD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4141" y="2046366"/>
            <a:ext cx="2160000" cy="53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11</a:t>
            </a:fld>
            <a:endParaRPr sz="1800"/>
          </a:p>
        </p:txBody>
      </p:sp>
      <p:sp>
        <p:nvSpPr>
          <p:cNvPr id="409" name="Google Shape;409;p11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11" name="Google Shape;411;p11"/>
          <p:cNvSpPr/>
          <p:nvPr/>
        </p:nvSpPr>
        <p:spPr>
          <a:xfrm>
            <a:off x="256697" y="2767796"/>
            <a:ext cx="2364583" cy="328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SAP HANA</a:t>
            </a:r>
            <a:r>
              <a:rPr lang="es-MX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la plataforma de desarrollo de SAP también utiliza una combinación de una base de datos relacional y una columnar.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(Base de datos columnar, 2020)</a:t>
            </a:r>
            <a:endParaRPr/>
          </a:p>
        </p:txBody>
      </p:sp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176" y="2286784"/>
            <a:ext cx="1571623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203" y="1817914"/>
            <a:ext cx="53721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1"/>
          <p:cNvSpPr/>
          <p:nvPr/>
        </p:nvSpPr>
        <p:spPr>
          <a:xfrm>
            <a:off x="3512473" y="5706163"/>
            <a:ext cx="20537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Fuente:(SAP HANA, 2018)</a:t>
            </a:r>
            <a:endParaRPr/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12</a:t>
            </a:fld>
            <a:endParaRPr sz="1800"/>
          </a:p>
        </p:txBody>
      </p:sp>
      <p:sp>
        <p:nvSpPr>
          <p:cNvPr id="424" name="Google Shape;424;p12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Representación Gráfica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2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426" name="Google Shape;4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3" y="2008682"/>
            <a:ext cx="8180882" cy="3357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2"/>
          <p:cNvSpPr txBox="1"/>
          <p:nvPr/>
        </p:nvSpPr>
        <p:spPr>
          <a:xfrm>
            <a:off x="972077" y="5366383"/>
            <a:ext cx="2803161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(Garcete, s. f.)</a:t>
            </a:r>
            <a:endParaRPr/>
          </a:p>
        </p:txBody>
      </p:sp>
      <p:pic>
        <p:nvPicPr>
          <p:cNvPr id="428" name="Google Shape;42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13</a:t>
            </a:fld>
            <a:endParaRPr/>
          </a:p>
        </p:txBody>
      </p:sp>
      <p:pic>
        <p:nvPicPr>
          <p:cNvPr id="435" name="Google Shape;435;p13" descr="T-Systems | Empresa asociada destacada enerTIC.org"/>
          <p:cNvPicPr preferRelativeResize="0"/>
          <p:nvPr/>
        </p:nvPicPr>
        <p:blipFill rotWithShape="1">
          <a:blip r:embed="rId3">
            <a:alphaModFix/>
          </a:blip>
          <a:srcRect t="40352" b="40389"/>
          <a:stretch/>
        </p:blipFill>
        <p:spPr>
          <a:xfrm>
            <a:off x="1528366" y="418012"/>
            <a:ext cx="5697583" cy="10972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36" name="Google Shape;436;p13" descr="Ventajas de integrar Power BI con SAP - El Blog de Mistral"/>
          <p:cNvPicPr preferRelativeResize="0"/>
          <p:nvPr/>
        </p:nvPicPr>
        <p:blipFill rotWithShape="1">
          <a:blip r:embed="rId4">
            <a:alphaModFix/>
          </a:blip>
          <a:srcRect t="11104" r="49223" b="5597"/>
          <a:stretch/>
        </p:blipFill>
        <p:spPr>
          <a:xfrm>
            <a:off x="287879" y="1946366"/>
            <a:ext cx="4545377" cy="419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3" descr="Soporte SAP – SAP HANA | R2R Consult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6948" y="3208627"/>
            <a:ext cx="3762103" cy="1075992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14</a:t>
            </a:fld>
            <a:endParaRPr sz="1800"/>
          </a:p>
        </p:txBody>
      </p:sp>
      <p:sp>
        <p:nvSpPr>
          <p:cNvPr id="446" name="Google Shape;446;p14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Independencia de datos</a:t>
            </a:r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448" name="Google Shape;448;p14" descr="3d Pirámide De Tres Niveles Sobre El Fondo Blanco Con La Reflexión  Brillante Y Las Sombras Fotos, Retratos, Imágenes Y Fotografía De Archivo  Libres De Derecho. Image 13357545."/>
          <p:cNvPicPr preferRelativeResize="0"/>
          <p:nvPr/>
        </p:nvPicPr>
        <p:blipFill rotWithShape="1">
          <a:blip r:embed="rId3">
            <a:alphaModFix/>
          </a:blip>
          <a:srcRect l="11303" t="20551" r="17992" b="12954"/>
          <a:stretch/>
        </p:blipFill>
        <p:spPr>
          <a:xfrm>
            <a:off x="822960" y="2481941"/>
            <a:ext cx="4167053" cy="287382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4"/>
          <p:cNvSpPr txBox="1"/>
          <p:nvPr/>
        </p:nvSpPr>
        <p:spPr>
          <a:xfrm>
            <a:off x="1423849" y="5525589"/>
            <a:ext cx="2952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 3 niveles</a:t>
            </a:r>
            <a:endParaRPr/>
          </a:p>
        </p:txBody>
      </p:sp>
      <p:sp>
        <p:nvSpPr>
          <p:cNvPr id="450" name="Google Shape;450;p14"/>
          <p:cNvSpPr txBox="1"/>
          <p:nvPr/>
        </p:nvSpPr>
        <p:spPr>
          <a:xfrm>
            <a:off x="5730238" y="2647405"/>
            <a:ext cx="2952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EXTERNO</a:t>
            </a:r>
            <a:endParaRPr/>
          </a:p>
        </p:txBody>
      </p:sp>
      <p:sp>
        <p:nvSpPr>
          <p:cNvPr id="451" name="Google Shape;451;p14"/>
          <p:cNvSpPr txBox="1"/>
          <p:nvPr/>
        </p:nvSpPr>
        <p:spPr>
          <a:xfrm>
            <a:off x="5921827" y="3309256"/>
            <a:ext cx="2952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CONCEPTUAL</a:t>
            </a:r>
            <a:endParaRPr/>
          </a:p>
        </p:txBody>
      </p:sp>
      <p:sp>
        <p:nvSpPr>
          <p:cNvPr id="452" name="Google Shape;452;p14"/>
          <p:cNvSpPr txBox="1"/>
          <p:nvPr/>
        </p:nvSpPr>
        <p:spPr>
          <a:xfrm>
            <a:off x="5603961" y="4153987"/>
            <a:ext cx="2952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FÍSICO</a:t>
            </a:r>
            <a:endParaRPr/>
          </a:p>
        </p:txBody>
      </p:sp>
      <p:pic>
        <p:nvPicPr>
          <p:cNvPr id="453" name="Google Shape;453;p14" descr="🙋 Persona Con La Mano Levantada Emoj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4011" y="2298926"/>
            <a:ext cx="705531" cy="70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4" descr="Archivo:Gnome-computer.svg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2910" y="2599508"/>
            <a:ext cx="378823" cy="37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4" descr="Actualizacion Base de Datos - Boreal Technologi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5288" y="3931921"/>
            <a:ext cx="1198607" cy="119860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4"/>
          <p:cNvSpPr/>
          <p:nvPr/>
        </p:nvSpPr>
        <p:spPr>
          <a:xfrm>
            <a:off x="4140924" y="2756263"/>
            <a:ext cx="1815737" cy="1567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5037907" y="4254137"/>
            <a:ext cx="971007" cy="1480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4432661" y="3426823"/>
            <a:ext cx="1497876" cy="139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4"/>
          <p:cNvSpPr txBox="1"/>
          <p:nvPr/>
        </p:nvSpPr>
        <p:spPr>
          <a:xfrm>
            <a:off x="5860866" y="5273038"/>
            <a:ext cx="29522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INDEPENDENCIA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INDEPENDENCIA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FÍSICA</a:t>
            </a:r>
            <a:endParaRPr/>
          </a:p>
        </p:txBody>
      </p:sp>
      <p:sp>
        <p:nvSpPr>
          <p:cNvPr id="460" name="Google Shape;460;p14"/>
          <p:cNvSpPr txBox="1"/>
          <p:nvPr/>
        </p:nvSpPr>
        <p:spPr>
          <a:xfrm>
            <a:off x="5138056" y="2995747"/>
            <a:ext cx="29522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38007" y="5989054"/>
            <a:ext cx="5412777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https://www.youtube.com/watch?v=6lx2kpT_zbo</a:t>
            </a:r>
            <a:endParaRPr/>
          </a:p>
        </p:txBody>
      </p:sp>
      <p:pic>
        <p:nvPicPr>
          <p:cNvPr id="462" name="Google Shape;46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4"/>
          <p:cNvSpPr/>
          <p:nvPr/>
        </p:nvSpPr>
        <p:spPr>
          <a:xfrm>
            <a:off x="3795485" y="6015510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(Dolphin PS_NU, 2020, 03:15–05:21)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15</a:t>
            </a:fld>
            <a:endParaRPr sz="1800"/>
          </a:p>
        </p:txBody>
      </p:sp>
      <p:sp>
        <p:nvSpPr>
          <p:cNvPr id="472" name="Google Shape;472;p15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Independencia de datos </a:t>
            </a: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474" name="Google Shape;4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851" y="1974805"/>
            <a:ext cx="4576356" cy="250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5" descr="🙋 Persona Con La Mano Levantada Emoj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9176" y="2481806"/>
            <a:ext cx="1228045" cy="122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5" descr="Archivo:Gnome-computer.svg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4831" y="3278776"/>
            <a:ext cx="378823" cy="37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7" name="Google Shape;477;p15"/>
          <p:cNvGraphicFramePr/>
          <p:nvPr/>
        </p:nvGraphicFramePr>
        <p:xfrm>
          <a:off x="156753" y="4861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614050"/>
                <a:gridCol w="1520475"/>
                <a:gridCol w="2660850"/>
                <a:gridCol w="1359650"/>
                <a:gridCol w="731000"/>
                <a:gridCol w="1944475"/>
              </a:tblGrid>
              <a:tr h="37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Alumno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del curso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Imparte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3483612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Almacenes y Procesamiento de Datos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16_124_DAT506_01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16-124-01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Múltiples Profesores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3483612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Liderazgo Transformador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16_124_AYH601_04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16-124-04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Luis Gerardo Lopez Romero</a:t>
                      </a:r>
                      <a:endParaRPr/>
                    </a:p>
                  </a:txBody>
                  <a:tcPr marL="7575" marR="7575" marT="75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15"/>
          <p:cNvSpPr/>
          <p:nvPr/>
        </p:nvSpPr>
        <p:spPr>
          <a:xfrm>
            <a:off x="0" y="6019665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https://www.youtube.com/watch?v=6lx2kpT_zbo</a:t>
            </a:r>
            <a:endParaRPr/>
          </a:p>
        </p:txBody>
      </p:sp>
      <p:pic>
        <p:nvPicPr>
          <p:cNvPr id="479" name="Google Shape;47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5"/>
          <p:cNvSpPr/>
          <p:nvPr/>
        </p:nvSpPr>
        <p:spPr>
          <a:xfrm>
            <a:off x="3795485" y="6015510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(Dolphin PS_NU, 2020, 03:15–05:21)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16</a:t>
            </a:fld>
            <a:endParaRPr sz="1800"/>
          </a:p>
        </p:txBody>
      </p:sp>
      <p:sp>
        <p:nvSpPr>
          <p:cNvPr id="489" name="Google Shape;489;p16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Independencia de datos </a:t>
            </a: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491" name="Google Shape;4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850" y="1974805"/>
            <a:ext cx="4576356" cy="250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6" descr="🙋 Persona Con La Mano Levantada Emoj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9176" y="2481806"/>
            <a:ext cx="1228045" cy="122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6" descr="Archivo:Gnome-computer.svg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4831" y="3278776"/>
            <a:ext cx="378823" cy="37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4" name="Google Shape;494;p16"/>
          <p:cNvGraphicFramePr/>
          <p:nvPr/>
        </p:nvGraphicFramePr>
        <p:xfrm>
          <a:off x="195945" y="48985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614775"/>
                <a:gridCol w="2825850"/>
                <a:gridCol w="2065050"/>
                <a:gridCol w="776325"/>
                <a:gridCol w="1443975"/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Alumno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Imparte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del 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Almacenes y Procesamiento de Datos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Múltiples Profesores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16_124_DAT506_01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Liderazgo Transformador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Luis Gerardo Lopez Romero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16_124_AYH601_04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95" name="Google Shape;495;p16"/>
          <p:cNvSpPr/>
          <p:nvPr/>
        </p:nvSpPr>
        <p:spPr>
          <a:xfrm>
            <a:off x="3795485" y="6015510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(Dolphin PS_NU, 2020, 03:15–05:21)</a:t>
            </a:r>
            <a:endParaRPr/>
          </a:p>
        </p:txBody>
      </p:sp>
      <p:sp>
        <p:nvSpPr>
          <p:cNvPr id="496" name="Google Shape;496;p16"/>
          <p:cNvSpPr/>
          <p:nvPr/>
        </p:nvSpPr>
        <p:spPr>
          <a:xfrm>
            <a:off x="0" y="6015510"/>
            <a:ext cx="5606321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https://www.youtube.com/watch?v=6lx2kpT_zbo</a:t>
            </a:r>
            <a:endParaRPr/>
          </a:p>
        </p:txBody>
      </p:sp>
      <p:pic>
        <p:nvPicPr>
          <p:cNvPr id="497" name="Google Shape;49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17</a:t>
            </a:fld>
            <a:endParaRPr sz="1800"/>
          </a:p>
        </p:txBody>
      </p:sp>
      <p:sp>
        <p:nvSpPr>
          <p:cNvPr id="506" name="Google Shape;506;p17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Independencia de datos </a:t>
            </a: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física</a:t>
            </a:r>
            <a:endParaRPr/>
          </a:p>
        </p:txBody>
      </p:sp>
      <p:sp>
        <p:nvSpPr>
          <p:cNvPr id="507" name="Google Shape;507;p17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508" name="Google Shape;508;p17"/>
          <p:cNvGraphicFramePr/>
          <p:nvPr/>
        </p:nvGraphicFramePr>
        <p:xfrm>
          <a:off x="209008" y="21553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614775"/>
                <a:gridCol w="2825850"/>
                <a:gridCol w="2065050"/>
                <a:gridCol w="776325"/>
                <a:gridCol w="1443975"/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Alumno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Imparte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del 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Almacenes y Procesamiento de Datos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Múltiples Profesores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16_124_DAT506_01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Liderazgo Transformador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Luis Gerardo Lopez Romero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16_124_AYH601_04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509" name="Google Shape;509;p17" descr="Actualizacion Base de Datos - Boreal Technolog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4225" y="3561802"/>
            <a:ext cx="2496187" cy="24961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7"/>
          <p:cNvSpPr/>
          <p:nvPr/>
        </p:nvSpPr>
        <p:spPr>
          <a:xfrm rot="5400000">
            <a:off x="2751906" y="2072639"/>
            <a:ext cx="2597331" cy="4595952"/>
          </a:xfrm>
          <a:prstGeom prst="bentUpArrow">
            <a:avLst>
              <a:gd name="adj1" fmla="val 10380"/>
              <a:gd name="adj2" fmla="val 11842"/>
              <a:gd name="adj3" fmla="val 14473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992776" y="1920239"/>
            <a:ext cx="1800000" cy="1800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3789135" y="601697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(Dolphin PS_NU, 2020, 03:15–05:21)</a:t>
            </a:r>
            <a:endParaRPr/>
          </a:p>
        </p:txBody>
      </p:sp>
      <p:pic>
        <p:nvPicPr>
          <p:cNvPr id="513" name="Google Shape;51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7"/>
          <p:cNvSpPr/>
          <p:nvPr/>
        </p:nvSpPr>
        <p:spPr>
          <a:xfrm>
            <a:off x="0" y="6015510"/>
            <a:ext cx="5606321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https://www.youtube.com/watch?v=6lx2kpT_zbo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18</a:t>
            </a:fld>
            <a:endParaRPr sz="1800"/>
          </a:p>
        </p:txBody>
      </p:sp>
      <p:sp>
        <p:nvSpPr>
          <p:cNvPr id="523" name="Google Shape;523;p18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Independencia de datos </a:t>
            </a: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física</a:t>
            </a:r>
            <a:endParaRPr/>
          </a:p>
        </p:txBody>
      </p:sp>
      <p:sp>
        <p:nvSpPr>
          <p:cNvPr id="524" name="Google Shape;524;p18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525" name="Google Shape;525;p18"/>
          <p:cNvGraphicFramePr/>
          <p:nvPr/>
        </p:nvGraphicFramePr>
        <p:xfrm>
          <a:off x="209008" y="21553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614775"/>
                <a:gridCol w="2825850"/>
                <a:gridCol w="2065050"/>
                <a:gridCol w="776325"/>
                <a:gridCol w="1443975"/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Alumno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Imparte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del curso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Almacenes y Procesamiento de Datos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Múltiples Profesores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16_124_DAT506_01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Victor Pomposo Luna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Liderazgo Transformador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Luis Gerardo Lopez Romero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16-124-04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16_124_AYH601_04</a:t>
                      </a:r>
                      <a:endParaRPr/>
                    </a:p>
                  </a:txBody>
                  <a:tcPr marL="8125" marR="8125" marT="81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526" name="Google Shape;526;p18" descr="Actualizacion Base de Datos - Boreal Technolog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4225" y="3561802"/>
            <a:ext cx="2496187" cy="2496187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8"/>
          <p:cNvSpPr/>
          <p:nvPr/>
        </p:nvSpPr>
        <p:spPr>
          <a:xfrm rot="5400000">
            <a:off x="4536074" y="2635432"/>
            <a:ext cx="2188031" cy="2233749"/>
          </a:xfrm>
          <a:prstGeom prst="bentUpArrow">
            <a:avLst>
              <a:gd name="adj1" fmla="val 10380"/>
              <a:gd name="adj2" fmla="val 11842"/>
              <a:gd name="adj3" fmla="val 14473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8"/>
          <p:cNvSpPr/>
          <p:nvPr/>
        </p:nvSpPr>
        <p:spPr>
          <a:xfrm rot="5400000">
            <a:off x="2751906" y="2072639"/>
            <a:ext cx="2597331" cy="4595952"/>
          </a:xfrm>
          <a:prstGeom prst="bentUpArrow">
            <a:avLst>
              <a:gd name="adj1" fmla="val 10380"/>
              <a:gd name="adj2" fmla="val 11842"/>
              <a:gd name="adj3" fmla="val 14473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8"/>
          <p:cNvSpPr/>
          <p:nvPr/>
        </p:nvSpPr>
        <p:spPr>
          <a:xfrm>
            <a:off x="1541418" y="2730138"/>
            <a:ext cx="720000" cy="720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8"/>
          <p:cNvSpPr/>
          <p:nvPr/>
        </p:nvSpPr>
        <p:spPr>
          <a:xfrm>
            <a:off x="4241075" y="2320836"/>
            <a:ext cx="720000" cy="720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8"/>
          <p:cNvSpPr/>
          <p:nvPr/>
        </p:nvSpPr>
        <p:spPr>
          <a:xfrm>
            <a:off x="3789135" y="601697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(Dolphin PS_NU, 2020, 03:15–05:21)</a:t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0" y="6015510"/>
            <a:ext cx="5606321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https://www.youtube.com/watch?v=6lx2kpT_zbo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19</a:t>
            </a:fld>
            <a:endParaRPr sz="1800"/>
          </a:p>
        </p:txBody>
      </p:sp>
      <p:sp>
        <p:nvSpPr>
          <p:cNvPr id="542" name="Google Shape;542;p19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Nombre de los elementos</a:t>
            </a:r>
            <a:endParaRPr/>
          </a:p>
        </p:txBody>
      </p:sp>
      <p:sp>
        <p:nvSpPr>
          <p:cNvPr id="543" name="Google Shape;543;p19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544" name="Google Shape;5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6611" y="2259702"/>
            <a:ext cx="6129838" cy="277676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9"/>
          <p:cNvSpPr txBox="1"/>
          <p:nvPr/>
        </p:nvSpPr>
        <p:spPr>
          <a:xfrm>
            <a:off x="4601025" y="1857835"/>
            <a:ext cx="1494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/>
          </a:p>
        </p:txBody>
      </p:sp>
      <p:sp>
        <p:nvSpPr>
          <p:cNvPr id="546" name="Google Shape;546;p19"/>
          <p:cNvSpPr txBox="1"/>
          <p:nvPr/>
        </p:nvSpPr>
        <p:spPr>
          <a:xfrm>
            <a:off x="333828" y="3853553"/>
            <a:ext cx="1494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RENGLONES</a:t>
            </a:r>
            <a:endParaRPr/>
          </a:p>
        </p:txBody>
      </p:sp>
      <p:sp>
        <p:nvSpPr>
          <p:cNvPr id="547" name="Google Shape;547;p19"/>
          <p:cNvSpPr/>
          <p:nvPr/>
        </p:nvSpPr>
        <p:spPr>
          <a:xfrm>
            <a:off x="1843315" y="3323781"/>
            <a:ext cx="188686" cy="1480458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5049519" y="5352516"/>
            <a:ext cx="1494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COLUMNAS</a:t>
            </a:r>
            <a:endParaRPr/>
          </a:p>
        </p:txBody>
      </p:sp>
      <p:sp>
        <p:nvSpPr>
          <p:cNvPr id="549" name="Google Shape;549;p19"/>
          <p:cNvSpPr/>
          <p:nvPr/>
        </p:nvSpPr>
        <p:spPr>
          <a:xfrm rot="-5400000">
            <a:off x="5693228" y="3183355"/>
            <a:ext cx="188686" cy="4152537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9"/>
          <p:cNvSpPr/>
          <p:nvPr/>
        </p:nvSpPr>
        <p:spPr>
          <a:xfrm>
            <a:off x="5897258" y="6021580"/>
            <a:ext cx="3240392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Fuente:(Data Design &amp; Kumar, 2013)</a:t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-14518" y="6047968"/>
            <a:ext cx="5558683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http://www.data-design.org/blog/columnar-database</a:t>
            </a:r>
            <a:endParaRPr/>
          </a:p>
        </p:txBody>
      </p:sp>
      <p:pic>
        <p:nvPicPr>
          <p:cNvPr id="552" name="Google Shape;5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</a:t>
            </a:fld>
            <a:endParaRPr sz="1800"/>
          </a:p>
        </p:txBody>
      </p:sp>
      <p:sp>
        <p:nvSpPr>
          <p:cNvPr id="258" name="Google Shape;258;p2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20"/>
              <a:buFont typeface="Calibri"/>
              <a:buNone/>
            </a:pPr>
            <a:r>
              <a:rPr lang="es-MX" sz="272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Introducción al Modelo de Bases de Datos por Columnas</a:t>
            </a:r>
            <a:endParaRPr sz="272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"/>
          <p:cNvSpPr txBox="1">
            <a:spLocks noGrp="1"/>
          </p:cNvSpPr>
          <p:nvPr>
            <p:ph type="ftr" idx="11"/>
          </p:nvPr>
        </p:nvSpPr>
        <p:spPr>
          <a:xfrm>
            <a:off x="0" y="639912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513413" y="1744858"/>
            <a:ext cx="8117174" cy="26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bases de datos columnares se introdujeron por primera vez en 1970 y han tenido una demanda  importante en los último años ya que muestra una mejor propuesta de valor para una carga de trabajo analítica.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siguiente presentación se pretende aportar un conocimiento general del modelo de base de datos conocido como </a:t>
            </a:r>
            <a:r>
              <a:rPr lang="es-MX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datos columnar. 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527" y="4585459"/>
            <a:ext cx="2726883" cy="150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20" descr="What exactly is a wide column store? - Stack Overflow"/>
          <p:cNvPicPr preferRelativeResize="0"/>
          <p:nvPr/>
        </p:nvPicPr>
        <p:blipFill rotWithShape="1">
          <a:blip r:embed="rId3">
            <a:alphaModFix/>
          </a:blip>
          <a:srcRect r="4167"/>
          <a:stretch/>
        </p:blipFill>
        <p:spPr>
          <a:xfrm>
            <a:off x="4700916" y="2789339"/>
            <a:ext cx="4459308" cy="313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0" descr="Column-Oriented Database Technologies | DB Best Chronicl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697" y="822642"/>
            <a:ext cx="4454434" cy="2983398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0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560" name="Google Shape;560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20</a:t>
            </a:fld>
            <a:endParaRPr/>
          </a:p>
        </p:txBody>
      </p:sp>
      <p:pic>
        <p:nvPicPr>
          <p:cNvPr id="561" name="Google Shape;561;p20" descr="VS by TDR-Resources on DeviantAr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5810" y="1795568"/>
            <a:ext cx="1789534" cy="152994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0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5857801" y="3325510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0"/>
          <p:cNvSpPr/>
          <p:nvPr/>
        </p:nvSpPr>
        <p:spPr>
          <a:xfrm>
            <a:off x="4868350" y="917616"/>
            <a:ext cx="4230654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https://www.dbbest.com/blog/column-oriented-database-technologies/</a:t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811709" y="6053609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Fuente:(DB Best Technologies, LLC., 2012; stackoverflow, 2020)</a:t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50406" y="4775772"/>
            <a:ext cx="475672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https://stackoverflow.com/questions/62010368/what-exactly-is-a-wide-column-store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21</a:t>
            </a:fld>
            <a:endParaRPr sz="1800"/>
          </a:p>
        </p:txBody>
      </p:sp>
      <p:sp>
        <p:nvSpPr>
          <p:cNvPr id="575" name="Google Shape;575;p21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Información</a:t>
            </a:r>
            <a:endParaRPr/>
          </a:p>
        </p:txBody>
      </p:sp>
      <p:sp>
        <p:nvSpPr>
          <p:cNvPr id="576" name="Google Shape;576;p2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577" name="Google Shape;577;p21"/>
          <p:cNvGraphicFramePr/>
          <p:nvPr/>
        </p:nvGraphicFramePr>
        <p:xfrm>
          <a:off x="418013" y="1985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132650"/>
                <a:gridCol w="1415800"/>
                <a:gridCol w="1132650"/>
                <a:gridCol w="1132650"/>
                <a:gridCol w="1378050"/>
              </a:tblGrid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María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Mariana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Sarahí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Brenda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ITESM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Ramón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8" name="Google Shape;578;p21"/>
          <p:cNvSpPr txBox="1"/>
          <p:nvPr/>
        </p:nvSpPr>
        <p:spPr>
          <a:xfrm>
            <a:off x="6844938" y="4127863"/>
            <a:ext cx="19855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Enlista las universidades de Aguascalientes</a:t>
            </a:r>
            <a:endParaRPr/>
          </a:p>
        </p:txBody>
      </p:sp>
      <p:pic>
        <p:nvPicPr>
          <p:cNvPr id="579" name="Google Shape;579;p21" descr="WhatsApp: ¿Qué significa el emoji de persona encogiéndose de hombros? | La  Verdad Noticias"/>
          <p:cNvPicPr preferRelativeResize="0"/>
          <p:nvPr/>
        </p:nvPicPr>
        <p:blipFill rotWithShape="1">
          <a:blip r:embed="rId3">
            <a:alphaModFix/>
          </a:blip>
          <a:srcRect l="15090" t="14285" r="16874" b="13445"/>
          <a:stretch/>
        </p:blipFill>
        <p:spPr>
          <a:xfrm>
            <a:off x="7134840" y="2899956"/>
            <a:ext cx="1410135" cy="1123406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1"/>
          <p:cNvSpPr/>
          <p:nvPr/>
        </p:nvSpPr>
        <p:spPr>
          <a:xfrm>
            <a:off x="3789135" y="6031681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Fuente:(Intricity101, 2011, 03:15–05:21)</a:t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0" y="6071116"/>
            <a:ext cx="5961007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https://www.youtube.com/watch?v=8KGVFB3kVHQ&amp;t=52s</a:t>
            </a:r>
            <a:endParaRPr/>
          </a:p>
        </p:txBody>
      </p:sp>
      <p:pic>
        <p:nvPicPr>
          <p:cNvPr id="582" name="Google Shape;58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1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22</a:t>
            </a:fld>
            <a:endParaRPr sz="1800"/>
          </a:p>
        </p:txBody>
      </p:sp>
      <p:sp>
        <p:nvSpPr>
          <p:cNvPr id="592" name="Google Shape;592;p22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Información</a:t>
            </a:r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594" name="Google Shape;594;p22"/>
          <p:cNvGraphicFramePr/>
          <p:nvPr/>
        </p:nvGraphicFramePr>
        <p:xfrm>
          <a:off x="1293224" y="2103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218675"/>
                <a:gridCol w="1523325"/>
                <a:gridCol w="1218675"/>
                <a:gridCol w="1218675"/>
                <a:gridCol w="1482725"/>
              </a:tblGrid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María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Mariana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Sarahí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Brenda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ITESM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Ramón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95" name="Google Shape;595;p22"/>
          <p:cNvSpPr/>
          <p:nvPr/>
        </p:nvSpPr>
        <p:spPr>
          <a:xfrm>
            <a:off x="1097280" y="2468879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1105987" y="2804161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1114694" y="3165569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1097275" y="3500851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2"/>
          <p:cNvSpPr/>
          <p:nvPr/>
        </p:nvSpPr>
        <p:spPr>
          <a:xfrm>
            <a:off x="1105984" y="3849194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2"/>
          <p:cNvSpPr/>
          <p:nvPr/>
        </p:nvSpPr>
        <p:spPr>
          <a:xfrm>
            <a:off x="1114691" y="4171413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2"/>
          <p:cNvSpPr/>
          <p:nvPr/>
        </p:nvSpPr>
        <p:spPr>
          <a:xfrm>
            <a:off x="1105983" y="4489273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2"/>
          <p:cNvSpPr/>
          <p:nvPr/>
        </p:nvSpPr>
        <p:spPr>
          <a:xfrm>
            <a:off x="1114692" y="4837616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2"/>
          <p:cNvSpPr/>
          <p:nvPr/>
        </p:nvSpPr>
        <p:spPr>
          <a:xfrm>
            <a:off x="1123399" y="5159835"/>
            <a:ext cx="7485017" cy="2481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2"/>
          <p:cNvSpPr/>
          <p:nvPr/>
        </p:nvSpPr>
        <p:spPr>
          <a:xfrm>
            <a:off x="3795485" y="6062592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Fuente:(Intricity101, 2011, 03:15–05:21)</a:t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0" y="6042873"/>
            <a:ext cx="5946017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https://www.youtube.com/watch?v=8KGVFB3kVHQ&amp;t=52s</a:t>
            </a:r>
            <a:endParaRPr/>
          </a:p>
        </p:txBody>
      </p:sp>
      <p:pic>
        <p:nvPicPr>
          <p:cNvPr id="606" name="Google Shape;6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2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23</a:t>
            </a:fld>
            <a:endParaRPr sz="1800"/>
          </a:p>
        </p:txBody>
      </p:sp>
      <p:sp>
        <p:nvSpPr>
          <p:cNvPr id="616" name="Google Shape;616;p23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Información</a:t>
            </a:r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618" name="Google Shape;618;p23"/>
          <p:cNvGraphicFramePr/>
          <p:nvPr/>
        </p:nvGraphicFramePr>
        <p:xfrm>
          <a:off x="1293224" y="2103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1218675"/>
                <a:gridCol w="1523325"/>
                <a:gridCol w="1218675"/>
                <a:gridCol w="1218675"/>
                <a:gridCol w="1482725"/>
              </a:tblGrid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9646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María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Gabriela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Mariana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Sarahí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Brenda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ITESM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Aguascalientes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Ramón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UAA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796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19" name="Google Shape;619;p23"/>
          <p:cNvSpPr/>
          <p:nvPr/>
        </p:nvSpPr>
        <p:spPr>
          <a:xfrm rot="5400000">
            <a:off x="1306558" y="3727270"/>
            <a:ext cx="3883748" cy="2435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3"/>
          <p:cNvSpPr/>
          <p:nvPr/>
        </p:nvSpPr>
        <p:spPr>
          <a:xfrm rot="5400000">
            <a:off x="5297001" y="3654868"/>
            <a:ext cx="3886200" cy="24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3"/>
          <p:cNvSpPr/>
          <p:nvPr/>
        </p:nvSpPr>
        <p:spPr>
          <a:xfrm rot="5400000">
            <a:off x="-60688" y="3707949"/>
            <a:ext cx="3886198" cy="2498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F9677">
              <a:alpha val="49803"/>
            </a:srgbClr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3795485" y="6027293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Fuente:(Intricity101, 2011, 03:15–05:21)</a:t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0" y="6022939"/>
            <a:ext cx="6050948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https://www.youtube.com/watch?v=8KGVFB3kVHQ&amp;t=52s</a:t>
            </a:r>
            <a:endParaRPr/>
          </a:p>
        </p:txBody>
      </p:sp>
      <p:pic>
        <p:nvPicPr>
          <p:cNvPr id="624" name="Google Shape;6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3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24</a:t>
            </a:fld>
            <a:endParaRPr sz="1800"/>
          </a:p>
        </p:txBody>
      </p:sp>
      <p:sp>
        <p:nvSpPr>
          <p:cNvPr id="634" name="Google Shape;634;p24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Información</a:t>
            </a:r>
            <a:endParaRPr/>
          </a:p>
        </p:txBody>
      </p:sp>
      <p:sp>
        <p:nvSpPr>
          <p:cNvPr id="635" name="Google Shape;635;p2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636" name="Google Shape;636;p24"/>
          <p:cNvGraphicFramePr/>
          <p:nvPr/>
        </p:nvGraphicFramePr>
        <p:xfrm>
          <a:off x="640078" y="19607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{CDB1E68D-D551-479B-A736-E3750E27CC02}</a:tableStyleId>
              </a:tblPr>
              <a:tblGrid>
                <a:gridCol w="1449975"/>
                <a:gridCol w="1449975"/>
                <a:gridCol w="1449975"/>
                <a:gridCol w="1449975"/>
              </a:tblGrid>
              <a:tr h="28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/>
                        <a:t>LÍDER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/>
                        <a:t>MODELO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/>
                        <a:t>OBJETIVO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/>
                        <a:t>REAL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8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Blanca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Silent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90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8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Paty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Silent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95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8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Arely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Pract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8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Juana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Ragaz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115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37" name="Google Shape;637;p24"/>
          <p:cNvGraphicFramePr/>
          <p:nvPr/>
        </p:nvGraphicFramePr>
        <p:xfrm>
          <a:off x="179504" y="40050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  <a:gridCol w="549050"/>
              </a:tblGrid>
              <a:tr h="504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Blanca</a:t>
                      </a:r>
                      <a:endParaRPr/>
                    </a:p>
                  </a:txBody>
                  <a:tcPr marL="6975" marR="6975" marT="697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Paty  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Arely 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Juana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Ragaz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Google Shape;638;p24"/>
          <p:cNvGraphicFramePr/>
          <p:nvPr/>
        </p:nvGraphicFramePr>
        <p:xfrm>
          <a:off x="191588" y="51976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</a:tblGrid>
              <a:tr h="45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Blanca</a:t>
                      </a:r>
                      <a:endParaRPr/>
                    </a:p>
                  </a:txBody>
                  <a:tcPr marL="6975" marR="6975" marT="697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Arely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Juana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Ragaz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39" name="Google Shape;639;p24"/>
          <p:cNvSpPr txBox="1"/>
          <p:nvPr/>
        </p:nvSpPr>
        <p:spPr>
          <a:xfrm>
            <a:off x="182879" y="3618411"/>
            <a:ext cx="2847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renglones</a:t>
            </a:r>
            <a:endParaRPr/>
          </a:p>
        </p:txBody>
      </p:sp>
      <p:sp>
        <p:nvSpPr>
          <p:cNvPr id="640" name="Google Shape;640;p24"/>
          <p:cNvSpPr txBox="1"/>
          <p:nvPr/>
        </p:nvSpPr>
        <p:spPr>
          <a:xfrm>
            <a:off x="191587" y="4841968"/>
            <a:ext cx="2847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columnas</a:t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3795485" y="6018571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Fuente:(Time4 HANA, 2017, 03:15–05:21)</a:t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0" y="5751445"/>
            <a:ext cx="5921829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Consulta; https://www.youtube.com/watch?v=jerczCx8nmQ&amp;feature=youtu.be</a:t>
            </a:r>
            <a:endParaRPr/>
          </a:p>
        </p:txBody>
      </p:sp>
      <p:pic>
        <p:nvPicPr>
          <p:cNvPr id="643" name="Google Shape;6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4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25</a:t>
            </a:fld>
            <a:endParaRPr sz="1800"/>
          </a:p>
        </p:txBody>
      </p:sp>
      <p:sp>
        <p:nvSpPr>
          <p:cNvPr id="653" name="Google Shape;653;p25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Información</a:t>
            </a:r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aphicFrame>
        <p:nvGraphicFramePr>
          <p:cNvPr id="655" name="Google Shape;655;p25"/>
          <p:cNvGraphicFramePr/>
          <p:nvPr/>
        </p:nvGraphicFramePr>
        <p:xfrm>
          <a:off x="178526" y="2728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</a:tblGrid>
              <a:tr h="45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Blanca</a:t>
                      </a:r>
                      <a:endParaRPr/>
                    </a:p>
                  </a:txBody>
                  <a:tcPr marL="6975" marR="6975" marT="697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Arely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Juana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Ragaz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56" name="Google Shape;656;p25"/>
          <p:cNvSpPr txBox="1"/>
          <p:nvPr/>
        </p:nvSpPr>
        <p:spPr>
          <a:xfrm>
            <a:off x="178525" y="2373088"/>
            <a:ext cx="2847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columnas</a:t>
            </a:r>
            <a:endParaRPr/>
          </a:p>
        </p:txBody>
      </p:sp>
      <p:graphicFrame>
        <p:nvGraphicFramePr>
          <p:cNvPr id="657" name="Google Shape;657;p25"/>
          <p:cNvGraphicFramePr/>
          <p:nvPr/>
        </p:nvGraphicFramePr>
        <p:xfrm>
          <a:off x="200298" y="47100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{F30E975D-CAA6-41FA-8937-9C4A3535DB0B}</a:tableStyleId>
              </a:tblPr>
              <a:tblGrid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  <a:gridCol w="548900"/>
              </a:tblGrid>
              <a:tr h="45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Blanca</a:t>
                      </a:r>
                      <a:endParaRPr/>
                    </a:p>
                  </a:txBody>
                  <a:tcPr marL="6975" marR="6975" marT="697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Arely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Juana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Silent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Ragaz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/>
                    </a:p>
                  </a:txBody>
                  <a:tcPr marL="6975" marR="6975" marT="69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00297" y="4354293"/>
            <a:ext cx="2847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columnas</a:t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3918857" y="3396344"/>
            <a:ext cx="535577" cy="1005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5088358" y="3620476"/>
            <a:ext cx="21023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cap="none">
                <a:solidFill>
                  <a:srgbClr val="FFCCA9"/>
                </a:solidFill>
                <a:latin typeface="Calibri"/>
                <a:ea typeface="Calibri"/>
                <a:cs typeface="Calibri"/>
                <a:sym typeface="Calibri"/>
              </a:rPr>
              <a:t>Compresión</a:t>
            </a:r>
            <a:endParaRPr/>
          </a:p>
        </p:txBody>
      </p:sp>
      <p:pic>
        <p:nvPicPr>
          <p:cNvPr id="661" name="Google Shape;661;p25" descr="💃 Mujer Bailando Emoj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472" y="4532674"/>
            <a:ext cx="1020083" cy="1020083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5"/>
          <p:cNvSpPr/>
          <p:nvPr/>
        </p:nvSpPr>
        <p:spPr>
          <a:xfrm>
            <a:off x="3795485" y="6017080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(Time4 HANA, 2017, 03:15–05:21)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0" y="5777014"/>
            <a:ext cx="5360528" cy="5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de Consulta: https://www.youtube.com/watch?v=jerczCx8nmQ&amp;feature=youtu.be</a:t>
            </a:r>
            <a:endParaRPr/>
          </a:p>
        </p:txBody>
      </p:sp>
      <p:pic>
        <p:nvPicPr>
          <p:cNvPr id="664" name="Google Shape;66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25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71" name="Google Shape;671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26</a:t>
            </a:fld>
            <a:endParaRPr/>
          </a:p>
        </p:txBody>
      </p:sp>
      <p:pic>
        <p:nvPicPr>
          <p:cNvPr id="672" name="Google Shape;6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987" y="2819945"/>
            <a:ext cx="69246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6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la información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3043645" y="5408022"/>
            <a:ext cx="54341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columnas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(defined at the beginning)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26" descr="Llave esqueleto dorada | Paradisebay Wiki | Fand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830067">
            <a:off x="4155965" y="2016757"/>
            <a:ext cx="645719" cy="6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6" descr="Llave esqueleto dorada | Paradisebay Wiki | Fand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325700">
            <a:off x="729142" y="4363718"/>
            <a:ext cx="645719" cy="6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6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6"/>
          <p:cNvSpPr/>
          <p:nvPr/>
        </p:nvSpPr>
        <p:spPr>
          <a:xfrm>
            <a:off x="3795485" y="604472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(Herranz Gómez, 2014)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7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84" name="Google Shape;684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27</a:t>
            </a:fld>
            <a:endParaRPr/>
          </a:p>
        </p:txBody>
      </p:sp>
      <p:sp>
        <p:nvSpPr>
          <p:cNvPr id="685" name="Google Shape;685;p27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la información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7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116" y="1756607"/>
            <a:ext cx="5617027" cy="4189103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7"/>
          <p:cNvSpPr/>
          <p:nvPr/>
        </p:nvSpPr>
        <p:spPr>
          <a:xfrm>
            <a:off x="3795485" y="604472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(Herranz Gómez, 2014)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694" name="Google Shape;694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28</a:t>
            </a:fld>
            <a:endParaRPr/>
          </a:p>
        </p:txBody>
      </p:sp>
      <p:sp>
        <p:nvSpPr>
          <p:cNvPr id="695" name="Google Shape;695;p28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la información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8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p28" descr="Llave esqueleto dorada | Paradisebay Wiki | Fand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325700">
            <a:off x="977337" y="4990733"/>
            <a:ext cx="645719" cy="6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8" descr="Llave esqueleto dorada | Paradisebay Wiki | Fand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30067">
            <a:off x="6598719" y="2016756"/>
            <a:ext cx="645719" cy="6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4295" y="2717075"/>
            <a:ext cx="6694383" cy="289056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28"/>
          <p:cNvSpPr/>
          <p:nvPr/>
        </p:nvSpPr>
        <p:spPr>
          <a:xfrm>
            <a:off x="3795485" y="604472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(Herranz Gómez, 2014)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06" name="Google Shape;706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29</a:t>
            </a:fld>
            <a:endParaRPr/>
          </a:p>
        </p:txBody>
      </p:sp>
      <p:sp>
        <p:nvSpPr>
          <p:cNvPr id="707" name="Google Shape;707;p29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Navegación de la información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9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817" y="2784157"/>
            <a:ext cx="70580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9" descr="Llave esqueleto dorada | Paradisebay Wiki | Fand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325700">
            <a:off x="898960" y="4389843"/>
            <a:ext cx="645719" cy="6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9" descr="Llave esqueleto dorada | Paradisebay Wiki | Fand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830067">
            <a:off x="3515885" y="2029819"/>
            <a:ext cx="645719" cy="6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9"/>
          <p:cNvSpPr txBox="1"/>
          <p:nvPr/>
        </p:nvSpPr>
        <p:spPr>
          <a:xfrm>
            <a:off x="7393577" y="5434148"/>
            <a:ext cx="13062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9"/>
          <p:cNvSpPr txBox="1"/>
          <p:nvPr/>
        </p:nvSpPr>
        <p:spPr>
          <a:xfrm>
            <a:off x="4985657" y="5442857"/>
            <a:ext cx="13062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9"/>
          <p:cNvSpPr/>
          <p:nvPr/>
        </p:nvSpPr>
        <p:spPr>
          <a:xfrm>
            <a:off x="3795485" y="6044726"/>
            <a:ext cx="5348515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(Herranz Gómez, 2014)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"/>
          <p:cNvSpPr txBox="1">
            <a:spLocks noGrp="1"/>
          </p:cNvSpPr>
          <p:nvPr>
            <p:ph type="sldNum" idx="12"/>
          </p:nvPr>
        </p:nvSpPr>
        <p:spPr>
          <a:xfrm>
            <a:off x="4079990" y="6485109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3</a:t>
            </a:r>
            <a:endParaRPr/>
          </a:p>
        </p:txBody>
      </p:sp>
      <p:sp>
        <p:nvSpPr>
          <p:cNvPr id="271" name="Google Shape;271;p3"/>
          <p:cNvSpPr txBox="1"/>
          <p:nvPr/>
        </p:nvSpPr>
        <p:spPr>
          <a:xfrm>
            <a:off x="107105" y="-52084"/>
            <a:ext cx="11336364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268447" y="708325"/>
            <a:ext cx="7623086" cy="378692"/>
            <a:chOff x="1038762" y="1677518"/>
            <a:chExt cx="9598722" cy="653273"/>
          </a:xfrm>
        </p:grpSpPr>
        <p:sp>
          <p:nvSpPr>
            <p:cNvPr id="273" name="Google Shape;273;p3"/>
            <p:cNvSpPr/>
            <p:nvPr/>
          </p:nvSpPr>
          <p:spPr>
            <a:xfrm>
              <a:off x="1530608" y="1677518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Descripción del Modelo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  <p:grpSp>
        <p:nvGrpSpPr>
          <p:cNvPr id="275" name="Google Shape;275;p3"/>
          <p:cNvGrpSpPr/>
          <p:nvPr/>
        </p:nvGrpSpPr>
        <p:grpSpPr>
          <a:xfrm>
            <a:off x="268447" y="1258618"/>
            <a:ext cx="7623086" cy="378691"/>
            <a:chOff x="1038762" y="1677519"/>
            <a:chExt cx="9598722" cy="653272"/>
          </a:xfrm>
        </p:grpSpPr>
        <p:sp>
          <p:nvSpPr>
            <p:cNvPr id="276" name="Google Shape;276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Sistema Representativo del Modelo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268447" y="1878074"/>
            <a:ext cx="7623086" cy="378691"/>
            <a:chOff x="1038762" y="1677519"/>
            <a:chExt cx="9598722" cy="653272"/>
          </a:xfrm>
        </p:grpSpPr>
        <p:sp>
          <p:nvSpPr>
            <p:cNvPr id="279" name="Google Shape;279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Representación Gráfica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</p:grpSp>
      <p:grpSp>
        <p:nvGrpSpPr>
          <p:cNvPr id="281" name="Google Shape;281;p3"/>
          <p:cNvGrpSpPr/>
          <p:nvPr/>
        </p:nvGrpSpPr>
        <p:grpSpPr>
          <a:xfrm>
            <a:off x="268447" y="2491606"/>
            <a:ext cx="7623086" cy="378691"/>
            <a:chOff x="1038762" y="1677519"/>
            <a:chExt cx="9598722" cy="653272"/>
          </a:xfrm>
        </p:grpSpPr>
        <p:sp>
          <p:nvSpPr>
            <p:cNvPr id="282" name="Google Shape;282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Nombre de los elementos del Modelo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/>
            </a:p>
          </p:txBody>
        </p:sp>
      </p:grpSp>
      <p:grpSp>
        <p:nvGrpSpPr>
          <p:cNvPr id="284" name="Google Shape;284;p3"/>
          <p:cNvGrpSpPr/>
          <p:nvPr/>
        </p:nvGrpSpPr>
        <p:grpSpPr>
          <a:xfrm>
            <a:off x="268447" y="3139329"/>
            <a:ext cx="7623086" cy="378691"/>
            <a:chOff x="1038762" y="1677519"/>
            <a:chExt cx="9598722" cy="653272"/>
          </a:xfrm>
        </p:grpSpPr>
        <p:sp>
          <p:nvSpPr>
            <p:cNvPr id="285" name="Google Shape;285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Independencia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268447" y="3762112"/>
            <a:ext cx="7623086" cy="378691"/>
            <a:chOff x="1038762" y="1677519"/>
            <a:chExt cx="9598722" cy="653272"/>
          </a:xfrm>
        </p:grpSpPr>
        <p:sp>
          <p:nvSpPr>
            <p:cNvPr id="288" name="Google Shape;288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Navegación de Información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290111" y="4366394"/>
            <a:ext cx="7623086" cy="378691"/>
            <a:chOff x="1038762" y="1677519"/>
            <a:chExt cx="9598722" cy="653272"/>
          </a:xfrm>
        </p:grpSpPr>
        <p:sp>
          <p:nvSpPr>
            <p:cNvPr id="291" name="Google Shape;291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Seguridad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/>
            </a:p>
          </p:txBody>
        </p:sp>
      </p:grpSp>
      <p:grpSp>
        <p:nvGrpSpPr>
          <p:cNvPr id="293" name="Google Shape;293;p3"/>
          <p:cNvGrpSpPr/>
          <p:nvPr/>
        </p:nvGrpSpPr>
        <p:grpSpPr>
          <a:xfrm>
            <a:off x="290111" y="4992253"/>
            <a:ext cx="7623086" cy="378692"/>
            <a:chOff x="1038762" y="1677519"/>
            <a:chExt cx="9598722" cy="653274"/>
          </a:xfrm>
        </p:grpSpPr>
        <p:sp>
          <p:nvSpPr>
            <p:cNvPr id="294" name="Google Shape;294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038762" y="1677521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endParaRPr/>
            </a:p>
          </p:txBody>
        </p:sp>
      </p:grpSp>
      <p:grpSp>
        <p:nvGrpSpPr>
          <p:cNvPr id="296" name="Google Shape;296;p3"/>
          <p:cNvGrpSpPr/>
          <p:nvPr/>
        </p:nvGrpSpPr>
        <p:grpSpPr>
          <a:xfrm>
            <a:off x="268447" y="5563875"/>
            <a:ext cx="7623086" cy="378691"/>
            <a:chOff x="1038762" y="1677519"/>
            <a:chExt cx="9598722" cy="653272"/>
          </a:xfrm>
        </p:grpSpPr>
        <p:sp>
          <p:nvSpPr>
            <p:cNvPr id="297" name="Google Shape;297;p3"/>
            <p:cNvSpPr/>
            <p:nvPr/>
          </p:nvSpPr>
          <p:spPr>
            <a:xfrm>
              <a:off x="1530608" y="1677519"/>
              <a:ext cx="9106876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88000" tIns="72000" rIns="91425" bIns="72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Bibliografía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038762" y="1677519"/>
              <a:ext cx="400919" cy="653272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/>
            </a:p>
          </p:txBody>
        </p:sp>
      </p:grpSp>
      <p:sp>
        <p:nvSpPr>
          <p:cNvPr id="299" name="Google Shape;299;p3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300" name="Google Shape;3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20" name="Google Shape;720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30</a:t>
            </a:fld>
            <a:endParaRPr/>
          </a:p>
        </p:txBody>
      </p:sp>
      <p:sp>
        <p:nvSpPr>
          <p:cNvPr id="721" name="Google Shape;721;p30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0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3" name="Google Shape;7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29" y="1581422"/>
            <a:ext cx="8588389" cy="45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0"/>
          <p:cNvSpPr/>
          <p:nvPr/>
        </p:nvSpPr>
        <p:spPr>
          <a:xfrm>
            <a:off x="6646200" y="6037071"/>
            <a:ext cx="2497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(Apache HBase, s. f.-a)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30" name="Google Shape;730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31</a:t>
            </a:fld>
            <a:endParaRPr/>
          </a:p>
        </p:txBody>
      </p:sp>
      <p:sp>
        <p:nvSpPr>
          <p:cNvPr id="731" name="Google Shape;731;p31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496390" y="261258"/>
            <a:ext cx="3135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COLUMN STORE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p31"/>
          <p:cNvPicPr preferRelativeResize="0"/>
          <p:nvPr/>
        </p:nvPicPr>
        <p:blipFill rotWithShape="1">
          <a:blip r:embed="rId3">
            <a:alphaModFix/>
          </a:blip>
          <a:srcRect t="20100" b="37953"/>
          <a:stretch/>
        </p:blipFill>
        <p:spPr>
          <a:xfrm>
            <a:off x="94971" y="2873829"/>
            <a:ext cx="9003490" cy="1998617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1"/>
          <p:cNvSpPr txBox="1"/>
          <p:nvPr/>
        </p:nvSpPr>
        <p:spPr>
          <a:xfrm>
            <a:off x="2168435" y="5525587"/>
            <a:ext cx="412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Bloque – tamaño variable - </a:t>
            </a: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compresión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2425334" y="2346960"/>
            <a:ext cx="2094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 de columnas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1976846" y="2094412"/>
            <a:ext cx="2094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31"/>
          <p:cNvCxnSpPr/>
          <p:nvPr/>
        </p:nvCxnSpPr>
        <p:spPr>
          <a:xfrm flipH="1">
            <a:off x="1345474" y="2416629"/>
            <a:ext cx="783772" cy="836022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8" name="Google Shape;738;p31"/>
          <p:cNvCxnSpPr/>
          <p:nvPr/>
        </p:nvCxnSpPr>
        <p:spPr>
          <a:xfrm flipH="1">
            <a:off x="1724298" y="2690949"/>
            <a:ext cx="836022" cy="809897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9" name="Google Shape;739;p31"/>
          <p:cNvSpPr txBox="1"/>
          <p:nvPr/>
        </p:nvSpPr>
        <p:spPr>
          <a:xfrm>
            <a:off x="2586445" y="5116286"/>
            <a:ext cx="2216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File o H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31"/>
          <p:cNvCxnSpPr>
            <a:stCxn id="739" idx="1"/>
          </p:cNvCxnSpPr>
          <p:nvPr/>
        </p:nvCxnSpPr>
        <p:spPr>
          <a:xfrm rot="10800000">
            <a:off x="1567645" y="3853452"/>
            <a:ext cx="1018800" cy="1447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1" name="Google Shape;741;p31"/>
          <p:cNvCxnSpPr>
            <a:stCxn id="734" idx="1"/>
          </p:cNvCxnSpPr>
          <p:nvPr/>
        </p:nvCxnSpPr>
        <p:spPr>
          <a:xfrm rot="10800000">
            <a:off x="1528235" y="4794053"/>
            <a:ext cx="640200" cy="916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2" name="Google Shape;742;p31"/>
          <p:cNvSpPr txBox="1"/>
          <p:nvPr/>
        </p:nvSpPr>
        <p:spPr>
          <a:xfrm>
            <a:off x="5878285" y="1998617"/>
            <a:ext cx="17634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BALANCEO DE CARGA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6646200" y="6037071"/>
            <a:ext cx="2497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(Apache HBase, s. f.-a)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749" name="Google Shape;749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32</a:t>
            </a:fld>
            <a:endParaRPr/>
          </a:p>
        </p:txBody>
      </p:sp>
      <p:pic>
        <p:nvPicPr>
          <p:cNvPr id="750" name="Google Shape;750;p32" descr="T-Systems | Empresa asociada destacada enerTIC.org"/>
          <p:cNvPicPr preferRelativeResize="0"/>
          <p:nvPr/>
        </p:nvPicPr>
        <p:blipFill rotWithShape="1">
          <a:blip r:embed="rId3">
            <a:alphaModFix/>
          </a:blip>
          <a:srcRect t="40352" b="40389"/>
          <a:stretch/>
        </p:blipFill>
        <p:spPr>
          <a:xfrm>
            <a:off x="1528366" y="418012"/>
            <a:ext cx="5697583" cy="10972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751" name="Google Shape;751;p32" descr="Ventajas de integrar Power BI con SAP - El Blog de Mistral"/>
          <p:cNvPicPr preferRelativeResize="0"/>
          <p:nvPr/>
        </p:nvPicPr>
        <p:blipFill rotWithShape="1">
          <a:blip r:embed="rId4">
            <a:alphaModFix/>
          </a:blip>
          <a:srcRect t="11104" r="49223" b="5597"/>
          <a:stretch/>
        </p:blipFill>
        <p:spPr>
          <a:xfrm>
            <a:off x="4833754" y="3202671"/>
            <a:ext cx="3226030" cy="297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2" descr="Soporte SAP – SAP HANA | R2R Consult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7943" y="1915539"/>
            <a:ext cx="3304904" cy="94522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753" name="Google Shape;753;p32" descr="SG Pillars - A group for Steamgifts contributors - Pag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7906" y="2651759"/>
            <a:ext cx="2962096" cy="241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33</a:t>
            </a:fld>
            <a:endParaRPr sz="1800"/>
          </a:p>
        </p:txBody>
      </p:sp>
      <p:sp>
        <p:nvSpPr>
          <p:cNvPr id="762" name="Google Shape;762;p33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3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grpSp>
        <p:nvGrpSpPr>
          <p:cNvPr id="764" name="Google Shape;764;p33"/>
          <p:cNvGrpSpPr/>
          <p:nvPr/>
        </p:nvGrpSpPr>
        <p:grpSpPr>
          <a:xfrm>
            <a:off x="1641502" y="2120287"/>
            <a:ext cx="5860996" cy="3470612"/>
            <a:chOff x="653142" y="2407674"/>
            <a:chExt cx="5860996" cy="3470612"/>
          </a:xfrm>
        </p:grpSpPr>
        <p:sp>
          <p:nvSpPr>
            <p:cNvPr id="765" name="Google Shape;765;p33"/>
            <p:cNvSpPr/>
            <p:nvPr/>
          </p:nvSpPr>
          <p:spPr>
            <a:xfrm>
              <a:off x="653143" y="2447109"/>
              <a:ext cx="3640183" cy="3431177"/>
            </a:xfrm>
            <a:prstGeom prst="flowChartConnector">
              <a:avLst/>
            </a:prstGeom>
            <a:solidFill>
              <a:schemeClr val="lt2"/>
            </a:solidFill>
            <a:ln w="15875" cap="flat" cmpd="sng">
              <a:solidFill>
                <a:srgbClr val="3F73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873955" y="2407674"/>
              <a:ext cx="3640183" cy="3431177"/>
            </a:xfrm>
            <a:prstGeom prst="flowChartConnector">
              <a:avLst/>
            </a:prstGeom>
            <a:solidFill>
              <a:srgbClr val="ACC8DD"/>
            </a:solidFill>
            <a:ln w="15875" cap="flat" cmpd="sng">
              <a:solidFill>
                <a:srgbClr val="3F73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653142" y="2447109"/>
              <a:ext cx="3640183" cy="3431177"/>
            </a:xfrm>
            <a:prstGeom prst="flowChartConnector">
              <a:avLst/>
            </a:prstGeom>
            <a:noFill/>
            <a:ln w="15875" cap="flat" cmpd="sng">
              <a:solidFill>
                <a:srgbClr val="3F73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8" name="Google Shape;768;p33"/>
          <p:cNvSpPr txBox="1"/>
          <p:nvPr/>
        </p:nvSpPr>
        <p:spPr>
          <a:xfrm>
            <a:off x="1525493" y="1711520"/>
            <a:ext cx="60930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INTERSECCIÓN DE TÓPICOS DE BASES DE DATOS Y SEGURIDAD</a:t>
            </a:r>
            <a:endParaRPr/>
          </a:p>
        </p:txBody>
      </p:sp>
      <p:sp>
        <p:nvSpPr>
          <p:cNvPr id="769" name="Google Shape;769;p33"/>
          <p:cNvSpPr txBox="1"/>
          <p:nvPr/>
        </p:nvSpPr>
        <p:spPr>
          <a:xfrm>
            <a:off x="2167882" y="2543911"/>
            <a:ext cx="200738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Almacén de 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Procedimientos de almacenaje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Modelado 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Optimización de consulta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Bases de datos NoSQL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Transacciones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Controles de concurrencia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endParaRPr/>
          </a:p>
        </p:txBody>
      </p:sp>
      <p:sp>
        <p:nvSpPr>
          <p:cNvPr id="770" name="Google Shape;770;p33"/>
          <p:cNvSpPr txBox="1"/>
          <p:nvPr/>
        </p:nvSpPr>
        <p:spPr>
          <a:xfrm rot="-5400000">
            <a:off x="3317896" y="3193146"/>
            <a:ext cx="2485649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Administración de bases de 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Prevención e identificación de vulnerabilidades de bases de 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Vistas en bases de datos y nivel de seguridad en renglones/columnas</a:t>
            </a:r>
            <a:endParaRPr/>
          </a:p>
        </p:txBody>
      </p:sp>
      <p:sp>
        <p:nvSpPr>
          <p:cNvPr id="771" name="Google Shape;771;p33"/>
          <p:cNvSpPr txBox="1"/>
          <p:nvPr/>
        </p:nvSpPr>
        <p:spPr>
          <a:xfrm>
            <a:off x="4701650" y="2543911"/>
            <a:ext cx="23841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Encriptación de llave pública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Detección de intrusos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SSL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VPNs</a:t>
            </a:r>
            <a:endParaRPr sz="1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Firmas digitales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Seguridad en la red</a:t>
            </a:r>
            <a:endParaRPr/>
          </a:p>
        </p:txBody>
      </p:sp>
      <p:sp>
        <p:nvSpPr>
          <p:cNvPr id="772" name="Google Shape;772;p33"/>
          <p:cNvSpPr txBox="1"/>
          <p:nvPr/>
        </p:nvSpPr>
        <p:spPr>
          <a:xfrm>
            <a:off x="5301248" y="5590899"/>
            <a:ext cx="1140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endParaRPr/>
          </a:p>
        </p:txBody>
      </p:sp>
      <p:sp>
        <p:nvSpPr>
          <p:cNvPr id="773" name="Google Shape;773;p33"/>
          <p:cNvSpPr txBox="1"/>
          <p:nvPr/>
        </p:nvSpPr>
        <p:spPr>
          <a:xfrm>
            <a:off x="2665317" y="5568462"/>
            <a:ext cx="1598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929313" y="5954792"/>
            <a:ext cx="7528631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(ICCWS, International Conference on Cyber Warfare and Security &amp; Hawley, 2019, pp. 120)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5" name="Google Shape;77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4"/>
          <p:cNvGrpSpPr/>
          <p:nvPr/>
        </p:nvGrpSpPr>
        <p:grpSpPr>
          <a:xfrm>
            <a:off x="2541843" y="2009903"/>
            <a:ext cx="4060312" cy="4060312"/>
            <a:chOff x="1017843" y="1843"/>
            <a:chExt cx="4060312" cy="4060312"/>
          </a:xfrm>
        </p:grpSpPr>
        <p:sp>
          <p:nvSpPr>
            <p:cNvPr id="784" name="Google Shape;784;p34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gradFill>
              <a:gsLst>
                <a:gs pos="0">
                  <a:srgbClr val="C4C4C4"/>
                </a:gs>
                <a:gs pos="45000">
                  <a:srgbClr val="CFCFCF"/>
                </a:gs>
                <a:gs pos="100000">
                  <a:srgbClr val="D5D5D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gradFill>
              <a:gsLst>
                <a:gs pos="0">
                  <a:srgbClr val="C4C4C4"/>
                </a:gs>
                <a:gs pos="45000">
                  <a:srgbClr val="CFCFCF"/>
                </a:gs>
                <a:gs pos="100000">
                  <a:srgbClr val="D5D5D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gradFill>
              <a:gsLst>
                <a:gs pos="0">
                  <a:srgbClr val="C4C4C4"/>
                </a:gs>
                <a:gs pos="45000">
                  <a:srgbClr val="CFCFCF"/>
                </a:gs>
                <a:gs pos="100000">
                  <a:srgbClr val="D5D5D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gradFill>
              <a:gsLst>
                <a:gs pos="0">
                  <a:srgbClr val="C4C4C4"/>
                </a:gs>
                <a:gs pos="45000">
                  <a:srgbClr val="CFCFCF"/>
                </a:gs>
                <a:gs pos="100000">
                  <a:srgbClr val="D5D5D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1968134" y="1066829"/>
              <a:ext cx="2159730" cy="1930341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 txBox="1"/>
            <p:nvPr/>
          </p:nvSpPr>
          <p:spPr>
            <a:xfrm>
              <a:off x="2284419" y="1349521"/>
              <a:ext cx="1527160" cy="1364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Gestión de usuarios y roles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Control de acceso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Autenticación y autorización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Cifrado de datos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Cifrado TLS / SSL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rPr lang="es-MX" sz="12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Auditoria</a:t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2544291" y="1843"/>
              <a:ext cx="1007417" cy="1007417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 txBox="1"/>
            <p:nvPr/>
          </p:nvSpPr>
          <p:spPr>
            <a:xfrm>
              <a:off x="2691824" y="149376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4070738" y="1528291"/>
              <a:ext cx="1007417" cy="1007417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 txBox="1"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544291" y="3054738"/>
              <a:ext cx="1007417" cy="1007417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 txBox="1"/>
            <p:nvPr/>
          </p:nvSpPr>
          <p:spPr>
            <a:xfrm>
              <a:off x="2691824" y="3202271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1017843" y="1528291"/>
              <a:ext cx="1007417" cy="1007417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 txBox="1"/>
            <p:nvPr/>
          </p:nvSpPr>
          <p:spPr>
            <a:xfrm>
              <a:off x="1165376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</p:grpSp>
      <p:sp>
        <p:nvSpPr>
          <p:cNvPr id="798" name="Google Shape;798;p34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34</a:t>
            </a:fld>
            <a:endParaRPr sz="1800"/>
          </a:p>
        </p:txBody>
      </p:sp>
      <p:sp>
        <p:nvSpPr>
          <p:cNvPr id="799" name="Google Shape;799;p34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01" name="Google Shape;801;p34"/>
          <p:cNvSpPr txBox="1"/>
          <p:nvPr/>
        </p:nvSpPr>
        <p:spPr>
          <a:xfrm>
            <a:off x="1071298" y="1711520"/>
            <a:ext cx="7001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comunes de seguridad en modelos de datos de columnas</a:t>
            </a:r>
            <a:endParaRPr/>
          </a:p>
        </p:txBody>
      </p:sp>
      <p:pic>
        <p:nvPicPr>
          <p:cNvPr id="802" name="Google Shape;802;p34" descr="MariaD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3735" y="3901125"/>
            <a:ext cx="1116000" cy="27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3348" y="5436075"/>
            <a:ext cx="1116000" cy="34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34" descr="https://www.blazeclan.com/wp-content/uploads/2013/08/Amazon-Redshift-%E2%80%93-11-Key-Points-to-Remember.png"/>
          <p:cNvPicPr preferRelativeResize="0"/>
          <p:nvPr/>
        </p:nvPicPr>
        <p:blipFill rotWithShape="1">
          <a:blip r:embed="rId5">
            <a:alphaModFix/>
          </a:blip>
          <a:srcRect l="17585" t="19244" r="20486" b="22043"/>
          <a:stretch/>
        </p:blipFill>
        <p:spPr>
          <a:xfrm>
            <a:off x="4014651" y="2245116"/>
            <a:ext cx="1114697" cy="435429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34"/>
          <p:cNvSpPr/>
          <p:nvPr/>
        </p:nvSpPr>
        <p:spPr>
          <a:xfrm>
            <a:off x="500791" y="5949570"/>
            <a:ext cx="7925659" cy="30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(Amazon Web Services, 2020; Apache Software Foundation, s. f.; Guru99, s. f.; MariaDB, 2020)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6" name="Google Shape;80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7868" y="3663165"/>
            <a:ext cx="1116000" cy="75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35</a:t>
            </a:fld>
            <a:endParaRPr sz="1800"/>
          </a:p>
        </p:txBody>
      </p:sp>
      <p:sp>
        <p:nvSpPr>
          <p:cNvPr id="816" name="Google Shape;816;p35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513413" y="1943043"/>
            <a:ext cx="8117174" cy="44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481263" y="1764569"/>
            <a:ext cx="7891459" cy="441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 los datos en columnas en lugar de filas.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Escribir y leer datos de manera eficiente, desde y hacia el almacenamiento en disco duro.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Rápido acceso a los datos debido a la alta comprensión de datos.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 notablemente los requisitos globales de E/S del disco.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Disminuye el volumen de datos que hay que cargar desde él.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grandes volúmenes de datos.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Aplicaciones transaccionales.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Lentitud al distribuir nuevos datos en la base de datos.</a:t>
            </a:r>
            <a:endParaRPr/>
          </a:p>
        </p:txBody>
      </p:sp>
      <p:pic>
        <p:nvPicPr>
          <p:cNvPr id="820" name="Google Shape;82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36</a:t>
            </a:fld>
            <a:endParaRPr sz="1800"/>
          </a:p>
        </p:txBody>
      </p:sp>
      <p:sp>
        <p:nvSpPr>
          <p:cNvPr id="829" name="Google Shape;829;p36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513413" y="1943043"/>
            <a:ext cx="8117174" cy="44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81263" y="1764569"/>
            <a:ext cx="7891459" cy="13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Independencia de datos (arquitectura de tres niveles).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Bases de datos columnares más conocidas.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Seguridad en modelos de datos de columnas.</a:t>
            </a:r>
            <a:endParaRPr/>
          </a:p>
        </p:txBody>
      </p:sp>
      <p:pic>
        <p:nvPicPr>
          <p:cNvPr id="833" name="Google Shape;83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7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37</a:t>
            </a:fld>
            <a:endParaRPr sz="1800"/>
          </a:p>
        </p:txBody>
      </p:sp>
      <p:sp>
        <p:nvSpPr>
          <p:cNvPr id="842" name="Google Shape;842;p37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7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844" name="Google Shape;84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7"/>
          <p:cNvSpPr/>
          <p:nvPr/>
        </p:nvSpPr>
        <p:spPr>
          <a:xfrm>
            <a:off x="513413" y="1738494"/>
            <a:ext cx="8117174" cy="472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Web Services. (2020). Información general acerca de la seguridad de Amazon Redshift - Amazon Redshift. Amazon Redshift Guía para desarrolladores de bases de datos.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https://docs.aws.amazon.com/es_es/redshift/latest/dg/c_security-overview.html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Apache HBase. (s. f.). Big Data Dummy. Recuperado 8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https://bigdatadummy.com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Apache HBase. (s. f.-b). PNGWINGE. Recuperado 8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https://www.pngwing.com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Apache Software Foundation. (s. f.). Operation Cassandra - Security. Recuperado 6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https://cassandra.apache.org/doc/latest/operating/security.html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8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38</a:t>
            </a:fld>
            <a:endParaRPr sz="1800"/>
          </a:p>
        </p:txBody>
      </p:sp>
      <p:sp>
        <p:nvSpPr>
          <p:cNvPr id="854" name="Google Shape;854;p38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8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856" name="Google Shape;8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8"/>
          <p:cNvSpPr/>
          <p:nvPr/>
        </p:nvSpPr>
        <p:spPr>
          <a:xfrm>
            <a:off x="513413" y="1738494"/>
            <a:ext cx="8117174" cy="436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datos columnar. (2020, 23 marzo). Digital Guide IONOS.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https://www.ionos.es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Design, &amp; Kumar, G. (2013, 28 septiembre). Columnar Database. Data Design Blog.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http://www.data-design.org/blog/columnar-database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Best Technologies, LLC. (2012, 24 julio). Column-Oriented Database Technologies.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https://www.dbbest.com/blog/column-oriented-database-technologies/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Dolphin PS_NU. (2020, 21 marzo). Independencia de datos y su relación con la arquitectura de 3 Niveles [Vídeo]. YouTube.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https://www.youtube.com/watch?v=6lx2kpT_zbo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9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39</a:t>
            </a:fld>
            <a:endParaRPr sz="1800"/>
          </a:p>
        </p:txBody>
      </p:sp>
      <p:sp>
        <p:nvSpPr>
          <p:cNvPr id="866" name="Google Shape;866;p39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9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868" name="Google Shape;8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9"/>
          <p:cNvSpPr/>
          <p:nvPr/>
        </p:nvSpPr>
        <p:spPr>
          <a:xfrm>
            <a:off x="513413" y="1738494"/>
            <a:ext cx="8117174" cy="425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UNA BASE DE DATOS COLUMNAR. (s. f.). INFORMATICA PARA TU NEGOCIO. Recuperado 6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https://www.informaticaparatunegocio.com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Garcete, A. (s. f.). Base de Datos Orientado a Columnas. http://jeuazarru.com/. Recuperado 6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http://jeuazarru.com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Goette, E. (2018, 4 diciembre). Ventajas y desventajas de una base de datos orientada a columnas [Ilustración]. Ventajas y desventajas de una base de datos orientada a columnas.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https://emanuelpeg.blogspot.com/2018/12/ventajas-y-desventajas-de-una-base-de.html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4</a:t>
            </a:fld>
            <a:endParaRPr sz="1800"/>
          </a:p>
        </p:txBody>
      </p:sp>
      <p:sp>
        <p:nvSpPr>
          <p:cNvPr id="309" name="Google Shape;309;p4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9"/>
              <a:buFont typeface="Calibri"/>
              <a:buNone/>
            </a:pPr>
            <a:r>
              <a:rPr lang="es-MX" sz="3409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Descripción del Modelo de Datos de Columnas</a:t>
            </a:r>
            <a:endParaRPr sz="3409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358122" y="1829168"/>
            <a:ext cx="3843916" cy="254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base de datos columnar es un sistema de gestión de base de datos que almacena los datos en columnas en lugar de filas. </a:t>
            </a:r>
            <a:r>
              <a:rPr lang="es-MX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(FUNDAMENTOS DE UNA BASE DE DATOS COLUMNAR, s. f.)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4368813" y="1829168"/>
            <a:ext cx="4518490" cy="314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objetivo de una base de datos columnar es escribir y leer datos de manera eficiente, desde y hacia el almacenamiento en disco duro, para acelerar el tiempo que se tarda en devolver el resultado de una consulta. </a:t>
            </a:r>
            <a:r>
              <a:rPr lang="es-MX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(FUNDAMENTOS DE UNA BASE DE DATOS COLUMNAR, s. f.)</a:t>
            </a:r>
            <a:endParaRPr/>
          </a:p>
        </p:txBody>
      </p:sp>
      <p:pic>
        <p:nvPicPr>
          <p:cNvPr id="313" name="Google Shape;3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39" y="4747352"/>
            <a:ext cx="2215073" cy="131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40</a:t>
            </a:fld>
            <a:endParaRPr sz="1800"/>
          </a:p>
        </p:txBody>
      </p:sp>
      <p:sp>
        <p:nvSpPr>
          <p:cNvPr id="878" name="Google Shape;878;p40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40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880" name="Google Shape;8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0"/>
          <p:cNvSpPr/>
          <p:nvPr/>
        </p:nvSpPr>
        <p:spPr>
          <a:xfrm>
            <a:off x="513413" y="1738494"/>
            <a:ext cx="8117174" cy="317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Guía para desarrolladores de bases de datos. (s. f.). Amazon Redshift. Recuperado 6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https://docs.aws.amazon.com/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Guru99. (s. f.). SAP HANA Security: Complete Tutorial. Guru99 Blog. Recuperado 6 de septiembre de 2020, de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https://www.guru99.com/sap-hana-security.html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Herranz Gómez, R. (2014). Bases de datos NoSQL: arquitectura y ejemplos de aplicación. CORE.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41</a:t>
            </a:fld>
            <a:endParaRPr sz="1800"/>
          </a:p>
        </p:txBody>
      </p:sp>
      <p:sp>
        <p:nvSpPr>
          <p:cNvPr id="890" name="Google Shape;890;p41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1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892" name="Google Shape;8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1"/>
          <p:cNvSpPr/>
          <p:nvPr/>
        </p:nvSpPr>
        <p:spPr>
          <a:xfrm>
            <a:off x="513413" y="1738494"/>
            <a:ext cx="8117174" cy="4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ICCWS International Conference on Cyber Warfare and Security, &amp; Hawley, D. (2019). ICCWS 2019 14th International Conference on Cyber Warfare and Security (1.a ed., Vol. 1) [Libro electrónico]. Academy Conferences and Publishing International Limited.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https://books.google.com.mx/books?id=UfedDwAAQBAJ&amp;lpg=PA121&amp;dq=security%20in%20Column%20Databases&amp;pg=PP3#v=onepage&amp;q&amp;f=false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Intricity101. (2011, 13 enero). What is a Columnar Database? [Vídeo]. YouTube.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https://www.youtube.com/watch?v=8KGVFB3kVHQ&amp;t=52s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MariaDB. (2020). Open Source Database (RDBMS) for the Enterprise. MariaDB: Enterprise Documentation.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https://mariadb.com/docs/security/hardening/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2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42</a:t>
            </a:fld>
            <a:endParaRPr sz="1800"/>
          </a:p>
        </p:txBody>
      </p:sp>
      <p:sp>
        <p:nvSpPr>
          <p:cNvPr id="902" name="Google Shape;902;p42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2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904" name="Google Shape;9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2"/>
          <p:cNvSpPr/>
          <p:nvPr/>
        </p:nvSpPr>
        <p:spPr>
          <a:xfrm>
            <a:off x="513413" y="1738494"/>
            <a:ext cx="8117174" cy="436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MariaDB Storage Engines. (2015, 23 febrero). Sharding using Spider. Slideshare.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https://www.slideshare.net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SAP HANA. (2018, 8 mayo). What’s Holding You from SAP HANA? ZARANTECH.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https://www.zarantech.com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stackoverflow. (2020, 25 mayo). What exactly is a wide column store?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https://stackoverflow.com/questions/62010368/what-exactly-is-a-wide-column-store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Time4 HANA. (2017, 15 julio). SAP HANA Row vs Column store tables [Vídeo]. YouTube. </a:t>
            </a:r>
            <a:r>
              <a:rPr lang="es-MX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https://www.youtube.com/watch?v=jerczCx8nmQ&amp;feature=youtu.be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3"/>
          <p:cNvSpPr txBox="1">
            <a:spLocks noGrp="1"/>
          </p:cNvSpPr>
          <p:nvPr>
            <p:ph type="sldNum" idx="12"/>
          </p:nvPr>
        </p:nvSpPr>
        <p:spPr>
          <a:xfrm>
            <a:off x="4448457" y="6425620"/>
            <a:ext cx="247087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43</a:t>
            </a:fld>
            <a:endParaRPr/>
          </a:p>
        </p:txBody>
      </p:sp>
      <p:sp>
        <p:nvSpPr>
          <p:cNvPr id="915" name="Google Shape;915;p43"/>
          <p:cNvSpPr txBox="1">
            <a:spLocks noGrp="1"/>
          </p:cNvSpPr>
          <p:nvPr>
            <p:ph type="ftr" idx="11"/>
          </p:nvPr>
        </p:nvSpPr>
        <p:spPr>
          <a:xfrm>
            <a:off x="0" y="6487175"/>
            <a:ext cx="9144000" cy="10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916" name="Google Shape;91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094" y="3018566"/>
            <a:ext cx="269381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5</a:t>
            </a:fld>
            <a:endParaRPr sz="1800"/>
          </a:p>
        </p:txBody>
      </p:sp>
      <p:sp>
        <p:nvSpPr>
          <p:cNvPr id="323" name="Google Shape;323;p5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740"/>
              <a:buFont typeface="Calibri"/>
              <a:buNone/>
            </a:pPr>
            <a:r>
              <a:rPr lang="es-MX" sz="374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Ventajas del Modelo de Datos de Columnas</a:t>
            </a:r>
            <a:endParaRPr sz="374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25" name="Google Shape;325;p5"/>
          <p:cNvSpPr/>
          <p:nvPr/>
        </p:nvSpPr>
        <p:spPr>
          <a:xfrm>
            <a:off x="513413" y="1943043"/>
            <a:ext cx="8117174" cy="44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481264" y="1764569"/>
            <a:ext cx="4090736" cy="4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principal ventaja es el rápido acceso a los datos debido a la alta compresión de datos. 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 menos espacio en disco que un sistema de gestión de base de datos relacional que contenga los mismos datos.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Lee solo los valores de columnas necesarios, por lo cual tienen una mayor eficiencia en entornos de almacenes de datos.</a:t>
            </a:r>
            <a:endParaRPr/>
          </a:p>
        </p:txBody>
      </p:sp>
      <p:pic>
        <p:nvPicPr>
          <p:cNvPr id="327" name="Google Shape;3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994" y="1837331"/>
            <a:ext cx="3471950" cy="177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1963" y="4114008"/>
            <a:ext cx="3945339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6</a:t>
            </a:fld>
            <a:endParaRPr sz="1800"/>
          </a:p>
        </p:txBody>
      </p:sp>
      <p:sp>
        <p:nvSpPr>
          <p:cNvPr id="338" name="Google Shape;338;p6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9"/>
              <a:buFont typeface="Calibri"/>
              <a:buNone/>
            </a:pPr>
            <a:r>
              <a:rPr lang="es-MX" sz="3409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Desventajas del Modelo de Datos de Columnas</a:t>
            </a:r>
            <a:endParaRPr sz="3409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>
            <a:off x="513413" y="1943043"/>
            <a:ext cx="8117174" cy="44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481263" y="1875481"/>
            <a:ext cx="4704793" cy="405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 y elimina muchas actualizaciones y tiene que realizar compactaciones frecuentes y también se divide. Esto reduce su eficiencia de almacenamiento. </a:t>
            </a:r>
            <a:r>
              <a:rPr lang="es-MX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(Goette, 2018)</a:t>
            </a:r>
            <a:endParaRPr/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datos nuevos se deben distribuir a través de toda la base de datos. En esta tarea, una base de datos orientada a columnas sería más lenta. </a:t>
            </a:r>
            <a:r>
              <a:rPr lang="es-MX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(Base de datos columnar, 2020).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2" name="Google Shape;3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0167" y="2769046"/>
            <a:ext cx="20478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7</a:t>
            </a:fld>
            <a:endParaRPr sz="1800"/>
          </a:p>
        </p:txBody>
      </p:sp>
      <p:sp>
        <p:nvSpPr>
          <p:cNvPr id="352" name="Google Shape;352;p7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228409" y="1904695"/>
            <a:ext cx="8658894" cy="282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Hbase: </a:t>
            </a:r>
            <a:r>
              <a:rPr lang="es-MX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HBase es un proyecto open-source mantenido por la Apache Foundation que proporciona una base de datos columnar distribuida creada sobre el sistema de ficheros de Hadoop que puede escalar horizontalmente.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objetivo del proyecto HBase es el almacenamiento de tablas muy grandes, de billones de filas por millones de columnas, para ello almacena los datos por pares de clave-valor. Buscar por claves en HBase es muy rápido. La escritura también porque se realiza prácticamente en memoria.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197" y="4728417"/>
            <a:ext cx="21717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/>
          <p:nvPr/>
        </p:nvSpPr>
        <p:spPr>
          <a:xfrm>
            <a:off x="5186057" y="4368438"/>
            <a:ext cx="1896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(Apache HBase, s. f.-a)</a:t>
            </a:r>
            <a:endParaRPr/>
          </a:p>
        </p:txBody>
      </p:sp>
      <p:pic>
        <p:nvPicPr>
          <p:cNvPr id="357" name="Google Shape;3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8</a:t>
            </a:fld>
            <a:endParaRPr sz="1800"/>
          </a:p>
        </p:txBody>
      </p:sp>
      <p:sp>
        <p:nvSpPr>
          <p:cNvPr id="366" name="Google Shape;366;p8"/>
          <p:cNvSpPr txBox="1"/>
          <p:nvPr/>
        </p:nvSpPr>
        <p:spPr>
          <a:xfrm>
            <a:off x="378743" y="130695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pic>
        <p:nvPicPr>
          <p:cNvPr id="368" name="Google Shape;3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1" y="1090612"/>
            <a:ext cx="882967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8"/>
          <p:cNvSpPr/>
          <p:nvPr/>
        </p:nvSpPr>
        <p:spPr>
          <a:xfrm>
            <a:off x="6489036" y="5836587"/>
            <a:ext cx="2497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(Apache HBase, s. f.-a)</a:t>
            </a:r>
            <a:endParaRPr/>
          </a:p>
        </p:txBody>
      </p:sp>
      <p:pic>
        <p:nvPicPr>
          <p:cNvPr id="370" name="Google Shape;37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"/>
          <p:cNvSpPr txBox="1">
            <a:spLocks noGrp="1"/>
          </p:cNvSpPr>
          <p:nvPr>
            <p:ph type="sldNum" idx="12"/>
          </p:nvPr>
        </p:nvSpPr>
        <p:spPr>
          <a:xfrm>
            <a:off x="4202038" y="6420351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800"/>
              <a:t>9</a:t>
            </a:fld>
            <a:endParaRPr sz="1800"/>
          </a:p>
        </p:txBody>
      </p:sp>
      <p:sp>
        <p:nvSpPr>
          <p:cNvPr id="379" name="Google Shape;379;p9"/>
          <p:cNvSpPr txBox="1"/>
          <p:nvPr/>
        </p:nvSpPr>
        <p:spPr>
          <a:xfrm>
            <a:off x="500791" y="762709"/>
            <a:ext cx="8386512" cy="76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MX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Sistema Representativo del Modelo</a:t>
            </a:r>
            <a:endParaRPr sz="4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9"/>
          <p:cNvSpPr txBox="1">
            <a:spLocks noGrp="1"/>
          </p:cNvSpPr>
          <p:nvPr>
            <p:ph type="ftr" idx="11"/>
          </p:nvPr>
        </p:nvSpPr>
        <p:spPr>
          <a:xfrm>
            <a:off x="0" y="6459786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5acXjzUk</a:t>
            </a:r>
            <a:endParaRPr/>
          </a:p>
        </p:txBody>
      </p:sp>
      <p:sp>
        <p:nvSpPr>
          <p:cNvPr id="381" name="Google Shape;381;p9"/>
          <p:cNvSpPr/>
          <p:nvPr/>
        </p:nvSpPr>
        <p:spPr>
          <a:xfrm>
            <a:off x="472430" y="2850092"/>
            <a:ext cx="2690494" cy="271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Redshift: </a:t>
            </a:r>
            <a:r>
              <a:rPr lang="es-MX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parte de Amazon Web Services (AWS), Redshift ofrece un almacén de datos columnar para big data.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(Base de datos columnar, 2020)</a:t>
            </a:r>
            <a:endParaRPr/>
          </a:p>
        </p:txBody>
      </p:sp>
      <p:pic>
        <p:nvPicPr>
          <p:cNvPr id="382" name="Google Shape;3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24" y="2041245"/>
            <a:ext cx="2029306" cy="80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708" y="2203707"/>
            <a:ext cx="5347931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3492707" y="5405442"/>
            <a:ext cx="53479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Fuente: (Guía para desarrolladores de bases de datos, s. f.)</a:t>
            </a:r>
            <a:endParaRPr/>
          </a:p>
        </p:txBody>
      </p:sp>
      <p:pic>
        <p:nvPicPr>
          <p:cNvPr id="385" name="Google Shape;3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8239" y="12700"/>
            <a:ext cx="1359411" cy="44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Faurecia">
      <a:dk1>
        <a:srgbClr val="001884"/>
      </a:dk1>
      <a:lt1>
        <a:srgbClr val="FFFFFF"/>
      </a:lt1>
      <a:dk2>
        <a:srgbClr val="575756"/>
      </a:dk2>
      <a:lt2>
        <a:srgbClr val="FA0057"/>
      </a:lt2>
      <a:accent1>
        <a:srgbClr val="00AAA8"/>
      </a:accent1>
      <a:accent2>
        <a:srgbClr val="FFCC00"/>
      </a:accent2>
      <a:accent3>
        <a:srgbClr val="CF122E"/>
      </a:accent3>
      <a:accent4>
        <a:srgbClr val="458AC9"/>
      </a:accent4>
      <a:accent5>
        <a:srgbClr val="B4DEDF"/>
      </a:accent5>
      <a:accent6>
        <a:srgbClr val="FFF29A"/>
      </a:accent6>
      <a:hlink>
        <a:srgbClr val="F1896E"/>
      </a:hlink>
      <a:folHlink>
        <a:srgbClr val="AEC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pfront_roadmap">
  <a:themeElements>
    <a:clrScheme name="Custom 7">
      <a:dk1>
        <a:srgbClr val="001884"/>
      </a:dk1>
      <a:lt1>
        <a:srgbClr val="FFFFFF"/>
      </a:lt1>
      <a:dk2>
        <a:srgbClr val="575756"/>
      </a:dk2>
      <a:lt2>
        <a:srgbClr val="FA0057"/>
      </a:lt2>
      <a:accent1>
        <a:srgbClr val="FF0000"/>
      </a:accent1>
      <a:accent2>
        <a:srgbClr val="FFCC00"/>
      </a:accent2>
      <a:accent3>
        <a:srgbClr val="92D050"/>
      </a:accent3>
      <a:accent4>
        <a:srgbClr val="458AC9"/>
      </a:accent4>
      <a:accent5>
        <a:srgbClr val="7F7F7F"/>
      </a:accent5>
      <a:accent6>
        <a:srgbClr val="FFF29A"/>
      </a:accent6>
      <a:hlink>
        <a:srgbClr val="F1896E"/>
      </a:hlink>
      <a:folHlink>
        <a:srgbClr val="AEC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Microsoft Office PowerPoint</Application>
  <PresentationFormat>Presentación en pantalla (4:3)</PresentationFormat>
  <Paragraphs>709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Calibri</vt:lpstr>
      <vt:lpstr>Noto Sans Symbols</vt:lpstr>
      <vt:lpstr>Century Gothic</vt:lpstr>
      <vt:lpstr>Retrospect</vt:lpstr>
      <vt:lpstr>Thème Office</vt:lpstr>
      <vt:lpstr>Conception personnalisée</vt:lpstr>
      <vt:lpstr>upfront_roadmap</vt:lpstr>
      <vt:lpstr>Enfoques de Modelos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Modelos de Datos</dc:title>
  <dc:creator>Com'in Sarl</dc:creator>
  <cp:lastModifiedBy>UPAEP</cp:lastModifiedBy>
  <cp:revision>1</cp:revision>
  <dcterms:created xsi:type="dcterms:W3CDTF">2017-02-17T09:31:31Z</dcterms:created>
  <dcterms:modified xsi:type="dcterms:W3CDTF">2020-09-22T22:31:08Z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0x0101003D72384DB447144A9A9EAB41844DFF06</vt:lpwstr>
  </property>
  <property fmtid="{D5CDD505-2E9C-101B-9397-08002B2CF9AE}" pid="3" name="docIndexRef">
    <vt:lpwstr>db177158-eb44-4064-a186-db843bc59cd7</vt:lpwstr>
  </property>
  <property fmtid="{D5CDD505-2E9C-101B-9397-08002B2CF9AE}" pid="4" name="bjSaver">
    <vt:lpwstr>wmebmJeqBIgZzlyI/0qW2YWUYHKNt0su</vt:lpwstr>
  </property>
  <property fmtid="{D5CDD505-2E9C-101B-9397-08002B2CF9AE}" pid="5" name="Offisync_UpdateToken">
    <vt:lpwstr>2</vt:lpwstr>
  </property>
  <property fmtid="{D5CDD505-2E9C-101B-9397-08002B2CF9AE}" pid="6" name="Jive_VersionGuid">
    <vt:lpwstr>90156a20-86a6-4884-b8b5-5a3f7ff1e0b2</vt:lpwstr>
  </property>
  <property fmtid="{D5CDD505-2E9C-101B-9397-08002B2CF9AE}" pid="7" name="Offisync_UniqueId">
    <vt:lpwstr>79810</vt:lpwstr>
  </property>
  <property fmtid="{D5CDD505-2E9C-101B-9397-08002B2CF9AE}" pid="8" name="Offisync_ProviderInitializationData">
    <vt:lpwstr>https://faurus.ww.faurecia.com</vt:lpwstr>
  </property>
  <property fmtid="{D5CDD505-2E9C-101B-9397-08002B2CF9AE}" pid="9" name="Offisync_ServerID">
    <vt:lpwstr>49dd7498-7dcb-4346-8342-7736edc0ff88</vt:lpwstr>
  </property>
  <property fmtid="{D5CDD505-2E9C-101B-9397-08002B2CF9AE}" pid="10" name="Jive_LatestUserAccountName">
    <vt:lpwstr>petitxav</vt:lpwstr>
  </property>
  <property fmtid="{D5CDD505-2E9C-101B-9397-08002B2CF9AE}" pid="11" name="Jive_ModifiedButNotPublished">
    <vt:lpwstr>True</vt:lpwstr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policy="2152ec2e-c0c1-4834-9aa1-dc782ab0e2aa" origin="userSelected" xmlns="http://www.boldonj</vt:lpwstr>
  </property>
  <property fmtid="{D5CDD505-2E9C-101B-9397-08002B2CF9AE}" pid="13" name="bjDocumentLabelXML-0">
    <vt:lpwstr>ames.com/2008/01/sie/internal/label"&gt;&lt;element uid="id_classification_confidential" value="" /&gt;&lt;/sisl&gt;</vt:lpwstr>
  </property>
  <property fmtid="{D5CDD505-2E9C-101B-9397-08002B2CF9AE}" pid="14" name="bjDocumentSecurityLabel">
    <vt:lpwstr>I N T E R N A L   &amp;   P A R T N E R S</vt:lpwstr>
  </property>
  <property fmtid="{D5CDD505-2E9C-101B-9397-08002B2CF9AE}" pid="15" name="Vendor Id">
    <vt:lpwstr>uJy4KfOf</vt:lpwstr>
  </property>
  <property fmtid="{D5CDD505-2E9C-101B-9397-08002B2CF9AE}" pid="16" name="bjSlideMasterFooterText">
    <vt:lpwstr>5acXjzUk</vt:lpwstr>
  </property>
</Properties>
</file>